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80" r:id="rId2"/>
    <p:sldId id="316" r:id="rId3"/>
    <p:sldId id="287" r:id="rId4"/>
    <p:sldId id="507" r:id="rId5"/>
    <p:sldId id="508" r:id="rId6"/>
    <p:sldId id="509" r:id="rId7"/>
    <p:sldId id="511" r:id="rId8"/>
    <p:sldId id="510" r:id="rId9"/>
    <p:sldId id="516" r:id="rId10"/>
    <p:sldId id="517" r:id="rId11"/>
    <p:sldId id="512" r:id="rId12"/>
    <p:sldId id="513" r:id="rId13"/>
    <p:sldId id="514" r:id="rId14"/>
    <p:sldId id="50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CONTINGENCIAIS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731826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Teoria caminho-meta de liderança</a:t>
            </a: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1785926"/>
          <a:ext cx="8643998" cy="487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3206"/>
                <a:gridCol w="6000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Tipo de</a:t>
                      </a:r>
                      <a:r>
                        <a:rPr lang="pt-BR" sz="2000" baseline="0" dirty="0" smtClean="0"/>
                        <a:t> Liderança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Atitudes e Resultados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/>
                        <a:t>Liderança diretiva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/>
                        <a:t>Esclarece os comportamentos, os objetivos de desempenho e o caminho para alcançá-los.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/>
                        <a:t>Liderança apoiadora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/>
                        <a:t>Proporciona apoio psicológico aos subordinados,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é amigável, acessível, trata os funcionários com igual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respeito e demonstra preocupação com suas necessidades e bem-estar.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/>
                        <a:t>Liderança participativa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/>
                        <a:t>Incentivam e facilitam o envolvimento dos subordinados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nas decisões que vão além das suas atividades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usuais. O líder solicita opiniões e sugestões antes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de tomar decisões.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/>
                        <a:t>Liderança orientada</a:t>
                      </a:r>
                    </a:p>
                    <a:p>
                      <a:pPr algn="ctr"/>
                      <a:r>
                        <a:rPr lang="pt-BR" sz="1800" b="1" kern="1200" baseline="0" dirty="0" smtClean="0"/>
                        <a:t>para realizações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/>
                        <a:t>Incentiva os funcionários a atingirem seus melhores desempenhos. O líder estabelece objetivos desafiadores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e demonstra alto grau de confiança na responsabilidade</a:t>
                      </a:r>
                    </a:p>
                    <a:p>
                      <a:pPr algn="just"/>
                      <a:r>
                        <a:rPr lang="pt-BR" sz="1800" kern="1200" baseline="0" dirty="0" smtClean="0"/>
                        <a:t>e desempenhos elevados a serem alcançados pelos funcionários.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DA LIDERANÇA CARISMÁTICA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428736"/>
            <a:ext cx="8785225" cy="45926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Visão e articulação.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Risco pessoal.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Sensibilidade às necessidades dos liderados.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Comportamentos não convencionais.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PROCESSO DE INFLUÊNCIA DO LÍDER CARISMÁTICO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arenR"/>
            </a:pPr>
            <a:r>
              <a:rPr lang="pt-BR" sz="2800" dirty="0" smtClean="0"/>
              <a:t>A articulação por parte do líder de uma visão.</a:t>
            </a:r>
          </a:p>
          <a:p>
            <a:pPr marL="514350" indent="-514350" algn="just">
              <a:buAutoNum type="arabicParenR"/>
            </a:pPr>
            <a:endParaRPr lang="pt-BR" sz="2800" dirty="0" smtClean="0"/>
          </a:p>
          <a:p>
            <a:pPr marL="514350" indent="-514350" algn="just">
              <a:buAutoNum type="arabicParenR"/>
            </a:pPr>
            <a:r>
              <a:rPr lang="pt-BR" sz="2800" dirty="0" smtClean="0"/>
              <a:t>A visão e metas a serem alcançadas são formalizadas pelo líder.</a:t>
            </a:r>
          </a:p>
          <a:p>
            <a:pPr marL="514350" indent="-514350" algn="just">
              <a:buAutoNum type="arabicParenR"/>
            </a:pPr>
            <a:endParaRPr lang="pt-BR" sz="2800" dirty="0" smtClean="0"/>
          </a:p>
          <a:p>
            <a:pPr marL="514350" indent="-514350" algn="just">
              <a:buAutoNum type="arabicParenR"/>
            </a:pPr>
            <a:r>
              <a:rPr lang="pt-BR" sz="2800" dirty="0" smtClean="0"/>
              <a:t>A transmissão de valores e exemplos para que os seguidores o imitem.</a:t>
            </a:r>
          </a:p>
          <a:p>
            <a:pPr marL="514350" indent="-514350" algn="just">
              <a:buAutoNum type="arabicParenR"/>
            </a:pPr>
            <a:endParaRPr lang="pt-BR" sz="2800" dirty="0" smtClean="0"/>
          </a:p>
          <a:p>
            <a:pPr marL="514350" indent="-514350" algn="just">
              <a:buAutoNum type="arabicParenR"/>
            </a:pPr>
            <a:r>
              <a:rPr lang="pt-BR" sz="2800" dirty="0" smtClean="0"/>
              <a:t>O exercício de influência sobre as emoções dos seguidores.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TEORIA DA LIDERANÇA TRANSFORMACIONAL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48" y="1428736"/>
            <a:ext cx="9067684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03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smtClean="0"/>
              <a:t> </a:t>
            </a:r>
            <a:r>
              <a:rPr lang="pt-BR" sz="3600" smtClean="0"/>
              <a:t>LIDERANÇA E MOTIVAÇÃO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2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TIPOS DE LIDERANÇA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3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00174"/>
            <a:ext cx="8571513" cy="4786346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Teoria dos traços.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Teorias comportamentais.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Teorias contingenciais.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Teorias da liderança carismática.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O processo de influência do líder carismático.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A teoria da liderança transformacional.</a:t>
            </a:r>
            <a:endParaRPr lang="pt-BR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14422"/>
            <a:ext cx="8785225" cy="550070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Teoria dos traços.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Teorias comportamentais.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Teorias contingenciais.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Teoria da liderança carismática.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Teoria da liderança transformacional.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DOS TRAÇOS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388" y="1268414"/>
            <a:ext cx="8785225" cy="116045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Descrição dos traços sociais, físicos, intelectuais ou de personalidade de grandes </a:t>
            </a:r>
            <a:r>
              <a:rPr lang="pt-BR" sz="2800" dirty="0" smtClean="0"/>
              <a:t>líderes.</a:t>
            </a:r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en-GB" sz="28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2483185"/>
          <a:ext cx="8643998" cy="3517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1999"/>
                <a:gridCol w="4321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Habilidades cognitivas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Traços e características de personalidade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Competência técnica e profissional.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Solucionar problemas.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Criatividade.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Autoconfiança.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Confiabilidade.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800" dirty="0" smtClean="0"/>
                        <a:t>Inteligência emocional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COMPORTAMENTAIS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857364"/>
            <a:ext cx="8785225" cy="4164024"/>
          </a:xfrm>
        </p:spPr>
        <p:txBody>
          <a:bodyPr/>
          <a:lstStyle/>
          <a:p>
            <a:pPr marL="0" indent="0">
              <a:buFont typeface="Wingdings" pitchFamily="2" charset="2"/>
              <a:buChar char="Ø"/>
            </a:pPr>
            <a:r>
              <a:rPr lang="pt-BR" dirty="0" smtClean="0"/>
              <a:t>Liderança orientada para tarefas</a:t>
            </a:r>
          </a:p>
          <a:p>
            <a:pPr marL="0" indent="0">
              <a:buFont typeface="Wingdings" pitchFamily="2" charset="2"/>
              <a:buChar char="Ø"/>
            </a:pPr>
            <a:endParaRPr lang="pt-BR" dirty="0" smtClean="0"/>
          </a:p>
          <a:p>
            <a:pPr marL="0" indent="0">
              <a:buFont typeface="Wingdings" pitchFamily="2" charset="2"/>
              <a:buChar char="Ø"/>
            </a:pPr>
            <a:r>
              <a:rPr lang="pt-BR" dirty="0" smtClean="0"/>
              <a:t>Liderança orientada para pessoas</a:t>
            </a:r>
          </a:p>
          <a:p>
            <a:pPr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COMPORTAMENTAIS</a:t>
            </a:r>
            <a:endParaRPr lang="pt-BR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47641056"/>
              </p:ext>
            </p:extLst>
          </p:nvPr>
        </p:nvGraphicFramePr>
        <p:xfrm>
          <a:off x="285720" y="1425785"/>
          <a:ext cx="8572560" cy="5003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xmlns="" val="3252617259"/>
                    </a:ext>
                  </a:extLst>
                </a:gridCol>
                <a:gridCol w="4286280">
                  <a:extLst>
                    <a:ext uri="{9D8B030D-6E8A-4147-A177-3AD203B41FA5}">
                      <a16:colId xmlns:a16="http://schemas.microsoft.com/office/drawing/2014/main" xmlns="" val="2826227333"/>
                    </a:ext>
                  </a:extLst>
                </a:gridCol>
              </a:tblGrid>
              <a:tr h="7421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  <a:effectLst/>
                        </a:rPr>
                        <a:t>LÍDERES SÃO ORIENTADOS PARA TAREFAS QUANDO...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  <a:effectLst/>
                        </a:rPr>
                        <a:t>LÍDERES SÃO ORIENTADOS PARA PESSOAS QUANDO...</a:t>
                      </a:r>
                      <a:endParaRPr lang="en-GB" sz="2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952020"/>
                  </a:ext>
                </a:extLst>
              </a:tr>
              <a:tr h="4198113"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Delegam trabalho e esclarecem as </a:t>
                      </a:r>
                      <a:r>
                        <a:rPr lang="pt-BR" sz="2000" dirty="0" smtClean="0">
                          <a:effectLst/>
                        </a:rPr>
                        <a:t>responsabilidades.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Estabelecem metas e </a:t>
                      </a:r>
                      <a:r>
                        <a:rPr lang="pt-BR" sz="2000" dirty="0" smtClean="0">
                          <a:effectLst/>
                        </a:rPr>
                        <a:t>prazos.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Avaliam e fornecem opiniões sobre a qualidade do </a:t>
                      </a:r>
                      <a:r>
                        <a:rPr lang="pt-BR" sz="2000" dirty="0" smtClean="0">
                          <a:effectLst/>
                        </a:rPr>
                        <a:t>trabalho.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Estabelecem procedimentos de trabalho bem </a:t>
                      </a:r>
                      <a:r>
                        <a:rPr lang="pt-BR" sz="2000" dirty="0" smtClean="0">
                          <a:effectLst/>
                        </a:rPr>
                        <a:t>definidos.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Planejam as futuras atividades de trabalho.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Demonstram interesse nos outros como </a:t>
                      </a:r>
                      <a:r>
                        <a:rPr lang="pt-BR" sz="2000" dirty="0" smtClean="0">
                          <a:effectLst/>
                        </a:rPr>
                        <a:t>pessoas.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Ouvem os </a:t>
                      </a:r>
                      <a:r>
                        <a:rPr lang="pt-BR" sz="2000" dirty="0" smtClean="0">
                          <a:effectLst/>
                        </a:rPr>
                        <a:t>funcionários.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Tornam o local de trabalho mais </a:t>
                      </a:r>
                      <a:r>
                        <a:rPr lang="pt-BR" sz="2000" dirty="0" smtClean="0">
                          <a:effectLst/>
                        </a:rPr>
                        <a:t>agradável.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Elogiam os funcionários pelo seu </a:t>
                      </a:r>
                      <a:r>
                        <a:rPr lang="pt-BR" sz="2000" dirty="0" smtClean="0">
                          <a:effectLst/>
                        </a:rPr>
                        <a:t>trabalho.</a:t>
                      </a:r>
                      <a:endParaRPr lang="pt-BR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endParaRPr lang="en-GB" sz="2000" dirty="0">
                        <a:effectLst/>
                      </a:endParaRPr>
                    </a:p>
                    <a:p>
                      <a:pPr marL="268288" indent="-2682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Ø"/>
                      </a:pPr>
                      <a:r>
                        <a:rPr lang="pt-BR" sz="2000" dirty="0">
                          <a:effectLst/>
                        </a:rPr>
                        <a:t>Consideram as necessidades dos </a:t>
                      </a:r>
                      <a:r>
                        <a:rPr lang="pt-BR" sz="2000" dirty="0" smtClean="0">
                          <a:effectLst/>
                        </a:rPr>
                        <a:t>funcionários.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xmlns="" val="3229002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CONTINGENCIAIS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b="1" dirty="0" smtClean="0"/>
              <a:t>Teoria da Contingência de </a:t>
            </a:r>
            <a:r>
              <a:rPr lang="pt-BR" b="1" dirty="0" err="1" smtClean="0"/>
              <a:t>Fiedler</a:t>
            </a:r>
            <a:endParaRPr lang="pt-BR" b="1" dirty="0" smtClean="0"/>
          </a:p>
          <a:p>
            <a:pPr algn="ctr">
              <a:buNone/>
            </a:pPr>
            <a:endParaRPr lang="pt-BR" sz="1500" b="1" dirty="0" smtClean="0"/>
          </a:p>
          <a:p>
            <a:pPr marL="0" indent="0" algn="just">
              <a:buNone/>
            </a:pPr>
            <a:r>
              <a:rPr lang="pt-BR" dirty="0" smtClean="0"/>
              <a:t>O líder deve adequar sua estratégia conforme as contingências da situação.</a:t>
            </a:r>
          </a:p>
          <a:p>
            <a:pPr marL="0" indent="0" algn="just">
              <a:buNone/>
            </a:pPr>
            <a:endParaRPr lang="pt-BR" sz="1500" dirty="0" smtClean="0"/>
          </a:p>
          <a:p>
            <a:pPr marL="0" indent="0" algn="just">
              <a:buNone/>
            </a:pPr>
            <a:r>
              <a:rPr lang="pt-BR" b="1" dirty="0" smtClean="0"/>
              <a:t>Variáveis: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Relações entre líder e membros.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Estrutura da tarefa.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Poder da posição do líder.</a:t>
            </a:r>
            <a:endParaRPr lang="en-GB" sz="2800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TEORIAS CONTINGENCIAIS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731826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Teoria Situacional de </a:t>
            </a:r>
            <a:r>
              <a:rPr lang="pt-BR" b="1" dirty="0" err="1" smtClean="0"/>
              <a:t>Hersey</a:t>
            </a:r>
            <a:r>
              <a:rPr lang="pt-BR" b="1" dirty="0" smtClean="0"/>
              <a:t> e </a:t>
            </a:r>
            <a:r>
              <a:rPr lang="pt-BR" b="1" dirty="0" err="1" smtClean="0"/>
              <a:t>Blanchard</a:t>
            </a:r>
            <a:endParaRPr lang="pt-BR" sz="1500" b="1" dirty="0" smtClean="0"/>
          </a:p>
          <a:p>
            <a:pPr marL="0" indent="0" algn="just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4" y="2000240"/>
            <a:ext cx="9102078" cy="457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2583</TotalTime>
  <Words>461</Words>
  <Application>Microsoft Office PowerPoint</Application>
  <PresentationFormat>Apresentação na tela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Tema2</vt:lpstr>
      <vt:lpstr>GESTÃO DE PESSOAS E DESENVOLVIMENTO DE EQUIPES</vt:lpstr>
      <vt:lpstr>UNIDADE 03  LIDERANÇA E MOTIVAÇÃO  TÓPICO 2  TIPOS DE LIDERANÇA</vt:lpstr>
      <vt:lpstr>PLANO DE AULA</vt:lpstr>
      <vt:lpstr>INTRODUÇÃO</vt:lpstr>
      <vt:lpstr>TEORIA DOS TRAÇOS</vt:lpstr>
      <vt:lpstr>TEORIAS COMPORTAMENTAIS</vt:lpstr>
      <vt:lpstr>TEORIAS COMPORTAMENTAIS</vt:lpstr>
      <vt:lpstr>TEORIAS CONTINGENCIAIS</vt:lpstr>
      <vt:lpstr>TEORIAS CONTINGENCIAIS</vt:lpstr>
      <vt:lpstr>TEORIAS CONTINGENCIAIS</vt:lpstr>
      <vt:lpstr>TEORIAS DA LIDERANÇA CARISMÁTICA</vt:lpstr>
      <vt:lpstr>O PROCESSO DE INFLUÊNCIA DO LÍDER CARISMÁTICO</vt:lpstr>
      <vt:lpstr>A TEORIA DA LIDERANÇA TRANSFORMACIONAL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179</cp:revision>
  <dcterms:created xsi:type="dcterms:W3CDTF">2013-04-19T18:38:04Z</dcterms:created>
  <dcterms:modified xsi:type="dcterms:W3CDTF">2017-03-01T00:04:38Z</dcterms:modified>
</cp:coreProperties>
</file>