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80" r:id="rId2"/>
    <p:sldId id="316" r:id="rId3"/>
    <p:sldId id="287" r:id="rId4"/>
    <p:sldId id="507" r:id="rId5"/>
    <p:sldId id="508" r:id="rId6"/>
    <p:sldId id="509" r:id="rId7"/>
    <p:sldId id="510" r:id="rId8"/>
    <p:sldId id="511" r:id="rId9"/>
    <p:sldId id="492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66CC"/>
    <a:srgbClr val="FFDF79"/>
    <a:srgbClr val="F8E29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08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C65E3-1028-4CFF-86D4-62CC12EDA61A}" type="doc">
      <dgm:prSet loTypeId="urn:microsoft.com/office/officeart/2005/8/layout/hProcess9" loCatId="process" qsTypeId="urn:microsoft.com/office/officeart/2005/8/quickstyle/3d1" qsCatId="3D" csTypeId="urn:microsoft.com/office/officeart/2005/8/colors/accent2_5" csCatId="accent2" phldr="1"/>
      <dgm:spPr/>
    </dgm:pt>
    <dgm:pt modelId="{99AB4CCA-5896-4D46-8A6B-6925DBA80700}">
      <dgm:prSet phldrT="[Texto]"/>
      <dgm:spPr/>
      <dgm:t>
        <a:bodyPr/>
        <a:lstStyle/>
        <a:p>
          <a:r>
            <a:rPr lang="pt-BR" b="1" dirty="0" smtClean="0"/>
            <a:t>Esforço individual</a:t>
          </a:r>
        </a:p>
        <a:p>
          <a:r>
            <a:rPr lang="pt-BR" b="1" dirty="0" err="1" smtClean="0"/>
            <a:t>Vs</a:t>
          </a:r>
          <a:endParaRPr lang="pt-BR" b="1" dirty="0" smtClean="0"/>
        </a:p>
        <a:p>
          <a:r>
            <a:rPr lang="pt-BR" b="1" dirty="0" smtClean="0"/>
            <a:t>Resultados</a:t>
          </a:r>
          <a:endParaRPr lang="pt-BR" b="1" dirty="0"/>
        </a:p>
      </dgm:t>
    </dgm:pt>
    <dgm:pt modelId="{87C92EDD-2A25-44AE-8E47-B346C291058C}" type="parTrans" cxnId="{3C9B9F46-3901-4E99-B759-FF63319E4952}">
      <dgm:prSet/>
      <dgm:spPr/>
      <dgm:t>
        <a:bodyPr/>
        <a:lstStyle/>
        <a:p>
          <a:endParaRPr lang="pt-BR" b="1"/>
        </a:p>
      </dgm:t>
    </dgm:pt>
    <dgm:pt modelId="{34F2C294-F973-40EC-AB78-5E825E5DF8C5}" type="sibTrans" cxnId="{3C9B9F46-3901-4E99-B759-FF63319E4952}">
      <dgm:prSet/>
      <dgm:spPr/>
      <dgm:t>
        <a:bodyPr/>
        <a:lstStyle/>
        <a:p>
          <a:endParaRPr lang="pt-BR" b="1"/>
        </a:p>
      </dgm:t>
    </dgm:pt>
    <dgm:pt modelId="{E6FD8D46-0AC9-4FCC-8C84-488005B5F579}">
      <dgm:prSet phldrT="[Texto]"/>
      <dgm:spPr/>
      <dgm:t>
        <a:bodyPr/>
        <a:lstStyle/>
        <a:p>
          <a:r>
            <a:rPr lang="pt-BR" b="1" dirty="0" smtClean="0"/>
            <a:t>Esforço </a:t>
          </a:r>
        </a:p>
        <a:p>
          <a:r>
            <a:rPr lang="pt-BR" b="1" dirty="0" smtClean="0"/>
            <a:t>dos pares</a:t>
          </a:r>
        </a:p>
        <a:p>
          <a:r>
            <a:rPr lang="pt-BR" b="1" dirty="0" err="1" smtClean="0"/>
            <a:t>Vs</a:t>
          </a:r>
          <a:endParaRPr lang="pt-BR" b="1" dirty="0" smtClean="0"/>
        </a:p>
        <a:p>
          <a:r>
            <a:rPr lang="pt-BR" b="1" dirty="0" smtClean="0"/>
            <a:t>Resultados</a:t>
          </a:r>
          <a:endParaRPr lang="pt-BR" b="1" dirty="0"/>
        </a:p>
      </dgm:t>
    </dgm:pt>
    <dgm:pt modelId="{1E324FAE-15C8-4FA9-9CCD-376B53013E2A}" type="parTrans" cxnId="{FA03A8A4-A13E-4781-B5C8-30A3EF1A12BD}">
      <dgm:prSet/>
      <dgm:spPr/>
      <dgm:t>
        <a:bodyPr/>
        <a:lstStyle/>
        <a:p>
          <a:endParaRPr lang="pt-BR" b="1"/>
        </a:p>
      </dgm:t>
    </dgm:pt>
    <dgm:pt modelId="{BB715D66-994D-46A6-A133-8369321844B8}" type="sibTrans" cxnId="{FA03A8A4-A13E-4781-B5C8-30A3EF1A12BD}">
      <dgm:prSet/>
      <dgm:spPr/>
      <dgm:t>
        <a:bodyPr/>
        <a:lstStyle/>
        <a:p>
          <a:endParaRPr lang="pt-BR" b="1"/>
        </a:p>
      </dgm:t>
    </dgm:pt>
    <dgm:pt modelId="{F27A9160-E6BA-4139-8CD3-ABBCF37E9957}">
      <dgm:prSet phldrT="[Texto]"/>
      <dgm:spPr/>
      <dgm:t>
        <a:bodyPr/>
        <a:lstStyle/>
        <a:p>
          <a:r>
            <a:rPr lang="pt-BR" b="1" dirty="0" smtClean="0"/>
            <a:t>Equiparação de esforços</a:t>
          </a:r>
        </a:p>
        <a:p>
          <a:r>
            <a:rPr lang="pt-BR" b="1" dirty="0" err="1" smtClean="0"/>
            <a:t>Vs</a:t>
          </a:r>
          <a:endParaRPr lang="pt-BR" b="1" dirty="0" smtClean="0"/>
        </a:p>
        <a:p>
          <a:r>
            <a:rPr lang="pt-BR" b="1" dirty="0" smtClean="0"/>
            <a:t>Resultados</a:t>
          </a:r>
        </a:p>
      </dgm:t>
    </dgm:pt>
    <dgm:pt modelId="{1D59B687-CC69-4F19-8DFA-137BF7270EA9}" type="parTrans" cxnId="{0E4A9CCA-2BC6-47DF-AC7F-CECE818FD587}">
      <dgm:prSet/>
      <dgm:spPr/>
      <dgm:t>
        <a:bodyPr/>
        <a:lstStyle/>
        <a:p>
          <a:endParaRPr lang="pt-BR" b="1"/>
        </a:p>
      </dgm:t>
    </dgm:pt>
    <dgm:pt modelId="{D597C65D-7A50-4F54-9BAC-216A3755191C}" type="sibTrans" cxnId="{0E4A9CCA-2BC6-47DF-AC7F-CECE818FD587}">
      <dgm:prSet/>
      <dgm:spPr/>
      <dgm:t>
        <a:bodyPr/>
        <a:lstStyle/>
        <a:p>
          <a:endParaRPr lang="pt-BR" b="1"/>
        </a:p>
      </dgm:t>
    </dgm:pt>
    <dgm:pt modelId="{2AC610C9-C329-4DDC-9846-62B70709BA8B}" type="pres">
      <dgm:prSet presAssocID="{BF6C65E3-1028-4CFF-86D4-62CC12EDA61A}" presName="CompostProcess" presStyleCnt="0">
        <dgm:presLayoutVars>
          <dgm:dir/>
          <dgm:resizeHandles val="exact"/>
        </dgm:presLayoutVars>
      </dgm:prSet>
      <dgm:spPr/>
    </dgm:pt>
    <dgm:pt modelId="{0860E5DA-192C-427C-95D7-B3330A9A912E}" type="pres">
      <dgm:prSet presAssocID="{BF6C65E3-1028-4CFF-86D4-62CC12EDA61A}" presName="arrow" presStyleLbl="bgShp" presStyleIdx="0" presStyleCnt="1"/>
      <dgm:spPr/>
    </dgm:pt>
    <dgm:pt modelId="{02265730-2424-4A71-BBA7-2916B2722BC2}" type="pres">
      <dgm:prSet presAssocID="{BF6C65E3-1028-4CFF-86D4-62CC12EDA61A}" presName="linearProcess" presStyleCnt="0"/>
      <dgm:spPr/>
    </dgm:pt>
    <dgm:pt modelId="{75232F5B-7644-4D6D-A4E2-3FCFBC8099BD}" type="pres">
      <dgm:prSet presAssocID="{99AB4CCA-5896-4D46-8A6B-6925DBA8070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1B075D3-4400-4D4C-9394-13F013D34135}" type="pres">
      <dgm:prSet presAssocID="{34F2C294-F973-40EC-AB78-5E825E5DF8C5}" presName="sibTrans" presStyleCnt="0"/>
      <dgm:spPr/>
    </dgm:pt>
    <dgm:pt modelId="{3D60B987-D549-4DEA-894F-00F589148960}" type="pres">
      <dgm:prSet presAssocID="{E6FD8D46-0AC9-4FCC-8C84-488005B5F57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A799C5-BAD3-4E21-8764-FDDE63395D39}" type="pres">
      <dgm:prSet presAssocID="{BB715D66-994D-46A6-A133-8369321844B8}" presName="sibTrans" presStyleCnt="0"/>
      <dgm:spPr/>
    </dgm:pt>
    <dgm:pt modelId="{494C71B7-EE1A-44C6-8B82-F408ABE69CCE}" type="pres">
      <dgm:prSet presAssocID="{F27A9160-E6BA-4139-8CD3-ABBCF37E995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C38D525-E8E4-42E3-8AAF-5B12106380D8}" type="presOf" srcId="{F27A9160-E6BA-4139-8CD3-ABBCF37E9957}" destId="{494C71B7-EE1A-44C6-8B82-F408ABE69CCE}" srcOrd="0" destOrd="0" presId="urn:microsoft.com/office/officeart/2005/8/layout/hProcess9"/>
    <dgm:cxn modelId="{0722532A-F067-4983-87B8-63BF356CA8EF}" type="presOf" srcId="{E6FD8D46-0AC9-4FCC-8C84-488005B5F579}" destId="{3D60B987-D549-4DEA-894F-00F589148960}" srcOrd="0" destOrd="0" presId="urn:microsoft.com/office/officeart/2005/8/layout/hProcess9"/>
    <dgm:cxn modelId="{0A8F5C82-B536-4CDB-9E18-6A5ACE618E7A}" type="presOf" srcId="{99AB4CCA-5896-4D46-8A6B-6925DBA80700}" destId="{75232F5B-7644-4D6D-A4E2-3FCFBC8099BD}" srcOrd="0" destOrd="0" presId="urn:microsoft.com/office/officeart/2005/8/layout/hProcess9"/>
    <dgm:cxn modelId="{0E4A9CCA-2BC6-47DF-AC7F-CECE818FD587}" srcId="{BF6C65E3-1028-4CFF-86D4-62CC12EDA61A}" destId="{F27A9160-E6BA-4139-8CD3-ABBCF37E9957}" srcOrd="2" destOrd="0" parTransId="{1D59B687-CC69-4F19-8DFA-137BF7270EA9}" sibTransId="{D597C65D-7A50-4F54-9BAC-216A3755191C}"/>
    <dgm:cxn modelId="{FA03A8A4-A13E-4781-B5C8-30A3EF1A12BD}" srcId="{BF6C65E3-1028-4CFF-86D4-62CC12EDA61A}" destId="{E6FD8D46-0AC9-4FCC-8C84-488005B5F579}" srcOrd="1" destOrd="0" parTransId="{1E324FAE-15C8-4FA9-9CCD-376B53013E2A}" sibTransId="{BB715D66-994D-46A6-A133-8369321844B8}"/>
    <dgm:cxn modelId="{A5ED4466-68CC-44C3-B4C7-18BE08BAC9D0}" type="presOf" srcId="{BF6C65E3-1028-4CFF-86D4-62CC12EDA61A}" destId="{2AC610C9-C329-4DDC-9846-62B70709BA8B}" srcOrd="0" destOrd="0" presId="urn:microsoft.com/office/officeart/2005/8/layout/hProcess9"/>
    <dgm:cxn modelId="{3C9B9F46-3901-4E99-B759-FF63319E4952}" srcId="{BF6C65E3-1028-4CFF-86D4-62CC12EDA61A}" destId="{99AB4CCA-5896-4D46-8A6B-6925DBA80700}" srcOrd="0" destOrd="0" parTransId="{87C92EDD-2A25-44AE-8E47-B346C291058C}" sibTransId="{34F2C294-F973-40EC-AB78-5E825E5DF8C5}"/>
    <dgm:cxn modelId="{8C6DAFA7-B7BF-4A1B-AD79-4331B2FABD8B}" type="presParOf" srcId="{2AC610C9-C329-4DDC-9846-62B70709BA8B}" destId="{0860E5DA-192C-427C-95D7-B3330A9A912E}" srcOrd="0" destOrd="0" presId="urn:microsoft.com/office/officeart/2005/8/layout/hProcess9"/>
    <dgm:cxn modelId="{A94F9F62-9AA5-43C4-AFE5-E01039DC2290}" type="presParOf" srcId="{2AC610C9-C329-4DDC-9846-62B70709BA8B}" destId="{02265730-2424-4A71-BBA7-2916B2722BC2}" srcOrd="1" destOrd="0" presId="urn:microsoft.com/office/officeart/2005/8/layout/hProcess9"/>
    <dgm:cxn modelId="{1EBD5DC8-F7B0-4C60-ABB2-F0E6755730A3}" type="presParOf" srcId="{02265730-2424-4A71-BBA7-2916B2722BC2}" destId="{75232F5B-7644-4D6D-A4E2-3FCFBC8099BD}" srcOrd="0" destOrd="0" presId="urn:microsoft.com/office/officeart/2005/8/layout/hProcess9"/>
    <dgm:cxn modelId="{0678E762-398E-4FC2-A056-270A4BBF8507}" type="presParOf" srcId="{02265730-2424-4A71-BBA7-2916B2722BC2}" destId="{E1B075D3-4400-4D4C-9394-13F013D34135}" srcOrd="1" destOrd="0" presId="urn:microsoft.com/office/officeart/2005/8/layout/hProcess9"/>
    <dgm:cxn modelId="{6C357CA9-B48E-49A6-AF53-F567F5805BD6}" type="presParOf" srcId="{02265730-2424-4A71-BBA7-2916B2722BC2}" destId="{3D60B987-D549-4DEA-894F-00F589148960}" srcOrd="2" destOrd="0" presId="urn:microsoft.com/office/officeart/2005/8/layout/hProcess9"/>
    <dgm:cxn modelId="{DDF4F13C-DD80-4A1D-AB1E-DFFD72E79E65}" type="presParOf" srcId="{02265730-2424-4A71-BBA7-2916B2722BC2}" destId="{5CA799C5-BAD3-4E21-8764-FDDE63395D39}" srcOrd="3" destOrd="0" presId="urn:microsoft.com/office/officeart/2005/8/layout/hProcess9"/>
    <dgm:cxn modelId="{D226AFF3-7462-4BD7-850B-ACCAA779A054}" type="presParOf" srcId="{02265730-2424-4A71-BBA7-2916B2722BC2}" destId="{494C71B7-EE1A-44C6-8B82-F408ABE69CCE}" srcOrd="4" destOrd="0" presId="urn:microsoft.com/office/officeart/2005/8/layout/hProcess9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942F9-8D25-4714-9EA1-3ED471F61F05}" type="datetimeFigureOut">
              <a:rPr lang="pt-BR" smtClean="0"/>
              <a:pPr/>
              <a:t>28/02/2017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28C0-CBCE-4D71-A49E-320D8BC50DA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205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676257" y="6505401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A702CED-7586-48B9-9641-5E039316CC69}" type="slidenum">
              <a:rPr lang="pt-BR" sz="1400"/>
              <a:pPr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ctrTitle"/>
          </p:nvPr>
        </p:nvSpPr>
        <p:spPr>
          <a:xfrm>
            <a:off x="285720" y="1214422"/>
            <a:ext cx="8606760" cy="5429288"/>
          </a:xfrm>
        </p:spPr>
        <p:txBody>
          <a:bodyPr/>
          <a:lstStyle/>
          <a:p>
            <a:pPr algn="ctr"/>
            <a:r>
              <a:rPr lang="pt-BR" sz="4000" dirty="0" smtClean="0">
                <a:solidFill>
                  <a:schemeClr val="tx1"/>
                </a:solidFill>
              </a:rPr>
              <a:t>UNIDADE 03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smtClean="0"/>
              <a:t> </a:t>
            </a:r>
            <a:r>
              <a:rPr lang="pt-BR" sz="3600" smtClean="0"/>
              <a:t>LIDERANÇA E MOTIVAÇÃO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>
                <a:solidFill>
                  <a:schemeClr val="tx1"/>
                </a:solidFill>
              </a:rPr>
              <a:t>TÓPICO 4</a:t>
            </a:r>
            <a:br>
              <a:rPr lang="pt-BR" sz="4000" dirty="0" smtClean="0">
                <a:solidFill>
                  <a:schemeClr val="tx1"/>
                </a:solidFill>
              </a:rPr>
            </a:br>
            <a:r>
              <a:rPr lang="pt-BR" sz="4000" dirty="0" smtClean="0"/>
              <a:t> </a:t>
            </a:r>
            <a:r>
              <a:rPr lang="pt-BR" sz="3600" dirty="0" smtClean="0"/>
              <a:t>TRATANDO SOBRE MOTIVAÇÃO</a:t>
            </a:r>
            <a:endParaRPr lang="pt-BR" sz="4000" dirty="0" smtClean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72198" y="260648"/>
            <a:ext cx="2786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 smtClean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AGENDA</a:t>
            </a:r>
            <a:endParaRPr lang="pt-BR" sz="4000" b="1" dirty="0">
              <a:solidFill>
                <a:srgbClr val="3366C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6219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absolvido.com.br/wp-content/uploads/2011/05/agenda.jpg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1928527" y="1571612"/>
            <a:ext cx="7215473" cy="48073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67" y="1357298"/>
            <a:ext cx="8571513" cy="5000660"/>
          </a:xfrm>
        </p:spPr>
        <p:txBody>
          <a:bodyPr/>
          <a:lstStyle/>
          <a:p>
            <a:pPr marL="514350" indent="-514350" algn="just">
              <a:buAutoNum type="arabicParenR"/>
            </a:pPr>
            <a:r>
              <a:rPr lang="pt-BR" dirty="0" smtClean="0"/>
              <a:t>Hierarquia das necessidades: Abraham </a:t>
            </a:r>
            <a:r>
              <a:rPr lang="pt-BR" dirty="0" err="1" smtClean="0"/>
              <a:t>Maslow</a:t>
            </a:r>
            <a:r>
              <a:rPr lang="pt-BR" dirty="0" smtClean="0"/>
              <a:t>.</a:t>
            </a:r>
          </a:p>
          <a:p>
            <a:pPr marL="514350" indent="-514350" algn="just">
              <a:buAutoNum type="arabicParenR"/>
            </a:pPr>
            <a:endParaRPr lang="pt-BR" dirty="0" smtClean="0"/>
          </a:p>
          <a:p>
            <a:pPr marL="514350" indent="-514350" algn="just">
              <a:buAutoNum type="arabicParenR"/>
            </a:pPr>
            <a:r>
              <a:rPr lang="pt-BR" dirty="0" smtClean="0"/>
              <a:t>Teoria dos dois fatores: Frederick Herzberg.</a:t>
            </a:r>
          </a:p>
          <a:p>
            <a:pPr marL="514350" indent="-514350" algn="just">
              <a:buAutoNum type="arabicParenR"/>
            </a:pPr>
            <a:endParaRPr lang="pt-BR" dirty="0" smtClean="0"/>
          </a:p>
          <a:p>
            <a:pPr marL="514350" indent="-514350" algn="just">
              <a:buAutoNum type="arabicParenR"/>
            </a:pPr>
            <a:r>
              <a:rPr lang="pt-BR" dirty="0" smtClean="0"/>
              <a:t>Teoria das expectativas: Victor </a:t>
            </a:r>
            <a:r>
              <a:rPr lang="pt-BR" dirty="0" err="1" smtClean="0"/>
              <a:t>Vroom</a:t>
            </a:r>
            <a:r>
              <a:rPr lang="pt-BR" dirty="0" smtClean="0"/>
              <a:t>.</a:t>
            </a:r>
          </a:p>
          <a:p>
            <a:pPr marL="514350" indent="-514350" algn="just">
              <a:buAutoNum type="arabicParenR"/>
            </a:pPr>
            <a:endParaRPr lang="pt-BR" dirty="0" smtClean="0"/>
          </a:p>
          <a:p>
            <a:pPr marL="514350" indent="-514350" algn="just">
              <a:buAutoNum type="arabicParenR"/>
            </a:pPr>
            <a:r>
              <a:rPr lang="pt-BR" dirty="0" smtClean="0"/>
              <a:t>Teoria da equidade: J. </a:t>
            </a:r>
            <a:r>
              <a:rPr lang="pt-BR" dirty="0" err="1" smtClean="0"/>
              <a:t>Stacy</a:t>
            </a:r>
            <a:r>
              <a:rPr lang="pt-BR" dirty="0" smtClean="0"/>
              <a:t> Adams.</a:t>
            </a:r>
            <a:endParaRPr lang="pt-B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x-none" smtClean="0"/>
              <a:t>Motivação é alguma força direcionada dentro dos indivíduos, pela qual eles tentam alcançar uma meta, a fim de preencher uma necessidade ou expectativa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5235"/>
          <a:stretch>
            <a:fillRect/>
          </a:stretch>
        </p:blipFill>
        <p:spPr bwMode="auto">
          <a:xfrm>
            <a:off x="0" y="4071942"/>
            <a:ext cx="9144000" cy="278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HIERARQUIA DAS NECESSIDADES – ABRAHAM MASLOW</a:t>
            </a:r>
            <a:endParaRPr lang="pt-BR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11138" y="1447800"/>
            <a:ext cx="8690587" cy="5000625"/>
            <a:chOff x="144" y="912"/>
            <a:chExt cx="5931" cy="315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552" y="2859"/>
              <a:ext cx="2523" cy="6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552" y="2259"/>
              <a:ext cx="2523" cy="6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552" y="1704"/>
              <a:ext cx="2523" cy="6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552" y="1098"/>
              <a:ext cx="2523" cy="6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552" y="3456"/>
              <a:ext cx="2523" cy="6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144" y="912"/>
              <a:ext cx="3120" cy="312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993366"/>
              </a:solidFill>
              <a:miter lim="800000"/>
              <a:headEnd/>
              <a:tailEnd/>
            </a:ln>
            <a:effectLst>
              <a:outerShdw dist="99190" dir="2388334" algn="ctr" rotWithShape="0">
                <a:srgbClr val="993366"/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200" y="2016"/>
              <a:ext cx="1092" cy="0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296" y="1526"/>
              <a:ext cx="88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pt-BR" altLang="en-US" sz="2000" b="1">
                  <a:latin typeface="Arial" panose="020B0604020202020204" pitchFamily="34" charset="0"/>
                </a:rPr>
                <a:t>Auto-</a:t>
              </a:r>
            </a:p>
            <a:p>
              <a:pPr algn="ctr" eaLnBrk="1" hangingPunct="1"/>
              <a:r>
                <a:rPr lang="pt-BR" altLang="en-US" sz="2000" b="1">
                  <a:latin typeface="Arial" panose="020B0604020202020204" pitchFamily="34" charset="0"/>
                </a:rPr>
                <a:t>realização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328" y="2102"/>
              <a:ext cx="6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pt-BR" altLang="en-US" sz="2000" b="1">
                  <a:latin typeface="Arial" panose="020B0604020202020204" pitchFamily="34" charset="0"/>
                </a:rPr>
                <a:t>Estima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960" y="2448"/>
              <a:ext cx="1539" cy="0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344" y="2582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pt-BR" altLang="en-US" sz="2000" b="1">
                  <a:latin typeface="Arial" panose="020B0604020202020204" pitchFamily="34" charset="0"/>
                </a:rPr>
                <a:t>Sociais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720" y="2946"/>
              <a:ext cx="2034" cy="0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248" y="3062"/>
              <a:ext cx="9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pt-BR" altLang="en-US" sz="2000" b="1">
                  <a:latin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80" y="3471"/>
              <a:ext cx="2544" cy="0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152" y="3506"/>
              <a:ext cx="118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pt-BR" altLang="en-US" sz="2000" b="1">
                  <a:latin typeface="Arial" panose="020B0604020202020204" pitchFamily="34" charset="0"/>
                </a:rPr>
                <a:t>Necessidades</a:t>
              </a:r>
            </a:p>
            <a:p>
              <a:pPr algn="ctr" eaLnBrk="1" hangingPunct="1"/>
              <a:r>
                <a:rPr lang="pt-BR" altLang="en-US" sz="2000" b="1">
                  <a:latin typeface="Arial" panose="020B0604020202020204" pitchFamily="34" charset="0"/>
                </a:rPr>
                <a:t>básicas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3590" y="1151"/>
              <a:ext cx="2291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Char char="•"/>
              </a:pPr>
              <a:r>
                <a:rPr lang="pt-BR" altLang="en-US" sz="2000" dirty="0">
                  <a:latin typeface="Arial" panose="020B0604020202020204" pitchFamily="34" charset="0"/>
                </a:rPr>
                <a:t>Trabalho </a:t>
              </a:r>
              <a:r>
                <a:rPr lang="pt-BR" altLang="en-US" sz="2000" dirty="0" smtClean="0">
                  <a:latin typeface="Arial" panose="020B0604020202020204" pitchFamily="34" charset="0"/>
                </a:rPr>
                <a:t>desafiante</a:t>
              </a:r>
              <a:endParaRPr lang="pt-BR" altLang="en-US" sz="2000" dirty="0"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buFontTx/>
                <a:buChar char="•"/>
              </a:pPr>
              <a:r>
                <a:rPr lang="pt-BR" altLang="en-US" sz="2000" dirty="0">
                  <a:latin typeface="Arial" panose="020B0604020202020204" pitchFamily="34" charset="0"/>
                </a:rPr>
                <a:t>Diversidade e autonomia</a:t>
              </a:r>
            </a:p>
            <a:p>
              <a:pPr eaLnBrk="1" hangingPunct="1">
                <a:lnSpc>
                  <a:spcPct val="90000"/>
                </a:lnSpc>
                <a:buFontTx/>
                <a:buChar char="•"/>
              </a:pPr>
              <a:r>
                <a:rPr lang="pt-BR" altLang="en-US" sz="2000" dirty="0">
                  <a:latin typeface="Arial" panose="020B0604020202020204" pitchFamily="34" charset="0"/>
                </a:rPr>
                <a:t>Participação nas decisões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590" y="1728"/>
              <a:ext cx="2281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Char char="•"/>
              </a:pPr>
              <a:r>
                <a:rPr lang="pt-BR" altLang="en-US" sz="2000" dirty="0">
                  <a:latin typeface="Arial" panose="020B0604020202020204" pitchFamily="34" charset="0"/>
                </a:rPr>
                <a:t>Responsabilidade </a:t>
              </a:r>
            </a:p>
            <a:p>
              <a:pPr eaLnBrk="1" hangingPunct="1">
                <a:lnSpc>
                  <a:spcPct val="90000"/>
                </a:lnSpc>
                <a:buFontTx/>
                <a:buChar char="•"/>
              </a:pPr>
              <a:r>
                <a:rPr lang="pt-BR" altLang="en-US" sz="2000" dirty="0">
                  <a:latin typeface="Arial" panose="020B0604020202020204" pitchFamily="34" charset="0"/>
                </a:rPr>
                <a:t>Orgulho e reconhecimento</a:t>
              </a:r>
            </a:p>
            <a:p>
              <a:pPr eaLnBrk="1" hangingPunct="1">
                <a:lnSpc>
                  <a:spcPct val="90000"/>
                </a:lnSpc>
                <a:buFontTx/>
                <a:buChar char="•"/>
              </a:pPr>
              <a:r>
                <a:rPr lang="pt-BR" altLang="en-US" sz="2000" dirty="0">
                  <a:latin typeface="Arial" panose="020B0604020202020204" pitchFamily="34" charset="0"/>
                </a:rPr>
                <a:t>Promoções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3590" y="2304"/>
              <a:ext cx="1771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Char char="•"/>
              </a:pPr>
              <a:r>
                <a:rPr lang="pt-BR" altLang="en-US" sz="2000">
                  <a:latin typeface="Arial" panose="020B0604020202020204" pitchFamily="34" charset="0"/>
                </a:rPr>
                <a:t>Amizade dos colegas</a:t>
              </a:r>
            </a:p>
            <a:p>
              <a:pPr eaLnBrk="1" hangingPunct="1">
                <a:lnSpc>
                  <a:spcPct val="90000"/>
                </a:lnSpc>
                <a:buFontTx/>
                <a:buChar char="•"/>
              </a:pPr>
              <a:r>
                <a:rPr lang="pt-BR" altLang="en-US" sz="2000">
                  <a:latin typeface="Arial" panose="020B0604020202020204" pitchFamily="34" charset="0"/>
                </a:rPr>
                <a:t>Interação com clientes</a:t>
              </a:r>
            </a:p>
            <a:p>
              <a:pPr eaLnBrk="1" hangingPunct="1">
                <a:lnSpc>
                  <a:spcPct val="90000"/>
                </a:lnSpc>
                <a:buFontTx/>
                <a:buChar char="•"/>
              </a:pPr>
              <a:r>
                <a:rPr lang="pt-BR" altLang="en-US" sz="2000">
                  <a:latin typeface="Arial" panose="020B0604020202020204" pitchFamily="34" charset="0"/>
                </a:rPr>
                <a:t>Gerente amigável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3590" y="2904"/>
              <a:ext cx="228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Char char="•"/>
              </a:pPr>
              <a:r>
                <a:rPr lang="pt-BR" altLang="en-US" sz="2000" dirty="0" smtClean="0">
                  <a:latin typeface="Arial" panose="020B0604020202020204" pitchFamily="34" charset="0"/>
                </a:rPr>
                <a:t> Trabalho seguro</a:t>
              </a:r>
              <a:endParaRPr lang="pt-BR" altLang="en-US" sz="2000" dirty="0"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buFontTx/>
                <a:buChar char="•"/>
              </a:pPr>
              <a:r>
                <a:rPr lang="pt-BR" altLang="en-US" sz="2000" dirty="0">
                  <a:latin typeface="Arial" panose="020B0604020202020204" pitchFamily="34" charset="0"/>
                </a:rPr>
                <a:t>Remuneração e benefícios</a:t>
              </a:r>
            </a:p>
            <a:p>
              <a:pPr eaLnBrk="1" hangingPunct="1">
                <a:lnSpc>
                  <a:spcPct val="90000"/>
                </a:lnSpc>
                <a:buFontTx/>
                <a:buChar char="•"/>
              </a:pPr>
              <a:r>
                <a:rPr lang="pt-BR" altLang="en-US" sz="2000" dirty="0">
                  <a:latin typeface="Arial" panose="020B0604020202020204" pitchFamily="34" charset="0"/>
                </a:rPr>
                <a:t>Estabilidade no emprego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590" y="3471"/>
              <a:ext cx="219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Char char="•"/>
              </a:pPr>
              <a:r>
                <a:rPr lang="pt-BR" altLang="en-US" sz="2000">
                  <a:latin typeface="Arial" panose="020B0604020202020204" pitchFamily="34" charset="0"/>
                </a:rPr>
                <a:t>Intervalos de descanso</a:t>
              </a:r>
            </a:p>
            <a:p>
              <a:pPr eaLnBrk="1" hangingPunct="1">
                <a:lnSpc>
                  <a:spcPct val="90000"/>
                </a:lnSpc>
                <a:buFontTx/>
                <a:buChar char="•"/>
              </a:pPr>
              <a:r>
                <a:rPr lang="pt-BR" altLang="en-US" sz="2000">
                  <a:latin typeface="Arial" panose="020B0604020202020204" pitchFamily="34" charset="0"/>
                </a:rPr>
                <a:t>Conforto físico</a:t>
              </a:r>
            </a:p>
            <a:p>
              <a:pPr eaLnBrk="1" hangingPunct="1">
                <a:lnSpc>
                  <a:spcPct val="90000"/>
                </a:lnSpc>
                <a:buFontTx/>
                <a:buChar char="•"/>
              </a:pPr>
              <a:r>
                <a:rPr lang="pt-BR" altLang="en-US" sz="2000">
                  <a:latin typeface="Arial" panose="020B0604020202020204" pitchFamily="34" charset="0"/>
                </a:rPr>
                <a:t>Horário de trabalho razoável</a:t>
              </a: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3120" y="3696"/>
              <a:ext cx="432" cy="0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2820" y="3051"/>
              <a:ext cx="732" cy="0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598" y="2586"/>
              <a:ext cx="954" cy="0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373" y="2166"/>
              <a:ext cx="1179" cy="0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118" y="1551"/>
              <a:ext cx="1434" cy="0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TEORIA DOS DOIS FATORES – FREDERICK HERZBERG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5" y="1836855"/>
            <a:ext cx="9097597" cy="4735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TEORIA DAS EXPECTATIVAS – VICTOR VROOM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19232"/>
            <a:ext cx="8785225" cy="489585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pt-BR" sz="2800" b="1" dirty="0" smtClean="0"/>
              <a:t>Relação esforço-desempenho: </a:t>
            </a:r>
            <a:r>
              <a:rPr lang="pt-BR" sz="2800" dirty="0" smtClean="0"/>
              <a:t>refere-se a percepção pelo individuo da quantidade de esforço que será necessária para alcançar certo desempenho.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800" b="1" dirty="0" smtClean="0"/>
              <a:t>Relação desempenho-recompensa: </a:t>
            </a:r>
            <a:r>
              <a:rPr lang="pt-BR" sz="2800" dirty="0" smtClean="0"/>
              <a:t>refere-se ao grau em que um individuo acredita que determinado nível de desempenho trará a recompensa esperada.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800" b="1" dirty="0" smtClean="0"/>
              <a:t>Relação </a:t>
            </a:r>
            <a:r>
              <a:rPr lang="pt-BR" sz="2800" b="1" dirty="0" err="1" smtClean="0"/>
              <a:t>recompensa-metas</a:t>
            </a:r>
            <a:r>
              <a:rPr lang="pt-BR" sz="2800" b="1" dirty="0" smtClean="0"/>
              <a:t> pessoais: </a:t>
            </a:r>
            <a:r>
              <a:rPr lang="pt-BR" sz="2800" dirty="0" smtClean="0"/>
              <a:t>refere-se ao grau em que as recompensas proporcionadas satisfazem as metas pessoais ou necessidades do individuo.</a:t>
            </a:r>
            <a:endParaRPr lang="pt-BR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TEORIA DA EQUIDADE – J. STACY ADAMS</a:t>
            </a:r>
            <a:endParaRPr lang="pt-BR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142876" y="1285860"/>
          <a:ext cx="8929718" cy="5572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2531</TotalTime>
  <Words>239</Words>
  <Application>Microsoft Office PowerPoint</Application>
  <PresentationFormat>Apresentação na tela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Tema2</vt:lpstr>
      <vt:lpstr>GESTÃO DE PESSOAS E DESENVOLVIMENTO DE EQUIPES</vt:lpstr>
      <vt:lpstr>UNIDADE 03  LIDERANÇA E MOTIVAÇÃO  TÓPICO 4  TRATANDO SOBRE MOTIVAÇÃO</vt:lpstr>
      <vt:lpstr>PLANO DE AULA</vt:lpstr>
      <vt:lpstr>INTRODUÇÃO</vt:lpstr>
      <vt:lpstr>HIERARQUIA DAS NECESSIDADES – ABRAHAM MASLOW</vt:lpstr>
      <vt:lpstr>TEORIA DOS DOIS FATORES – FREDERICK HERZBERG</vt:lpstr>
      <vt:lpstr>TEORIA DAS EXPECTATIVAS – VICTOR VROOM</vt:lpstr>
      <vt:lpstr>TEORIA DA EQUIDADE – J. STACY ADAMS</vt:lpstr>
      <vt:lpstr>GESTÃO DE PESSOAS E DESENVOLVIMENTO DE EQUIPES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Luciano</cp:lastModifiedBy>
  <cp:revision>175</cp:revision>
  <dcterms:created xsi:type="dcterms:W3CDTF">2013-04-19T18:38:04Z</dcterms:created>
  <dcterms:modified xsi:type="dcterms:W3CDTF">2017-03-01T00:05:23Z</dcterms:modified>
</cp:coreProperties>
</file>