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0" r:id="rId2"/>
    <p:sldId id="316" r:id="rId3"/>
    <p:sldId id="287" r:id="rId4"/>
    <p:sldId id="507" r:id="rId5"/>
    <p:sldId id="518" r:id="rId6"/>
    <p:sldId id="519" r:id="rId7"/>
    <p:sldId id="520" r:id="rId8"/>
    <p:sldId id="521" r:id="rId9"/>
    <p:sldId id="522" r:id="rId10"/>
    <p:sldId id="523" r:id="rId11"/>
    <p:sldId id="526" r:id="rId12"/>
    <p:sldId id="524" r:id="rId13"/>
    <p:sldId id="525" r:id="rId14"/>
    <p:sldId id="50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dirty="0" smtClean="0"/>
              <a:t>O processo de </a:t>
            </a:r>
            <a:r>
              <a:rPr lang="pt-BR" dirty="0" smtClean="0"/>
              <a:t>comunicação </a:t>
            </a:r>
            <a:r>
              <a:rPr lang="pt-BR" dirty="0" smtClean="0"/>
              <a:t>nas </a:t>
            </a:r>
            <a:r>
              <a:rPr lang="pt-BR" dirty="0" smtClean="0"/>
              <a:t>organizações </a:t>
            </a:r>
            <a:r>
              <a:rPr lang="pt-BR" dirty="0" smtClean="0"/>
              <a:t>mostra-se </a:t>
            </a:r>
            <a:r>
              <a:rPr lang="pt-BR" dirty="0" smtClean="0"/>
              <a:t>imprescindível </a:t>
            </a:r>
            <a:r>
              <a:rPr lang="pt-BR" dirty="0" smtClean="0"/>
              <a:t>para </a:t>
            </a:r>
            <a:r>
              <a:rPr lang="pt-BR" dirty="0" smtClean="0"/>
              <a:t>o alcance </a:t>
            </a:r>
            <a:r>
              <a:rPr lang="pt-BR" dirty="0" smtClean="0"/>
              <a:t>de harmonia, </a:t>
            </a:r>
            <a:r>
              <a:rPr lang="pt-BR" dirty="0" smtClean="0"/>
              <a:t>coerência </a:t>
            </a:r>
            <a:r>
              <a:rPr lang="pt-BR" dirty="0" smtClean="0"/>
              <a:t>e </a:t>
            </a:r>
            <a:r>
              <a:rPr lang="pt-BR" dirty="0" smtClean="0"/>
              <a:t>integração </a:t>
            </a:r>
            <a:r>
              <a:rPr lang="pt-BR" dirty="0" smtClean="0"/>
              <a:t>no comportamento das pessoas </a:t>
            </a:r>
            <a:r>
              <a:rPr lang="pt-BR" dirty="0" smtClean="0"/>
              <a:t>que dela </a:t>
            </a:r>
            <a:r>
              <a:rPr lang="pt-BR" dirty="0" smtClean="0"/>
              <a:t>fazem parte ou que com ela se relacionam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37529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Comunicação organizacional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É </a:t>
            </a:r>
            <a:r>
              <a:rPr lang="pt-BR" dirty="0" smtClean="0"/>
              <a:t>a </a:t>
            </a:r>
            <a:r>
              <a:rPr lang="pt-BR" dirty="0" smtClean="0"/>
              <a:t>ação comunicacional existente </a:t>
            </a:r>
            <a:r>
              <a:rPr lang="pt-BR" dirty="0" smtClean="0"/>
              <a:t>entre </a:t>
            </a:r>
            <a:r>
              <a:rPr lang="pt-BR" dirty="0" smtClean="0"/>
              <a:t>a organização </a:t>
            </a:r>
            <a:r>
              <a:rPr lang="pt-BR" dirty="0" smtClean="0"/>
              <a:t>(empresas privadas, </a:t>
            </a:r>
            <a:r>
              <a:rPr lang="pt-BR" dirty="0" smtClean="0"/>
              <a:t>empresas públicas</a:t>
            </a:r>
            <a:r>
              <a:rPr lang="pt-BR" dirty="0" smtClean="0"/>
              <a:t>, instituições, etc.) e os seus </a:t>
            </a:r>
            <a:r>
              <a:rPr lang="pt-BR" dirty="0" smtClean="0"/>
              <a:t>públicos de </a:t>
            </a:r>
            <a:r>
              <a:rPr lang="pt-BR" dirty="0" smtClean="0"/>
              <a:t>interesse: cliente </a:t>
            </a:r>
            <a:r>
              <a:rPr lang="pt-BR" dirty="0" smtClean="0"/>
              <a:t>interno ou </a:t>
            </a:r>
            <a:r>
              <a:rPr lang="pt-BR" dirty="0" smtClean="0"/>
              <a:t>funcionário da organização, fornecedores, </a:t>
            </a:r>
            <a:r>
              <a:rPr lang="pt-BR" dirty="0" smtClean="0"/>
              <a:t>distribuidores, clientes</a:t>
            </a:r>
            <a:r>
              <a:rPr lang="pt-BR" dirty="0" smtClean="0"/>
              <a:t>, mídia </a:t>
            </a:r>
            <a:r>
              <a:rPr lang="pt-BR" dirty="0" smtClean="0"/>
              <a:t>e sociedade </a:t>
            </a:r>
            <a:r>
              <a:rPr lang="pt-BR" dirty="0" smtClean="0"/>
              <a:t>em </a:t>
            </a:r>
            <a:r>
              <a:rPr lang="pt-BR" dirty="0" smtClean="0"/>
              <a:t>geral.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Importante pilar </a:t>
            </a:r>
            <a:r>
              <a:rPr lang="pt-BR" dirty="0" smtClean="0"/>
              <a:t>da </a:t>
            </a:r>
            <a:r>
              <a:rPr lang="pt-BR" dirty="0" smtClean="0"/>
              <a:t>comunicação </a:t>
            </a:r>
            <a:r>
              <a:rPr lang="pt-BR" dirty="0" smtClean="0"/>
              <a:t>organizacional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Comunicação </a:t>
            </a:r>
            <a:r>
              <a:rPr lang="pt-BR" dirty="0" smtClean="0"/>
              <a:t>existente entre a empresa e </a:t>
            </a:r>
            <a:r>
              <a:rPr lang="pt-BR" dirty="0" smtClean="0"/>
              <a:t>o público interno.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Comunicação existente entre as áreas, níveis hierárquicos.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COMUNICAÇÃO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Contribuir </a:t>
            </a:r>
            <a:r>
              <a:rPr lang="pt-BR" dirty="0" smtClean="0"/>
              <a:t>para o desenvolvimento e </a:t>
            </a:r>
            <a:r>
              <a:rPr lang="pt-BR" dirty="0" smtClean="0"/>
              <a:t>manutenção </a:t>
            </a:r>
            <a:r>
              <a:rPr lang="pt-BR" dirty="0" smtClean="0"/>
              <a:t>de um clima </a:t>
            </a:r>
            <a:r>
              <a:rPr lang="pt-BR" dirty="0" smtClean="0"/>
              <a:t>propicio </a:t>
            </a:r>
            <a:r>
              <a:rPr lang="pt-BR" dirty="0" smtClean="0"/>
              <a:t>ao </a:t>
            </a:r>
            <a:r>
              <a:rPr lang="pt-BR" dirty="0" smtClean="0"/>
              <a:t>cumprimento de </a:t>
            </a:r>
            <a:r>
              <a:rPr lang="pt-BR" dirty="0" smtClean="0"/>
              <a:t>metas </a:t>
            </a:r>
            <a:r>
              <a:rPr lang="pt-BR" dirty="0" smtClean="0"/>
              <a:t>estratégicas </a:t>
            </a:r>
            <a:r>
              <a:rPr lang="pt-BR" dirty="0" smtClean="0"/>
              <a:t>da </a:t>
            </a:r>
            <a:r>
              <a:rPr lang="pt-BR" dirty="0" smtClean="0"/>
              <a:t>organização, </a:t>
            </a:r>
            <a:r>
              <a:rPr lang="pt-BR" dirty="0" smtClean="0"/>
              <a:t>ao crescimento continuado </a:t>
            </a:r>
            <a:r>
              <a:rPr lang="pt-BR" dirty="0" smtClean="0"/>
              <a:t>de suas </a:t>
            </a:r>
            <a:r>
              <a:rPr lang="pt-BR" dirty="0" smtClean="0"/>
              <a:t>atividades e </a:t>
            </a:r>
            <a:r>
              <a:rPr lang="pt-BR" dirty="0" smtClean="0"/>
              <a:t>serviços </a:t>
            </a:r>
            <a:r>
              <a:rPr lang="pt-BR" dirty="0" smtClean="0"/>
              <a:t>e a </a:t>
            </a:r>
            <a:r>
              <a:rPr lang="pt-BR" dirty="0" smtClean="0"/>
              <a:t>expansão </a:t>
            </a:r>
            <a:r>
              <a:rPr lang="pt-BR" dirty="0" smtClean="0"/>
              <a:t>de suas linhas de </a:t>
            </a:r>
            <a:r>
              <a:rPr lang="pt-BR" dirty="0" smtClean="0"/>
              <a:t>produtos.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04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AMBIENTE DE TRABALHO </a:t>
            </a:r>
            <a:br>
              <a:rPr lang="pt-BR" sz="3600" smtClean="0"/>
            </a:br>
            <a:r>
              <a:rPr lang="pt-BR" sz="3600" smtClean="0"/>
              <a:t>E COMUNICAÇÃO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2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A IMPORTÂNCIA DA COMUNICAÇÃO NA GESTÃO DE PESSOAS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00174"/>
            <a:ext cx="8571513" cy="4786346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A valorização das pessoas.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Formas de comunicação organizacional.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Redes formais.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Rede informal ou de rumores.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Meios eletrônicos.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A comunicação organizacional.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A comunicação interna.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smtClean="0"/>
              <a:t>Importância da comunicação interna.</a:t>
            </a:r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14422"/>
            <a:ext cx="8785225" cy="550070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Cada </a:t>
            </a:r>
            <a:r>
              <a:rPr lang="pt-BR" dirty="0" smtClean="0"/>
              <a:t>pessoa se comunica em cerca de </a:t>
            </a:r>
            <a:r>
              <a:rPr lang="pt-BR" dirty="0" smtClean="0"/>
              <a:t>70% do tempo </a:t>
            </a:r>
            <a:r>
              <a:rPr lang="pt-BR" dirty="0" smtClean="0"/>
              <a:t>que se </a:t>
            </a:r>
            <a:r>
              <a:rPr lang="pt-BR" dirty="0" smtClean="0"/>
              <a:t>manter </a:t>
            </a:r>
            <a:r>
              <a:rPr lang="pt-BR" dirty="0" smtClean="0"/>
              <a:t>acordada, seja escrevendo, lendo, falando ou </a:t>
            </a:r>
            <a:r>
              <a:rPr lang="pt-BR" dirty="0" smtClean="0"/>
              <a:t>escutando.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A </a:t>
            </a:r>
            <a:r>
              <a:rPr lang="pt-BR" dirty="0" smtClean="0"/>
              <a:t>falta de </a:t>
            </a:r>
            <a:r>
              <a:rPr lang="pt-BR" dirty="0" smtClean="0"/>
              <a:t> comunicação </a:t>
            </a:r>
            <a:r>
              <a:rPr lang="pt-BR" dirty="0" smtClean="0"/>
              <a:t>eficaz é</a:t>
            </a:r>
            <a:r>
              <a:rPr lang="pt-BR" dirty="0" smtClean="0"/>
              <a:t> </a:t>
            </a:r>
            <a:r>
              <a:rPr lang="pt-BR" dirty="0" smtClean="0"/>
              <a:t>uma das </a:t>
            </a:r>
            <a:r>
              <a:rPr lang="pt-BR" dirty="0" smtClean="0"/>
              <a:t>forças mais prejudiciais </a:t>
            </a:r>
            <a:r>
              <a:rPr lang="pt-BR" dirty="0" smtClean="0"/>
              <a:t>ao bom desempenho dos grupos nas </a:t>
            </a:r>
            <a:r>
              <a:rPr lang="pt-BR" dirty="0" smtClean="0"/>
              <a:t>organizações.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falhas </a:t>
            </a:r>
            <a:r>
              <a:rPr lang="pt-BR" dirty="0" smtClean="0"/>
              <a:t>de </a:t>
            </a:r>
            <a:r>
              <a:rPr lang="pt-BR" dirty="0" smtClean="0"/>
              <a:t>comunicação são </a:t>
            </a:r>
            <a:r>
              <a:rPr lang="pt-BR" dirty="0" smtClean="0"/>
              <a:t>as principais fontes de conflito </a:t>
            </a:r>
            <a:r>
              <a:rPr lang="pt-BR" dirty="0" smtClean="0"/>
              <a:t>nas relações interpessoais.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VALORIZAÇÃO DAS 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Comunicação eficaz </a:t>
            </a:r>
            <a:r>
              <a:rPr lang="pt-BR" dirty="0" smtClean="0"/>
              <a:t>entre os colaboradores e dirigentes das empresas </a:t>
            </a:r>
            <a:r>
              <a:rPr lang="pt-BR" dirty="0" smtClean="0"/>
              <a:t>é, </a:t>
            </a:r>
            <a:r>
              <a:rPr lang="pt-BR" dirty="0" smtClean="0"/>
              <a:t>em grande </a:t>
            </a:r>
            <a:r>
              <a:rPr lang="pt-BR" dirty="0" smtClean="0"/>
              <a:t>parte, responsável </a:t>
            </a:r>
            <a:r>
              <a:rPr lang="pt-BR" dirty="0" smtClean="0"/>
              <a:t>pelo alcance de bons resultados e </a:t>
            </a:r>
            <a:r>
              <a:rPr lang="pt-BR" dirty="0" smtClean="0"/>
              <a:t>satisfação </a:t>
            </a:r>
            <a:r>
              <a:rPr lang="pt-BR" dirty="0" smtClean="0"/>
              <a:t>dos trabalhadores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Comunicação propicia </a:t>
            </a:r>
            <a:r>
              <a:rPr lang="pt-BR" dirty="0" smtClean="0"/>
              <a:t>que </a:t>
            </a:r>
            <a:r>
              <a:rPr lang="pt-BR" dirty="0" smtClean="0"/>
              <a:t>os trabalhadores participem ativamente dos </a:t>
            </a:r>
            <a:r>
              <a:rPr lang="pt-BR" dirty="0" smtClean="0"/>
              <a:t>processos administrativos, </a:t>
            </a:r>
            <a:r>
              <a:rPr lang="pt-BR" dirty="0" smtClean="0"/>
              <a:t>alcançando melhor desempenho.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COMUNICAÇÃO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Descendente</a:t>
            </a:r>
            <a:r>
              <a:rPr lang="pt-BR" dirty="0" smtClean="0"/>
              <a:t> (do superior para o subordinado).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Ascendente</a:t>
            </a:r>
            <a:r>
              <a:rPr lang="pt-BR" dirty="0" smtClean="0"/>
              <a:t> (do subordinado para o superior).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Lateral ou horizontal </a:t>
            </a:r>
            <a:r>
              <a:rPr lang="pt-BR" dirty="0" smtClean="0"/>
              <a:t>(quando se da entre pares ou colegas de trabalho).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FORMAIS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30" y="1785926"/>
            <a:ext cx="891732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INFORMAL OU DE RUMORES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75% </a:t>
            </a:r>
            <a:r>
              <a:rPr lang="pt-BR" dirty="0" smtClean="0"/>
              <a:t>dos </a:t>
            </a:r>
            <a:r>
              <a:rPr lang="pt-BR" dirty="0" smtClean="0"/>
              <a:t>funcionários </a:t>
            </a:r>
            <a:r>
              <a:rPr lang="pt-BR" dirty="0" smtClean="0"/>
              <a:t>tomam </a:t>
            </a:r>
            <a:r>
              <a:rPr lang="pt-BR" dirty="0" smtClean="0"/>
              <a:t>conhecimento das </a:t>
            </a:r>
            <a:r>
              <a:rPr lang="pt-BR" dirty="0" smtClean="0"/>
              <a:t>noticias da empresa por meio das redes </a:t>
            </a:r>
            <a:r>
              <a:rPr lang="pt-BR" dirty="0" smtClean="0"/>
              <a:t>informais.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Não é </a:t>
            </a:r>
            <a:r>
              <a:rPr lang="pt-BR" dirty="0" smtClean="0"/>
              <a:t>controlada pela </a:t>
            </a:r>
            <a:r>
              <a:rPr lang="pt-BR" dirty="0" smtClean="0"/>
              <a:t>direção da empresa. 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É </a:t>
            </a:r>
            <a:r>
              <a:rPr lang="pt-BR" dirty="0" smtClean="0"/>
              <a:t>considerada mais </a:t>
            </a:r>
            <a:r>
              <a:rPr lang="pt-BR" dirty="0" smtClean="0"/>
              <a:t>confiável </a:t>
            </a:r>
            <a:r>
              <a:rPr lang="pt-BR" dirty="0" smtClean="0"/>
              <a:t>pelos </a:t>
            </a:r>
            <a:r>
              <a:rPr lang="pt-BR" dirty="0" smtClean="0"/>
              <a:t>funcionários </a:t>
            </a:r>
            <a:r>
              <a:rPr lang="pt-BR" dirty="0" smtClean="0"/>
              <a:t>do que as redes </a:t>
            </a:r>
            <a:r>
              <a:rPr lang="pt-BR" dirty="0" smtClean="0"/>
              <a:t>formais. 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É </a:t>
            </a:r>
            <a:r>
              <a:rPr lang="pt-BR" dirty="0" smtClean="0"/>
              <a:t>muito utilizada para atender a interesses </a:t>
            </a:r>
            <a:r>
              <a:rPr lang="pt-BR" dirty="0" smtClean="0"/>
              <a:t>próprios </a:t>
            </a:r>
            <a:r>
              <a:rPr lang="pt-BR" dirty="0" smtClean="0"/>
              <a:t>daqueles que </a:t>
            </a:r>
            <a:r>
              <a:rPr lang="pt-BR" dirty="0" smtClean="0"/>
              <a:t>fazem parte </a:t>
            </a:r>
            <a:r>
              <a:rPr lang="pt-BR" dirty="0" smtClean="0"/>
              <a:t>dela.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MEIOS ELETRÔNICOS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47794"/>
            <a:ext cx="8785225" cy="48958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i="1" dirty="0" err="1" smtClean="0"/>
              <a:t>E-mail</a:t>
            </a:r>
            <a:r>
              <a:rPr lang="pt-BR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pt-BR" i="1" dirty="0" err="1" smtClean="0"/>
              <a:t>Webconferencia</a:t>
            </a:r>
            <a:r>
              <a:rPr lang="pt-BR" i="1" dirty="0" smtClean="0"/>
              <a:t> </a:t>
            </a:r>
            <a:r>
              <a:rPr lang="pt-BR" i="1" dirty="0" smtClean="0"/>
              <a:t>ou </a:t>
            </a:r>
            <a:r>
              <a:rPr lang="pt-BR" i="1" dirty="0" err="1" smtClean="0"/>
              <a:t>videoconferencia</a:t>
            </a:r>
            <a:r>
              <a:rPr lang="pt-BR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pt-BR" i="1" dirty="0" err="1" smtClean="0"/>
              <a:t>E-learning</a:t>
            </a:r>
            <a:r>
              <a:rPr lang="pt-BR" i="1" dirty="0" smtClean="0"/>
              <a:t> </a:t>
            </a:r>
            <a:r>
              <a:rPr lang="pt-BR" i="1" dirty="0" smtClean="0"/>
              <a:t>(Ensino a distancia</a:t>
            </a:r>
            <a:r>
              <a:rPr lang="pt-BR" i="1" dirty="0" smtClean="0"/>
              <a:t>).</a:t>
            </a:r>
            <a:endParaRPr lang="pt-BR" i="1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Skype. 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Blogs. 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Twitter.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/>
              <a:t>Facebook</a:t>
            </a:r>
            <a:r>
              <a:rPr lang="en-US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/>
              <a:t>WhatsApp</a:t>
            </a:r>
            <a:r>
              <a:rPr lang="en-US" i="1" dirty="0" smtClean="0"/>
              <a:t>.</a:t>
            </a:r>
            <a:endParaRPr lang="pt-BR" dirty="0"/>
          </a:p>
        </p:txBody>
      </p:sp>
      <p:pic>
        <p:nvPicPr>
          <p:cNvPr id="5122" name="Picture 2" descr="Resultado de imagem para REDES SOCIAIS"/>
          <p:cNvPicPr>
            <a:picLocks noChangeAspect="1" noChangeArrowheads="1"/>
          </p:cNvPicPr>
          <p:nvPr/>
        </p:nvPicPr>
        <p:blipFill>
          <a:blip r:embed="rId2"/>
          <a:srcRect l="25313" r="24062" b="14464"/>
          <a:stretch>
            <a:fillRect/>
          </a:stretch>
        </p:blipFill>
        <p:spPr bwMode="auto">
          <a:xfrm>
            <a:off x="4714876" y="3116293"/>
            <a:ext cx="4429124" cy="37417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2618</TotalTime>
  <Words>433</Words>
  <Application>Microsoft Office PowerPoint</Application>
  <PresentationFormat>Apresentação na tela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Tema2</vt:lpstr>
      <vt:lpstr>GESTÃO DE PESSOAS E DESENVOLVIMENTO DE EQUIPES</vt:lpstr>
      <vt:lpstr>UNIDADE 04  AMBIENTE DE TRABALHO  E COMUNICAÇÃO  TÓPICO 2  A IMPORTÂNCIA DA COMUNICAÇÃO NA GESTÃO DE PESSOAS</vt:lpstr>
      <vt:lpstr>PLANO DE AULA</vt:lpstr>
      <vt:lpstr>INTRODUÇÃO</vt:lpstr>
      <vt:lpstr>A VALORIZAÇÃO DAS PESSOAS</vt:lpstr>
      <vt:lpstr>FORMAS DE COMUNICAÇÃO ORGANIZACIONAL</vt:lpstr>
      <vt:lpstr>REDES FORMAIS</vt:lpstr>
      <vt:lpstr>REDE INFORMAL OU DE RUMORES</vt:lpstr>
      <vt:lpstr>MEIOS ELETRÔNICOS</vt:lpstr>
      <vt:lpstr>COMUNICAÇÃO ORGANIZACIONAL</vt:lpstr>
      <vt:lpstr>COMUNICAÇÃO ORGANIZACIONAL</vt:lpstr>
      <vt:lpstr>COMUNICAÇÃO INTERNA</vt:lpstr>
      <vt:lpstr>IMPORTÂNCIA DA COMUNICAÇÃO INTERNA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185</cp:revision>
  <dcterms:created xsi:type="dcterms:W3CDTF">2013-04-19T18:38:04Z</dcterms:created>
  <dcterms:modified xsi:type="dcterms:W3CDTF">2017-03-01T01:42:13Z</dcterms:modified>
</cp:coreProperties>
</file>