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80" r:id="rId2"/>
    <p:sldId id="316" r:id="rId3"/>
    <p:sldId id="287" r:id="rId4"/>
    <p:sldId id="512" r:id="rId5"/>
    <p:sldId id="513" r:id="rId6"/>
    <p:sldId id="514" r:id="rId7"/>
    <p:sldId id="515" r:id="rId8"/>
    <p:sldId id="516" r:id="rId9"/>
    <p:sldId id="517" r:id="rId10"/>
    <p:sldId id="522" r:id="rId11"/>
    <p:sldId id="525" r:id="rId12"/>
    <p:sldId id="526" r:id="rId13"/>
    <p:sldId id="527" r:id="rId14"/>
    <p:sldId id="492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66CC"/>
    <a:srgbClr val="FFDF79"/>
    <a:srgbClr val="F8E29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1080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942F9-8D25-4714-9EA1-3ED471F61F05}" type="datetimeFigureOut">
              <a:rPr lang="pt-BR" smtClean="0"/>
              <a:pPr/>
              <a:t>28/02/2017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C28C0-CBCE-4D71-A49E-320D8BC50DA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2054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9100" y="115888"/>
            <a:ext cx="2195513" cy="59055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437312" cy="59055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1641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115888"/>
            <a:ext cx="72009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7852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676257" y="6505401"/>
            <a:ext cx="5762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8A702CED-7586-48B9-9641-5E039316CC69}" type="slidenum">
              <a:rPr lang="pt-BR" sz="1400"/>
              <a:pPr>
                <a:defRPr/>
              </a:pPr>
              <a:t>‹nº›</a:t>
            </a:fld>
            <a:endParaRPr lang="pt-BR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="" xmlns:p14="http://schemas.microsoft.com/office/powerpoint/2010/main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5852" y="115888"/>
            <a:ext cx="7678761" cy="865187"/>
          </a:xfrm>
        </p:spPr>
        <p:txBody>
          <a:bodyPr/>
          <a:lstStyle/>
          <a:p>
            <a:r>
              <a:rPr lang="pt-BR" sz="2400" i="1" dirty="0" smtClean="0"/>
              <a:t>FEEDBACK NA COMUNICAÇÃO ORGANIZACIONAL</a:t>
            </a:r>
            <a:r>
              <a:rPr lang="pt-BR" sz="2400" i="1" dirty="0" smtClean="0"/>
              <a:t>: </a:t>
            </a:r>
            <a:r>
              <a:rPr lang="pt-BR" sz="2400" dirty="0" smtClean="0"/>
              <a:t>RESPOSTAS </a:t>
            </a:r>
            <a:r>
              <a:rPr lang="pt-BR" sz="2400" dirty="0" smtClean="0"/>
              <a:t>PARA MELHORIAS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285860"/>
            <a:ext cx="8785225" cy="4735528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pt-BR" i="1" dirty="0" smtClean="0"/>
              <a:t>Feedback</a:t>
            </a:r>
            <a:r>
              <a:rPr lang="pt-BR" dirty="0" smtClean="0"/>
              <a:t> ocorre quando </a:t>
            </a:r>
            <a:r>
              <a:rPr lang="pt-BR" dirty="0" smtClean="0"/>
              <a:t>uma pessoa transmite a outra suas </a:t>
            </a:r>
            <a:r>
              <a:rPr lang="pt-BR" dirty="0" smtClean="0"/>
              <a:t>impressões sobre </a:t>
            </a:r>
            <a:r>
              <a:rPr lang="pt-BR" dirty="0" smtClean="0"/>
              <a:t>alguma </a:t>
            </a:r>
            <a:r>
              <a:rPr lang="pt-BR" dirty="0" smtClean="0"/>
              <a:t>situação </a:t>
            </a:r>
            <a:r>
              <a:rPr lang="pt-BR" dirty="0" smtClean="0"/>
              <a:t>vivenciada ou mensagem recebida, podendo ser </a:t>
            </a:r>
            <a:r>
              <a:rPr lang="pt-BR" dirty="0" smtClean="0"/>
              <a:t>uma observação </a:t>
            </a:r>
            <a:r>
              <a:rPr lang="pt-BR" dirty="0" smtClean="0"/>
              <a:t>positiva ou </a:t>
            </a:r>
            <a:r>
              <a:rPr lang="pt-BR" dirty="0" smtClean="0"/>
              <a:t>negativa.</a:t>
            </a:r>
          </a:p>
          <a:p>
            <a:pPr algn="just">
              <a:buFont typeface="Wingdings" pitchFamily="2" charset="2"/>
              <a:buChar char="Ø"/>
            </a:pPr>
            <a:endParaRPr lang="pt-BR" dirty="0" smtClean="0"/>
          </a:p>
          <a:p>
            <a:pPr algn="just">
              <a:buFont typeface="Wingdings" pitchFamily="2" charset="2"/>
              <a:buChar char="Ø"/>
            </a:pPr>
            <a:r>
              <a:rPr lang="pt-BR" i="1" dirty="0" smtClean="0"/>
              <a:t>Feedback permite </a:t>
            </a:r>
            <a:r>
              <a:rPr lang="pt-BR" dirty="0" smtClean="0"/>
              <a:t>a </a:t>
            </a:r>
            <a:r>
              <a:rPr lang="pt-BR" dirty="0" smtClean="0"/>
              <a:t>cada pessoa saber como </a:t>
            </a:r>
            <a:r>
              <a:rPr lang="pt-BR" dirty="0" smtClean="0"/>
              <a:t>é </a:t>
            </a:r>
            <a:r>
              <a:rPr lang="pt-BR" dirty="0" smtClean="0"/>
              <a:t>vista pelas outras, tornando-se assim </a:t>
            </a:r>
            <a:r>
              <a:rPr lang="pt-BR" dirty="0" smtClean="0"/>
              <a:t>essencial para </a:t>
            </a:r>
            <a:r>
              <a:rPr lang="pt-BR" dirty="0" smtClean="0"/>
              <a:t>o desenvolvimento </a:t>
            </a:r>
            <a:r>
              <a:rPr lang="pt-BR" dirty="0" smtClean="0"/>
              <a:t>profissional.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PASSOS PARA UM </a:t>
            </a:r>
            <a:r>
              <a:rPr lang="pt-BR" i="1" dirty="0" smtClean="0"/>
              <a:t>FEEDBACK EFICAZ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265240"/>
            <a:ext cx="8785225" cy="4806966"/>
          </a:xfrm>
        </p:spPr>
        <p:txBody>
          <a:bodyPr/>
          <a:lstStyle/>
          <a:p>
            <a:pPr marL="514350" indent="-514350" algn="just">
              <a:lnSpc>
                <a:spcPct val="150000"/>
              </a:lnSpc>
              <a:buFont typeface="+mj-lt"/>
              <a:buAutoNum type="alphaLcParenR"/>
            </a:pPr>
            <a:r>
              <a:rPr lang="pt-BR" dirty="0" smtClean="0"/>
              <a:t>Deve ser </a:t>
            </a:r>
            <a:r>
              <a:rPr lang="pt-BR" dirty="0" smtClean="0"/>
              <a:t>combinado.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lphaLcParenR"/>
            </a:pPr>
            <a:r>
              <a:rPr lang="pt-BR" dirty="0" smtClean="0"/>
              <a:t>Deve se basear em fatos e </a:t>
            </a:r>
            <a:r>
              <a:rPr lang="pt-BR" dirty="0" smtClean="0"/>
              <a:t>dados.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lphaLcParenR"/>
            </a:pPr>
            <a:r>
              <a:rPr lang="pt-BR" dirty="0" smtClean="0"/>
              <a:t>Deve zelar pela </a:t>
            </a:r>
            <a:r>
              <a:rPr lang="pt-BR" dirty="0" smtClean="0"/>
              <a:t>privacidade.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lphaLcParenR"/>
            </a:pPr>
            <a:r>
              <a:rPr lang="pt-BR" dirty="0" smtClean="0"/>
              <a:t>Deve ocorrer em tempo </a:t>
            </a:r>
            <a:r>
              <a:rPr lang="pt-BR" dirty="0" smtClean="0"/>
              <a:t>oportuno.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lphaLcParenR"/>
            </a:pPr>
            <a:r>
              <a:rPr lang="pt-BR" dirty="0" smtClean="0"/>
              <a:t>Deve ser </a:t>
            </a:r>
            <a:r>
              <a:rPr lang="pt-BR" dirty="0" smtClean="0"/>
              <a:t>transparente.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lphaLcParenR"/>
            </a:pPr>
            <a:r>
              <a:rPr lang="pt-BR" dirty="0" smtClean="0"/>
              <a:t>Deve ser </a:t>
            </a:r>
            <a:r>
              <a:rPr lang="pt-BR" dirty="0" smtClean="0"/>
              <a:t>validado.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MELHORAR A COMUNICAÇÃO ORGANIZACIONAL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57298"/>
            <a:ext cx="8785225" cy="478634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Acompanhamento.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Retroação.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Empatia.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Repetição.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Simplificação da </a:t>
            </a:r>
            <a:r>
              <a:rPr lang="pt-BR" dirty="0" smtClean="0"/>
              <a:t>linguagem.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Escutar </a:t>
            </a:r>
            <a:r>
              <a:rPr lang="pt-BR" dirty="0" smtClean="0"/>
              <a:t>bem (ouvir com atenção).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Encorajar a confiança </a:t>
            </a:r>
            <a:r>
              <a:rPr lang="pt-BR" dirty="0" smtClean="0"/>
              <a:t>mútua.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Criar </a:t>
            </a:r>
            <a:r>
              <a:rPr lang="pt-BR" dirty="0" smtClean="0"/>
              <a:t>oportunidades.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DE UMA BOA COMUNICAÇÃO ORGANIZACIONAL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57298"/>
            <a:ext cx="8785225" cy="4664090"/>
          </a:xfrm>
        </p:spPr>
        <p:txBody>
          <a:bodyPr/>
          <a:lstStyle/>
          <a:p>
            <a:pPr marL="361950" indent="-361950" algn="just">
              <a:buFont typeface="Wingdings" pitchFamily="2" charset="2"/>
              <a:buChar char="Ø"/>
            </a:pPr>
            <a:r>
              <a:rPr lang="pt-BR" dirty="0" smtClean="0"/>
              <a:t> A comunicação </a:t>
            </a:r>
            <a:r>
              <a:rPr lang="pt-BR" dirty="0" smtClean="0"/>
              <a:t>organizacional eficaz esta diretamente ligada a bons </a:t>
            </a:r>
            <a:r>
              <a:rPr lang="pt-BR" dirty="0" smtClean="0"/>
              <a:t>resultados organizacionais </a:t>
            </a:r>
            <a:r>
              <a:rPr lang="pt-BR" dirty="0" smtClean="0"/>
              <a:t>e a </a:t>
            </a:r>
            <a:r>
              <a:rPr lang="pt-BR" dirty="0" smtClean="0"/>
              <a:t>satisfação </a:t>
            </a:r>
            <a:r>
              <a:rPr lang="pt-BR" dirty="0" smtClean="0"/>
              <a:t>do </a:t>
            </a:r>
            <a:r>
              <a:rPr lang="pt-BR" dirty="0" smtClean="0"/>
              <a:t>trabalhador.</a:t>
            </a:r>
          </a:p>
          <a:p>
            <a:pPr marL="361950" indent="-361950" algn="just">
              <a:buFont typeface="Wingdings" pitchFamily="2" charset="2"/>
              <a:buChar char="Ø"/>
            </a:pPr>
            <a:endParaRPr lang="pt-BR" dirty="0" smtClean="0"/>
          </a:p>
          <a:p>
            <a:pPr marL="361950" indent="-361950" algn="just">
              <a:buFont typeface="Wingdings" pitchFamily="2" charset="2"/>
              <a:buChar char="Ø"/>
            </a:pPr>
            <a:r>
              <a:rPr lang="pt-BR" dirty="0" smtClean="0"/>
              <a:t>Permite diminuir as distorções, contribuindo para compreensão das </a:t>
            </a:r>
            <a:r>
              <a:rPr lang="pt-BR" dirty="0" smtClean="0"/>
              <a:t>metas, o </a:t>
            </a:r>
            <a:r>
              <a:rPr lang="pt-BR" i="1" dirty="0" smtClean="0"/>
              <a:t>feedback e outras </a:t>
            </a:r>
            <a:r>
              <a:rPr lang="pt-BR" i="1" dirty="0" smtClean="0"/>
              <a:t>mensagens </a:t>
            </a:r>
            <a:r>
              <a:rPr lang="pt-BR" dirty="0" smtClean="0"/>
              <a:t>vindas </a:t>
            </a:r>
            <a:r>
              <a:rPr lang="pt-BR" dirty="0" smtClean="0"/>
              <a:t>da </a:t>
            </a:r>
            <a:r>
              <a:rPr lang="pt-BR" dirty="0" smtClean="0"/>
              <a:t>administração.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="" xmlns:p14="http://schemas.microsoft.com/office/powerpoint/2010/main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ctrTitle"/>
          </p:nvPr>
        </p:nvSpPr>
        <p:spPr>
          <a:xfrm>
            <a:off x="285720" y="1214422"/>
            <a:ext cx="8606760" cy="5429288"/>
          </a:xfrm>
        </p:spPr>
        <p:txBody>
          <a:bodyPr/>
          <a:lstStyle/>
          <a:p>
            <a:pPr algn="ctr"/>
            <a:r>
              <a:rPr lang="pt-BR" sz="4000" dirty="0" smtClean="0">
                <a:solidFill>
                  <a:schemeClr val="tx1"/>
                </a:solidFill>
              </a:rPr>
              <a:t>UNIDADE 04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> </a:t>
            </a:r>
            <a:r>
              <a:rPr lang="pt-BR" sz="3600" dirty="0" smtClean="0"/>
              <a:t>AMBIENTE DE TRABALHO </a:t>
            </a:r>
            <a:br>
              <a:rPr lang="pt-BR" sz="3600" dirty="0" smtClean="0"/>
            </a:br>
            <a:r>
              <a:rPr lang="pt-BR" sz="3600" dirty="0" smtClean="0"/>
              <a:t>E COMUNICAÇÃO</a:t>
            </a:r>
            <a:br>
              <a:rPr lang="pt-BR" sz="3600" dirty="0" smtClean="0"/>
            </a:b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>
                <a:solidFill>
                  <a:schemeClr val="tx1"/>
                </a:solidFill>
              </a:rPr>
              <a:t>TÓPICO 4</a:t>
            </a:r>
            <a:br>
              <a:rPr lang="pt-BR" sz="4000" dirty="0" smtClean="0">
                <a:solidFill>
                  <a:schemeClr val="tx1"/>
                </a:solidFill>
              </a:rPr>
            </a:br>
            <a:r>
              <a:rPr lang="pt-BR" sz="4000" dirty="0" smtClean="0"/>
              <a:t> </a:t>
            </a:r>
            <a:r>
              <a:rPr lang="pt-BR" sz="3600" dirty="0" smtClean="0"/>
              <a:t>COMUNICAÇÃO INTERNA, RELACIONAMENTOS INTERPESSOAIS E RESULTADOS</a:t>
            </a:r>
            <a:endParaRPr lang="pt-BR" sz="4000" dirty="0" smtClean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72198" y="260648"/>
            <a:ext cx="27860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4000" b="1" dirty="0" smtClean="0">
                <a:solidFill>
                  <a:srgbClr val="3366CC"/>
                </a:solidFill>
                <a:latin typeface="+mj-lt"/>
                <a:ea typeface="+mj-ea"/>
                <a:cs typeface="+mj-cs"/>
              </a:rPr>
              <a:t>AGENDA</a:t>
            </a:r>
            <a:endParaRPr lang="pt-BR" sz="4000" b="1" dirty="0">
              <a:solidFill>
                <a:srgbClr val="3366CC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6219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absolvido.com.br/wp-content/uploads/2011/05/agenda.jpg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1928527" y="1571612"/>
            <a:ext cx="7215473" cy="48073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67" y="1357298"/>
            <a:ext cx="8571513" cy="5000660"/>
          </a:xfrm>
        </p:spPr>
        <p:txBody>
          <a:bodyPr/>
          <a:lstStyle/>
          <a:p>
            <a:pPr marL="514350" indent="-514350" algn="just">
              <a:buAutoNum type="arabicParenR"/>
            </a:pPr>
            <a:r>
              <a:rPr lang="pt-BR" sz="2600" dirty="0" smtClean="0"/>
              <a:t>Comunicação oral.</a:t>
            </a:r>
          </a:p>
          <a:p>
            <a:pPr marL="514350" indent="-514350" algn="just">
              <a:buAutoNum type="arabicParenR"/>
            </a:pPr>
            <a:r>
              <a:rPr lang="pt-BR" sz="2600" dirty="0" smtClean="0"/>
              <a:t>Comunicação escrita.</a:t>
            </a:r>
          </a:p>
          <a:p>
            <a:pPr marL="514350" indent="-514350" algn="just">
              <a:buAutoNum type="arabicParenR"/>
            </a:pPr>
            <a:r>
              <a:rPr lang="pt-BR" sz="2600" dirty="0" smtClean="0"/>
              <a:t>Comunicação não verbal.</a:t>
            </a:r>
          </a:p>
          <a:p>
            <a:pPr marL="514350" indent="-514350" algn="just">
              <a:buAutoNum type="arabicParenR"/>
            </a:pPr>
            <a:r>
              <a:rPr lang="pt-BR" sz="2600" dirty="0" smtClean="0"/>
              <a:t>Desenvolvimento de comunicações eficazes.</a:t>
            </a:r>
          </a:p>
          <a:p>
            <a:pPr marL="514350" indent="-514350" algn="just">
              <a:buAutoNum type="arabicParenR"/>
            </a:pPr>
            <a:r>
              <a:rPr lang="pt-BR" sz="2600" dirty="0" smtClean="0"/>
              <a:t>Comunicações assertivas.</a:t>
            </a:r>
          </a:p>
          <a:p>
            <a:pPr marL="514350" indent="-514350" algn="just">
              <a:buAutoNum type="arabicParenR"/>
            </a:pPr>
            <a:r>
              <a:rPr lang="pt-BR" sz="2600" i="1" dirty="0" smtClean="0"/>
              <a:t>Feedback na comunicação organizacional: </a:t>
            </a:r>
            <a:r>
              <a:rPr lang="pt-BR" sz="2600" dirty="0" smtClean="0"/>
              <a:t>respostas para melhorias.</a:t>
            </a:r>
          </a:p>
          <a:p>
            <a:pPr marL="514350" indent="-514350" algn="just">
              <a:buAutoNum type="arabicParenR"/>
            </a:pPr>
            <a:r>
              <a:rPr lang="pt-BR" sz="2600" dirty="0" smtClean="0"/>
              <a:t>Passos para um </a:t>
            </a:r>
            <a:r>
              <a:rPr lang="pt-BR" sz="2600" i="1" dirty="0" smtClean="0"/>
              <a:t>feedback eficaz.</a:t>
            </a:r>
          </a:p>
          <a:p>
            <a:pPr marL="514350" indent="-514350" algn="just">
              <a:buAutoNum type="arabicParenR"/>
            </a:pPr>
            <a:r>
              <a:rPr lang="pt-BR" sz="2600" dirty="0" smtClean="0"/>
              <a:t>Como melhorar a comunicação organizacional.</a:t>
            </a:r>
          </a:p>
          <a:p>
            <a:pPr marL="514350" indent="-514350" algn="just">
              <a:buAutoNum type="arabicParenR"/>
            </a:pPr>
            <a:r>
              <a:rPr lang="pt-BR" sz="2600" dirty="0" smtClean="0"/>
              <a:t>Resultados de uma boa comunicação organizacional.</a:t>
            </a:r>
            <a:endParaRPr lang="pt-BR" sz="26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COMUNICAÇÃO ORAL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500174"/>
            <a:ext cx="8785225" cy="4521214"/>
          </a:xfrm>
        </p:spPr>
        <p:txBody>
          <a:bodyPr/>
          <a:lstStyle/>
          <a:p>
            <a:pPr algn="ctr">
              <a:buNone/>
            </a:pPr>
            <a:r>
              <a:rPr lang="pt-BR" dirty="0" smtClean="0"/>
              <a:t>Principal </a:t>
            </a:r>
            <a:r>
              <a:rPr lang="pt-BR" dirty="0" smtClean="0"/>
              <a:t>meio de transmitir </a:t>
            </a:r>
            <a:r>
              <a:rPr lang="pt-BR" dirty="0" smtClean="0"/>
              <a:t>mensagens.</a:t>
            </a:r>
          </a:p>
          <a:p>
            <a:endParaRPr lang="pt-BR" dirty="0" smtClean="0"/>
          </a:p>
          <a:p>
            <a:pPr algn="just">
              <a:buFont typeface="Wingdings" pitchFamily="2" charset="2"/>
              <a:buChar char="Ø"/>
            </a:pPr>
            <a:r>
              <a:rPr lang="pt-BR" b="1" dirty="0" smtClean="0"/>
              <a:t>Vantagens</a:t>
            </a:r>
            <a:r>
              <a:rPr lang="pt-BR" dirty="0" smtClean="0"/>
              <a:t>: </a:t>
            </a:r>
            <a:r>
              <a:rPr lang="pt-BR" dirty="0" smtClean="0"/>
              <a:t>rapidez na </a:t>
            </a:r>
            <a:r>
              <a:rPr lang="pt-BR" dirty="0" smtClean="0"/>
              <a:t>transmissão </a:t>
            </a:r>
            <a:r>
              <a:rPr lang="pt-BR" dirty="0" smtClean="0"/>
              <a:t>da </a:t>
            </a:r>
            <a:r>
              <a:rPr lang="pt-BR" dirty="0" smtClean="0"/>
              <a:t>mensagem e </a:t>
            </a:r>
            <a:r>
              <a:rPr lang="pt-BR" dirty="0" smtClean="0"/>
              <a:t>na resposta</a:t>
            </a:r>
            <a:r>
              <a:rPr lang="pt-BR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endParaRPr lang="pt-BR" dirty="0" smtClean="0"/>
          </a:p>
          <a:p>
            <a:pPr algn="just">
              <a:buFont typeface="Wingdings" pitchFamily="2" charset="2"/>
              <a:buChar char="Ø"/>
            </a:pPr>
            <a:r>
              <a:rPr lang="pt-BR" b="1" dirty="0" smtClean="0"/>
              <a:t>Desvantagens: </a:t>
            </a:r>
            <a:r>
              <a:rPr lang="pt-BR" dirty="0" smtClean="0"/>
              <a:t>distorções e problemas na interpretação.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COMUNICAÇÃO </a:t>
            </a:r>
            <a:r>
              <a:rPr lang="pt-BR" dirty="0" smtClean="0"/>
              <a:t>ESCRITA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algn="just">
              <a:buFont typeface="Wingdings" pitchFamily="2" charset="2"/>
              <a:buChar char="Ø"/>
            </a:pPr>
            <a:r>
              <a:rPr lang="pt-BR" b="1" dirty="0" smtClean="0"/>
              <a:t>Vantagens: </a:t>
            </a:r>
            <a:r>
              <a:rPr lang="pt-BR" dirty="0" smtClean="0"/>
              <a:t>é tangível e verificável, exige mais atenção para a emissão.</a:t>
            </a:r>
          </a:p>
          <a:p>
            <a:pPr algn="just">
              <a:buFont typeface="Wingdings" pitchFamily="2" charset="2"/>
              <a:buChar char="Ø"/>
            </a:pPr>
            <a:endParaRPr lang="pt-BR" dirty="0" smtClean="0"/>
          </a:p>
          <a:p>
            <a:pPr algn="just">
              <a:buFont typeface="Wingdings" pitchFamily="2" charset="2"/>
              <a:buChar char="Ø"/>
            </a:pPr>
            <a:r>
              <a:rPr lang="pt-BR" b="1" dirty="0" smtClean="0"/>
              <a:t>Desvantagens: </a:t>
            </a:r>
            <a:r>
              <a:rPr lang="pt-BR" dirty="0" smtClean="0"/>
              <a:t>exige mais tempo na elaboração e não permite feedback instantâneo.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Resultado de imagem para comunicação não verbal"/>
          <p:cNvPicPr>
            <a:picLocks noChangeAspect="1" noChangeArrowheads="1"/>
          </p:cNvPicPr>
          <p:nvPr/>
        </p:nvPicPr>
        <p:blipFill>
          <a:blip r:embed="rId2"/>
          <a:srcRect l="20971" t="16640" r="17280"/>
          <a:stretch>
            <a:fillRect/>
          </a:stretch>
        </p:blipFill>
        <p:spPr bwMode="auto">
          <a:xfrm>
            <a:off x="3571867" y="2035957"/>
            <a:ext cx="5357851" cy="4822044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COMUNICAÇÃO NÃO VERBAL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Comunicação não verbal deve ser analisada em conjunto com os demais aspectos da comunicação.</a:t>
            </a:r>
          </a:p>
          <a:p>
            <a:pPr marL="0" indent="0" algn="just">
              <a:buNone/>
            </a:pPr>
            <a:endParaRPr lang="pt-BR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sz="2800" dirty="0" smtClean="0"/>
              <a:t>Movimentos corporais.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sz="2800" dirty="0" smtClean="0"/>
              <a:t>Expressões faciais.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sz="2800" dirty="0" smtClean="0"/>
              <a:t>Braços e pernas.</a:t>
            </a:r>
          </a:p>
          <a:p>
            <a:endParaRPr lang="pt-BR" dirty="0"/>
          </a:p>
        </p:txBody>
      </p:sp>
      <p:sp>
        <p:nvSpPr>
          <p:cNvPr id="5122" name="AutoShape 2" descr="Resultado de imagem para comunicação não verb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DE COMUNICAÇÕES EFICAZES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500174"/>
            <a:ext cx="8785225" cy="4521214"/>
          </a:xfrm>
        </p:spPr>
        <p:txBody>
          <a:bodyPr/>
          <a:lstStyle/>
          <a:p>
            <a:pPr marL="0" indent="0" algn="just">
              <a:buFont typeface="Wingdings" pitchFamily="2" charset="2"/>
              <a:buChar char="Ø"/>
            </a:pPr>
            <a:r>
              <a:rPr lang="pt-BR" b="1" dirty="0" smtClean="0"/>
              <a:t> Interações colaborativas: </a:t>
            </a:r>
            <a:r>
              <a:rPr lang="pt-BR" dirty="0" smtClean="0"/>
              <a:t>membros de </a:t>
            </a:r>
            <a:r>
              <a:rPr lang="pt-BR" dirty="0" smtClean="0"/>
              <a:t>um grupo interagem </a:t>
            </a:r>
            <a:r>
              <a:rPr lang="pt-BR" dirty="0" smtClean="0"/>
              <a:t>e mesmo que </a:t>
            </a:r>
            <a:r>
              <a:rPr lang="pt-BR" dirty="0" smtClean="0"/>
              <a:t>não tenham os </a:t>
            </a:r>
            <a:r>
              <a:rPr lang="pt-BR" dirty="0" smtClean="0"/>
              <a:t>mesmos objetivos, realizam </a:t>
            </a:r>
            <a:r>
              <a:rPr lang="pt-BR" dirty="0" smtClean="0"/>
              <a:t>uma colaboração </a:t>
            </a:r>
            <a:r>
              <a:rPr lang="pt-BR" dirty="0" smtClean="0"/>
              <a:t>baseadas no </a:t>
            </a:r>
            <a:r>
              <a:rPr lang="pt-BR" dirty="0" smtClean="0"/>
              <a:t>altruísmo e solidariedade.</a:t>
            </a:r>
          </a:p>
          <a:p>
            <a:pPr marL="0" indent="0" algn="just">
              <a:buFont typeface="Wingdings" pitchFamily="2" charset="2"/>
              <a:buChar char="Ø"/>
            </a:pPr>
            <a:endParaRPr lang="pt-BR" b="1" dirty="0" smtClean="0"/>
          </a:p>
          <a:p>
            <a:pPr marL="0" indent="0" algn="just">
              <a:buFont typeface="Wingdings" pitchFamily="2" charset="2"/>
              <a:buChar char="Ø"/>
            </a:pPr>
            <a:r>
              <a:rPr lang="pt-BR" b="1" dirty="0" smtClean="0"/>
              <a:t> Interações cooperativas: </a:t>
            </a:r>
            <a:r>
              <a:rPr lang="pt-BR" dirty="0" smtClean="0"/>
              <a:t>são </a:t>
            </a:r>
            <a:r>
              <a:rPr lang="pt-BR" dirty="0" smtClean="0"/>
              <a:t>aquelas que envolvem sinergia em </a:t>
            </a:r>
            <a:r>
              <a:rPr lang="pt-BR" dirty="0" smtClean="0"/>
              <a:t>um trabalho </a:t>
            </a:r>
            <a:r>
              <a:rPr lang="pt-BR" dirty="0" smtClean="0"/>
              <a:t>conjunto para o alcance de objetivos </a:t>
            </a:r>
            <a:r>
              <a:rPr lang="pt-BR" dirty="0" smtClean="0"/>
              <a:t>comuns.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017" y="1214422"/>
            <a:ext cx="8649701" cy="556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763713" y="115888"/>
            <a:ext cx="7200900" cy="865187"/>
          </a:xfrm>
        </p:spPr>
        <p:txBody>
          <a:bodyPr/>
          <a:lstStyle/>
          <a:p>
            <a:r>
              <a:rPr lang="pt-BR" dirty="0" smtClean="0"/>
              <a:t>DESENVOLVIMENTO DE COMUNICAÇÕES EFICAZES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COMUNICAÇÕES ASSERTIVAS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285860"/>
            <a:ext cx="8785225" cy="4735528"/>
          </a:xfrm>
        </p:spPr>
        <p:txBody>
          <a:bodyPr/>
          <a:lstStyle/>
          <a:p>
            <a:pPr>
              <a:lnSpc>
                <a:spcPct val="250000"/>
              </a:lnSpc>
              <a:buFont typeface="Wingdings" pitchFamily="2" charset="2"/>
              <a:buChar char="Ø"/>
            </a:pPr>
            <a:r>
              <a:rPr lang="pt-BR" dirty="0" smtClean="0"/>
              <a:t>Comunicador agressivo.</a:t>
            </a:r>
          </a:p>
          <a:p>
            <a:pPr>
              <a:lnSpc>
                <a:spcPct val="250000"/>
              </a:lnSpc>
              <a:buFont typeface="Wingdings" pitchFamily="2" charset="2"/>
              <a:buChar char="Ø"/>
            </a:pPr>
            <a:r>
              <a:rPr lang="pt-BR" dirty="0" smtClean="0"/>
              <a:t>Comunicação passiva.</a:t>
            </a:r>
          </a:p>
          <a:p>
            <a:pPr>
              <a:lnSpc>
                <a:spcPct val="250000"/>
              </a:lnSpc>
              <a:buFont typeface="Wingdings" pitchFamily="2" charset="2"/>
              <a:buChar char="Ø"/>
            </a:pPr>
            <a:r>
              <a:rPr lang="pt-BR" dirty="0" smtClean="0"/>
              <a:t>Comunicação assertiva.</a:t>
            </a:r>
            <a:endParaRPr lang="pt-BR" dirty="0"/>
          </a:p>
        </p:txBody>
      </p:sp>
      <p:pic>
        <p:nvPicPr>
          <p:cNvPr id="2050" name="Picture 2" descr="Resultado de imagem para comunicação assertiva"/>
          <p:cNvPicPr>
            <a:picLocks noChangeAspect="1" noChangeArrowheads="1"/>
          </p:cNvPicPr>
          <p:nvPr/>
        </p:nvPicPr>
        <p:blipFill>
          <a:blip r:embed="rId2"/>
          <a:srcRect l="27034"/>
          <a:stretch>
            <a:fillRect/>
          </a:stretch>
        </p:blipFill>
        <p:spPr bwMode="auto">
          <a:xfrm>
            <a:off x="5072066" y="3000348"/>
            <a:ext cx="4071934" cy="38576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Novo padrão 2013</Template>
  <TotalTime>2581</TotalTime>
  <Words>394</Words>
  <Application>Microsoft Office PowerPoint</Application>
  <PresentationFormat>Apresentação na tela (4:3)</PresentationFormat>
  <Paragraphs>66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Tema2</vt:lpstr>
      <vt:lpstr>GESTÃO DE PESSOAS E DESENVOLVIMENTO DE EQUIPES</vt:lpstr>
      <vt:lpstr>UNIDADE 04  AMBIENTE DE TRABALHO  E COMUNICAÇÃO  TÓPICO 4  COMUNICAÇÃO INTERNA, RELACIONAMENTOS INTERPESSOAIS E RESULTADOS</vt:lpstr>
      <vt:lpstr>PLANO DE AULA</vt:lpstr>
      <vt:lpstr>COMUNICAÇÃO ORAL</vt:lpstr>
      <vt:lpstr>COMUNICAÇÃO ESCRITA</vt:lpstr>
      <vt:lpstr>COMUNICAÇÃO NÃO VERBAL</vt:lpstr>
      <vt:lpstr>DESENVOLVIMENTO DE COMUNICAÇÕES EFICAZES</vt:lpstr>
      <vt:lpstr>DESENVOLVIMENTO DE COMUNICAÇÕES EFICAZES</vt:lpstr>
      <vt:lpstr>COMUNICAÇÕES ASSERTIVAS</vt:lpstr>
      <vt:lpstr>FEEDBACK NA COMUNICAÇÃO ORGANIZACIONAL: RESPOSTAS PARA MELHORIAS</vt:lpstr>
      <vt:lpstr>PASSOS PARA UM FEEDBACK EFICAZ</vt:lpstr>
      <vt:lpstr>COMO MELHORAR A COMUNICAÇÃO ORGANIZACIONAL</vt:lpstr>
      <vt:lpstr>RESULTADOS DE UMA BOA COMUNICAÇÃO ORGANIZACIONAL</vt:lpstr>
      <vt:lpstr>GESTÃO DE PESSOAS E DESENVOLVIMENTO DE EQUIPES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Cliente</dc:creator>
  <cp:lastModifiedBy>Luciano</cp:lastModifiedBy>
  <cp:revision>181</cp:revision>
  <dcterms:created xsi:type="dcterms:W3CDTF">2013-04-19T18:38:04Z</dcterms:created>
  <dcterms:modified xsi:type="dcterms:W3CDTF">2017-03-01T02:55:17Z</dcterms:modified>
</cp:coreProperties>
</file>