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80" r:id="rId2"/>
    <p:sldId id="316" r:id="rId3"/>
    <p:sldId id="287" r:id="rId4"/>
    <p:sldId id="507" r:id="rId5"/>
    <p:sldId id="526" r:id="rId6"/>
    <p:sldId id="519" r:id="rId7"/>
    <p:sldId id="520" r:id="rId8"/>
    <p:sldId id="521" r:id="rId9"/>
    <p:sldId id="522" r:id="rId10"/>
    <p:sldId id="49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08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04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smtClean="0"/>
              <a:t> </a:t>
            </a:r>
            <a:r>
              <a:rPr lang="pt-BR" sz="3600" smtClean="0"/>
              <a:t>AMBIENTE DE TRABALHO </a:t>
            </a:r>
            <a:br>
              <a:rPr lang="pt-BR" sz="3600" smtClean="0"/>
            </a:br>
            <a:r>
              <a:rPr lang="pt-BR" sz="3600" smtClean="0"/>
              <a:t>E COMUNICAÇÃO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5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3600" dirty="0" smtClean="0"/>
              <a:t>COMUNICAÇÃO INTERNA </a:t>
            </a:r>
            <a:br>
              <a:rPr lang="pt-BR" sz="3600" dirty="0" smtClean="0"/>
            </a:br>
            <a:r>
              <a:rPr lang="pt-BR" sz="3600" dirty="0" smtClean="0"/>
              <a:t>E ENDOMARKETING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428736"/>
            <a:ext cx="8571513" cy="4786346"/>
          </a:xfrm>
        </p:spPr>
        <p:txBody>
          <a:bodyPr/>
          <a:lstStyle/>
          <a:p>
            <a:pPr marL="514350" indent="-514350" algn="just">
              <a:buAutoNum type="arabicParenR"/>
            </a:pPr>
            <a:r>
              <a:rPr lang="pt-BR" dirty="0" smtClean="0"/>
              <a:t>Processo de implementação do </a:t>
            </a:r>
            <a:r>
              <a:rPr lang="pt-BR" i="1" dirty="0" err="1" smtClean="0"/>
              <a:t>endomarketing</a:t>
            </a:r>
            <a:r>
              <a:rPr lang="pt-BR" i="1" dirty="0" smtClean="0"/>
              <a:t>.</a:t>
            </a:r>
          </a:p>
          <a:p>
            <a:pPr marL="514350" indent="-514350" algn="just">
              <a:buAutoNum type="arabicParenR"/>
            </a:pPr>
            <a:endParaRPr lang="pt-BR" i="1" dirty="0" smtClean="0"/>
          </a:p>
          <a:p>
            <a:pPr marL="514350" indent="-514350" algn="just">
              <a:buAutoNum type="arabicParenR"/>
            </a:pPr>
            <a:r>
              <a:rPr lang="pt-BR" dirty="0" smtClean="0"/>
              <a:t>Canais de comunicação com os funcionários no </a:t>
            </a:r>
            <a:r>
              <a:rPr lang="pt-BR" i="1" dirty="0" err="1" smtClean="0"/>
              <a:t>endomarketing</a:t>
            </a:r>
            <a:r>
              <a:rPr lang="pt-BR" i="1" dirty="0" smtClean="0"/>
              <a:t>.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76356"/>
            <a:ext cx="8785225" cy="4895850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pt-BR" dirty="0" smtClean="0"/>
              <a:t>O </a:t>
            </a:r>
            <a:r>
              <a:rPr lang="pt-BR" dirty="0" err="1" smtClean="0"/>
              <a:t>endomarketing</a:t>
            </a:r>
            <a:r>
              <a:rPr lang="pt-BR" dirty="0" smtClean="0"/>
              <a:t> é diferente da comunicação interna porque seu objetivo específico é conquistar os funcionários, em busca de satisfação no trabalho, reconhecimento e, por conseguinte, alcançar o </a:t>
            </a:r>
            <a:r>
              <a:rPr lang="pt-BR" dirty="0" smtClean="0"/>
              <a:t>comprometimento.</a:t>
            </a:r>
            <a:endParaRPr lang="en-GB" dirty="0" smtClean="0"/>
          </a:p>
          <a:p>
            <a:pPr algn="ctr">
              <a:lnSpc>
                <a:spcPct val="200000"/>
              </a:lnSpc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579" y="1357298"/>
            <a:ext cx="8035949" cy="4714908"/>
          </a:xfrm>
        </p:spPr>
        <p:txBody>
          <a:bodyPr/>
          <a:lstStyle/>
          <a:p>
            <a:pPr marL="0" indent="0" algn="ctr">
              <a:buNone/>
            </a:pPr>
            <a:r>
              <a:rPr lang="pt-BR" b="1" i="1" dirty="0" err="1" smtClean="0"/>
              <a:t>Endomarketing</a:t>
            </a:r>
            <a:r>
              <a:rPr lang="pt-BR" b="1" dirty="0" smtClean="0"/>
              <a:t> </a:t>
            </a:r>
            <a:endParaRPr lang="pt-BR" b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Ações </a:t>
            </a:r>
            <a:r>
              <a:rPr lang="pt-BR" dirty="0" smtClean="0"/>
              <a:t>de marketing </a:t>
            </a:r>
            <a:r>
              <a:rPr lang="pt-BR" dirty="0" smtClean="0"/>
              <a:t>voltadas para </a:t>
            </a:r>
            <a:r>
              <a:rPr lang="pt-BR" dirty="0" smtClean="0"/>
              <a:t>o </a:t>
            </a:r>
            <a:r>
              <a:rPr lang="pt-BR" dirty="0" smtClean="0"/>
              <a:t>público interno. Busca a valorização </a:t>
            </a:r>
            <a:r>
              <a:rPr lang="pt-BR" dirty="0" smtClean="0"/>
              <a:t>do </a:t>
            </a:r>
            <a:r>
              <a:rPr lang="pt-BR" dirty="0" smtClean="0"/>
              <a:t>funcionário </a:t>
            </a:r>
            <a:r>
              <a:rPr lang="pt-BR" dirty="0" smtClean="0"/>
              <a:t>por meio do </a:t>
            </a:r>
            <a:r>
              <a:rPr lang="pt-BR" dirty="0" smtClean="0"/>
              <a:t>desenvolvimento de ações </a:t>
            </a:r>
            <a:r>
              <a:rPr lang="pt-BR" dirty="0" smtClean="0"/>
              <a:t>motivadoras e comunicacionais </a:t>
            </a:r>
            <a:r>
              <a:rPr lang="pt-BR" dirty="0" smtClean="0"/>
              <a:t>despertando engajamento e o comprometimento dos funcionários.</a:t>
            </a:r>
            <a:endParaRPr lang="pt-BR" b="1" i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IMPLEMENTAÇÃO DO </a:t>
            </a:r>
            <a:r>
              <a:rPr lang="pt-BR" i="1" dirty="0" smtClean="0"/>
              <a:t>ENDOMARKETING</a:t>
            </a:r>
            <a:endParaRPr lang="pt-B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388" y="1462108"/>
            <a:ext cx="8785225" cy="4895850"/>
          </a:xfrm>
        </p:spPr>
        <p:txBody>
          <a:bodyPr/>
          <a:lstStyle/>
          <a:p>
            <a:pPr marL="514350" lvl="0" indent="-514350">
              <a:lnSpc>
                <a:spcPct val="150000"/>
              </a:lnSpc>
              <a:buAutoNum type="arabicPeriod"/>
            </a:pPr>
            <a:r>
              <a:rPr lang="pt-BR" dirty="0"/>
              <a:t>Análise do ambiente</a:t>
            </a:r>
          </a:p>
          <a:p>
            <a:pPr marL="514350" lvl="0" indent="-514350">
              <a:lnSpc>
                <a:spcPct val="150000"/>
              </a:lnSpc>
              <a:buAutoNum type="arabicPeriod"/>
            </a:pPr>
            <a:r>
              <a:rPr lang="pt-BR" dirty="0"/>
              <a:t>Diagnóstico da situação</a:t>
            </a:r>
          </a:p>
          <a:p>
            <a:pPr marL="514350" lvl="0" indent="-514350">
              <a:lnSpc>
                <a:spcPct val="150000"/>
              </a:lnSpc>
              <a:buAutoNum type="arabicPeriod"/>
            </a:pPr>
            <a:r>
              <a:rPr lang="pt-BR" dirty="0"/>
              <a:t>Determinação dos objetivos</a:t>
            </a:r>
          </a:p>
          <a:p>
            <a:pPr marL="514350" lvl="0" indent="-514350">
              <a:lnSpc>
                <a:spcPct val="150000"/>
              </a:lnSpc>
              <a:buAutoNum type="arabicPeriod"/>
            </a:pPr>
            <a:r>
              <a:rPr lang="pt-BR" dirty="0"/>
              <a:t>Elaboração das estratégias</a:t>
            </a:r>
          </a:p>
          <a:p>
            <a:pPr marL="514350" lvl="0" indent="-514350">
              <a:lnSpc>
                <a:spcPct val="150000"/>
              </a:lnSpc>
              <a:buAutoNum type="arabicPeriod"/>
            </a:pPr>
            <a:r>
              <a:rPr lang="pt-BR" dirty="0"/>
              <a:t>Orçamento</a:t>
            </a:r>
          </a:p>
          <a:p>
            <a:pPr marL="514350" lvl="0" indent="-514350">
              <a:lnSpc>
                <a:spcPct val="150000"/>
              </a:lnSpc>
              <a:buAutoNum type="arabicPeriod"/>
            </a:pPr>
            <a:r>
              <a:rPr lang="pt-BR" dirty="0"/>
              <a:t>Avaliação</a:t>
            </a:r>
            <a:endParaRPr lang="en-GB" dirty="0"/>
          </a:p>
          <a:p>
            <a:endParaRPr lang="en-GB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IMPLEMENTAÇÃO DO </a:t>
            </a:r>
            <a:r>
              <a:rPr lang="pt-BR" i="1" dirty="0" smtClean="0"/>
              <a:t>ENDOMARKETING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1142984"/>
            <a:ext cx="8785225" cy="4895850"/>
          </a:xfrm>
        </p:spPr>
        <p:txBody>
          <a:bodyPr/>
          <a:lstStyle/>
          <a:p>
            <a:pPr algn="ctr">
              <a:buNone/>
            </a:pPr>
            <a:r>
              <a:rPr lang="pt-BR" b="1" dirty="0" smtClean="0"/>
              <a:t>Estratégias </a:t>
            </a:r>
            <a:r>
              <a:rPr lang="pt-BR" b="1" dirty="0" smtClean="0"/>
              <a:t>a serem </a:t>
            </a:r>
            <a:r>
              <a:rPr lang="pt-BR" b="1" dirty="0" smtClean="0"/>
              <a:t>utilizadas</a:t>
            </a:r>
          </a:p>
          <a:p>
            <a:pPr algn="ctr">
              <a:buNone/>
            </a:pPr>
            <a:endParaRPr lang="pt-BR" sz="1400" b="1" dirty="0" smtClean="0"/>
          </a:p>
          <a:p>
            <a:pPr>
              <a:buFont typeface="Wingdings" pitchFamily="2" charset="2"/>
              <a:buChar char="Ø"/>
            </a:pPr>
            <a:r>
              <a:rPr lang="pt-BR" sz="2800" dirty="0" smtClean="0"/>
              <a:t>Treinamentos.</a:t>
            </a:r>
            <a:endParaRPr lang="pt-BR" sz="2800" dirty="0" smtClean="0"/>
          </a:p>
          <a:p>
            <a:pPr>
              <a:buFont typeface="Wingdings" pitchFamily="2" charset="2"/>
              <a:buChar char="Ø"/>
            </a:pPr>
            <a:r>
              <a:rPr lang="pt-BR" sz="2800" dirty="0" smtClean="0"/>
              <a:t>Programas de motivação, valorização e </a:t>
            </a:r>
            <a:r>
              <a:rPr lang="pt-BR" sz="2800" dirty="0" smtClean="0"/>
              <a:t>reconhecimento.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 smtClean="0"/>
              <a:t>Rede de </a:t>
            </a:r>
            <a:r>
              <a:rPr lang="pt-BR" sz="2800" dirty="0" smtClean="0"/>
              <a:t>comunicação interna.</a:t>
            </a:r>
            <a:endParaRPr lang="pt-BR" sz="2800" dirty="0" smtClean="0"/>
          </a:p>
          <a:p>
            <a:pPr>
              <a:buFont typeface="Wingdings" pitchFamily="2" charset="2"/>
              <a:buChar char="Ø"/>
            </a:pPr>
            <a:r>
              <a:rPr lang="pt-BR" sz="2800" dirty="0" smtClean="0"/>
              <a:t>Políticas de </a:t>
            </a:r>
            <a:r>
              <a:rPr lang="pt-BR" sz="2800" dirty="0" smtClean="0"/>
              <a:t>remuneração.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 smtClean="0"/>
              <a:t>Reconhecimento dos </a:t>
            </a:r>
            <a:r>
              <a:rPr lang="pt-BR" sz="2800" dirty="0" smtClean="0"/>
              <a:t>trabalhadores como pessoas.</a:t>
            </a:r>
            <a:endParaRPr lang="pt-BR" sz="2800" dirty="0" smtClean="0"/>
          </a:p>
          <a:p>
            <a:pPr>
              <a:buFont typeface="Wingdings" pitchFamily="2" charset="2"/>
              <a:buChar char="Ø"/>
            </a:pPr>
            <a:r>
              <a:rPr lang="pt-BR" sz="2800" dirty="0" smtClean="0"/>
              <a:t>Planos de </a:t>
            </a:r>
            <a:r>
              <a:rPr lang="pt-BR" sz="2800" dirty="0" smtClean="0"/>
              <a:t>carreira.</a:t>
            </a:r>
            <a:endParaRPr lang="pt-BR" sz="2800" dirty="0" smtClean="0"/>
          </a:p>
          <a:p>
            <a:pPr>
              <a:buFont typeface="Wingdings" pitchFamily="2" charset="2"/>
              <a:buChar char="Ø"/>
            </a:pPr>
            <a:r>
              <a:rPr lang="pt-BR" sz="2800" dirty="0" smtClean="0"/>
              <a:t>Criar canais de escuta às </a:t>
            </a:r>
            <a:r>
              <a:rPr lang="pt-BR" sz="2800" dirty="0" smtClean="0"/>
              <a:t>opiniões.</a:t>
            </a:r>
            <a:endParaRPr lang="pt-BR" sz="2800" dirty="0" smtClean="0"/>
          </a:p>
          <a:p>
            <a:pPr>
              <a:buFont typeface="Wingdings" pitchFamily="2" charset="2"/>
              <a:buChar char="Ø"/>
            </a:pPr>
            <a:r>
              <a:rPr lang="pt-BR" sz="2800" dirty="0" smtClean="0"/>
              <a:t>Administração </a:t>
            </a:r>
            <a:r>
              <a:rPr lang="pt-BR" sz="2800" dirty="0" smtClean="0"/>
              <a:t>participativa.</a:t>
            </a:r>
            <a:endParaRPr lang="en-GB" sz="2800" dirty="0" smtClean="0"/>
          </a:p>
          <a:p>
            <a:pPr algn="ctr">
              <a:buNone/>
            </a:pPr>
            <a:endParaRPr lang="pt-BR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CANAIS DE COMUNICAÇÃO COM OS FUNCIONÁRIOS </a:t>
            </a:r>
            <a:r>
              <a:rPr lang="pt-BR" sz="2800" dirty="0" smtClean="0"/>
              <a:t>NO </a:t>
            </a:r>
            <a:r>
              <a:rPr lang="pt-BR" sz="2800" i="1" dirty="0" smtClean="0"/>
              <a:t>ENDOMARKETING</a:t>
            </a:r>
            <a:endParaRPr lang="pt-BR" sz="28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Importância do planejamento.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Adequação da linguagem.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Uso de tecnologias para disseminação.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CANAIS DE COMUNICAÇÃO COM OS FUNCIONÁRIOS NO </a:t>
            </a:r>
            <a:r>
              <a:rPr lang="pt-BR" sz="2800" i="1" dirty="0" smtClean="0"/>
              <a:t>ENDOMARKETING</a:t>
            </a:r>
            <a:endParaRPr lang="pt-BR" sz="28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47794"/>
            <a:ext cx="8785225" cy="489585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sz="2800" i="1" dirty="0" err="1" smtClean="0"/>
              <a:t>E-mail</a:t>
            </a:r>
            <a:r>
              <a:rPr lang="pt-BR" sz="2800" i="1" dirty="0" smtClean="0"/>
              <a:t>, r</a:t>
            </a:r>
            <a:r>
              <a:rPr lang="en-US" sz="2800" i="1" dirty="0" err="1" smtClean="0"/>
              <a:t>edes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sociais</a:t>
            </a:r>
            <a:r>
              <a:rPr lang="en-US" sz="2800" i="1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i="1" dirty="0" err="1" smtClean="0"/>
              <a:t>Aplicativos</a:t>
            </a:r>
            <a:r>
              <a:rPr lang="en-US" sz="2800" i="1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i="1" dirty="0" err="1" smtClean="0"/>
              <a:t>Reuniões</a:t>
            </a:r>
            <a:r>
              <a:rPr lang="en-US" sz="2800" i="1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i="1" dirty="0" err="1" smtClean="0"/>
              <a:t>Editais</a:t>
            </a:r>
            <a:r>
              <a:rPr lang="en-US" sz="2800" i="1" dirty="0" smtClean="0"/>
              <a:t> </a:t>
            </a:r>
            <a:r>
              <a:rPr lang="en-US" sz="2800" i="1" dirty="0" smtClean="0"/>
              <a:t>e </a:t>
            </a:r>
            <a:r>
              <a:rPr lang="en-US" sz="2800" i="1" dirty="0" err="1" smtClean="0"/>
              <a:t>cartazes</a:t>
            </a:r>
            <a:r>
              <a:rPr lang="en-US" sz="2800" i="1" dirty="0" smtClean="0"/>
              <a:t>.</a:t>
            </a:r>
            <a:endParaRPr lang="en-US" sz="2800" i="1" dirty="0" smtClean="0"/>
          </a:p>
          <a:p>
            <a:pPr>
              <a:buFont typeface="Wingdings" pitchFamily="2" charset="2"/>
              <a:buChar char="Ø"/>
            </a:pPr>
            <a:r>
              <a:rPr lang="en-US" sz="2800" i="1" dirty="0" err="1" smtClean="0"/>
              <a:t>Jornal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interno</a:t>
            </a:r>
            <a:r>
              <a:rPr lang="en-US" sz="2800" i="1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i="1" dirty="0" err="1" smtClean="0"/>
              <a:t>Rádio</a:t>
            </a:r>
            <a:r>
              <a:rPr lang="en-US" sz="2800" i="1" dirty="0" smtClean="0"/>
              <a:t>, TV.</a:t>
            </a:r>
          </a:p>
          <a:p>
            <a:pPr>
              <a:buFont typeface="Wingdings" pitchFamily="2" charset="2"/>
              <a:buChar char="Ø"/>
            </a:pPr>
            <a:r>
              <a:rPr lang="en-US" sz="2800" i="1" dirty="0" smtClean="0"/>
              <a:t>Wiki e Intranet.</a:t>
            </a:r>
          </a:p>
          <a:p>
            <a:pPr>
              <a:buFont typeface="Wingdings" pitchFamily="2" charset="2"/>
              <a:buChar char="Ø"/>
            </a:pPr>
            <a:r>
              <a:rPr lang="en-US" sz="2800" i="1" dirty="0" smtClean="0"/>
              <a:t>Manual de </a:t>
            </a:r>
            <a:r>
              <a:rPr lang="en-US" sz="2800" i="1" dirty="0" err="1" smtClean="0"/>
              <a:t>integração</a:t>
            </a:r>
            <a:r>
              <a:rPr lang="en-US" sz="2800" i="1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i="1" dirty="0" err="1" smtClean="0"/>
              <a:t>Treinamento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convenção</a:t>
            </a:r>
            <a:r>
              <a:rPr lang="en-US" sz="2800" i="1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i="1" dirty="0" err="1" smtClean="0"/>
              <a:t>Vídeo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institucional</a:t>
            </a:r>
            <a:r>
              <a:rPr lang="en-US" sz="2800" i="1" dirty="0" smtClean="0"/>
              <a:t>.</a:t>
            </a:r>
            <a:endParaRPr lang="pt-BR" sz="2800" dirty="0"/>
          </a:p>
        </p:txBody>
      </p:sp>
      <p:pic>
        <p:nvPicPr>
          <p:cNvPr id="5" name="Picture 2" descr="Resultado de imagem para REDES SOCIAIS"/>
          <p:cNvPicPr>
            <a:picLocks noChangeAspect="1" noChangeArrowheads="1"/>
          </p:cNvPicPr>
          <p:nvPr/>
        </p:nvPicPr>
        <p:blipFill>
          <a:blip r:embed="rId2"/>
          <a:srcRect l="25313" r="24062" b="14464"/>
          <a:stretch>
            <a:fillRect/>
          </a:stretch>
        </p:blipFill>
        <p:spPr bwMode="auto">
          <a:xfrm>
            <a:off x="3786182" y="2331737"/>
            <a:ext cx="5357818" cy="4526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2599</TotalTime>
  <Words>247</Words>
  <Application>Microsoft Office PowerPoint</Application>
  <PresentationFormat>Apresentação na tela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Tema2</vt:lpstr>
      <vt:lpstr>GESTÃO DE PESSOAS E DESENVOLVIMENTO DE EQUIPES</vt:lpstr>
      <vt:lpstr>UNIDADE 04  AMBIENTE DE TRABALHO  E COMUNICAÇÃO  TÓPICO 5 COMUNICAÇÃO INTERNA  E ENDOMARKETING</vt:lpstr>
      <vt:lpstr>PLANO DE AULA</vt:lpstr>
      <vt:lpstr>INTRODUÇÃO</vt:lpstr>
      <vt:lpstr>INTRODUÇÃO</vt:lpstr>
      <vt:lpstr>PROCESSO DE IMPLEMENTAÇÃO DO ENDOMARKETING</vt:lpstr>
      <vt:lpstr>PROCESSO DE IMPLEMENTAÇÃO DO ENDOMARKETING</vt:lpstr>
      <vt:lpstr>CANAIS DE COMUNICAÇÃO COM OS FUNCIONÁRIOS NO ENDOMARKETING</vt:lpstr>
      <vt:lpstr>CANAIS DE COMUNICAÇÃO COM OS FUNCIONÁRIOS NO ENDOMARKETING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185</cp:revision>
  <dcterms:created xsi:type="dcterms:W3CDTF">2013-04-19T18:38:04Z</dcterms:created>
  <dcterms:modified xsi:type="dcterms:W3CDTF">2017-03-01T03:20:45Z</dcterms:modified>
</cp:coreProperties>
</file>