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80" r:id="rId2"/>
    <p:sldId id="316" r:id="rId3"/>
    <p:sldId id="287" r:id="rId4"/>
    <p:sldId id="530" r:id="rId5"/>
    <p:sldId id="536" r:id="rId6"/>
    <p:sldId id="531" r:id="rId7"/>
    <p:sldId id="532" r:id="rId8"/>
    <p:sldId id="537" r:id="rId9"/>
    <p:sldId id="533" r:id="rId10"/>
    <p:sldId id="50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81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UNIDADE 05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ESTÁGIOS DE GRUPOS E</a:t>
            </a:r>
            <a:br>
              <a:rPr lang="pt-BR" sz="3600" dirty="0" smtClean="0"/>
            </a:br>
            <a:r>
              <a:rPr lang="pt-BR" sz="3600" dirty="0" smtClean="0"/>
              <a:t>DESENVOLVIMENTO DE EQUIPES</a:t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>
                <a:solidFill>
                  <a:schemeClr val="tx1"/>
                </a:solidFill>
              </a:rPr>
              <a:t>TÓPICO 1</a:t>
            </a:r>
            <a:br>
              <a:rPr lang="pt-BR" sz="3600" dirty="0" smtClean="0">
                <a:solidFill>
                  <a:schemeClr val="tx1"/>
                </a:solidFill>
              </a:rPr>
            </a:br>
            <a:r>
              <a:rPr lang="pt-BR" sz="3600" dirty="0" smtClean="0"/>
              <a:t> ENTENDENDO OS GRUPOS </a:t>
            </a:r>
            <a:br>
              <a:rPr lang="pt-BR" sz="3600" dirty="0" smtClean="0"/>
            </a:br>
            <a:r>
              <a:rPr lang="pt-BR" sz="3600" dirty="0" smtClean="0"/>
              <a:t>DE TRABALHO</a:t>
            </a:r>
            <a:endParaRPr lang="pt-BR" sz="36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428736"/>
            <a:ext cx="8571513" cy="5000660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pt-BR" dirty="0" smtClean="0"/>
              <a:t>Definições de grupo.</a:t>
            </a:r>
          </a:p>
          <a:p>
            <a:pPr marL="514350" indent="-514350" algn="just">
              <a:buAutoNum type="arabicParenR"/>
            </a:pPr>
            <a:endParaRPr lang="pt-BR" dirty="0" smtClean="0"/>
          </a:p>
          <a:p>
            <a:pPr marL="514350" indent="-514350" algn="just">
              <a:buAutoNum type="arabicParenR"/>
            </a:pPr>
            <a:r>
              <a:rPr lang="pt-BR" dirty="0" smtClean="0"/>
              <a:t>Distinções psicológicas entre os membros dos grupos.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1428736"/>
            <a:ext cx="7964511" cy="459265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O ser humano e um ser </a:t>
            </a:r>
            <a:r>
              <a:rPr lang="pt-BR" dirty="0" smtClean="0"/>
              <a:t>social. Todos </a:t>
            </a:r>
            <a:r>
              <a:rPr lang="pt-BR" dirty="0" smtClean="0"/>
              <a:t>queremos e </a:t>
            </a:r>
            <a:r>
              <a:rPr lang="pt-BR" dirty="0" smtClean="0"/>
              <a:t>precisamos fazer </a:t>
            </a:r>
            <a:r>
              <a:rPr lang="pt-BR" dirty="0" smtClean="0"/>
              <a:t>parte de um grupo, </a:t>
            </a:r>
            <a:r>
              <a:rPr lang="pt-BR" dirty="0" smtClean="0"/>
              <a:t>não </a:t>
            </a:r>
            <a:r>
              <a:rPr lang="pt-BR" dirty="0" smtClean="0"/>
              <a:t>apenas para nossa </a:t>
            </a:r>
            <a:r>
              <a:rPr lang="pt-BR" dirty="0" smtClean="0"/>
              <a:t>sobrevivência, </a:t>
            </a:r>
            <a:r>
              <a:rPr lang="pt-BR" dirty="0" smtClean="0"/>
              <a:t>mas </a:t>
            </a:r>
            <a:r>
              <a:rPr lang="pt-BR" dirty="0" smtClean="0"/>
              <a:t>também para atender </a:t>
            </a:r>
            <a:r>
              <a:rPr lang="pt-BR" dirty="0" smtClean="0"/>
              <a:t>a algumas necessidades sociais e atingir objetivos comuns.</a:t>
            </a:r>
            <a:endParaRPr lang="pt-BR" b="1" dirty="0" smtClean="0"/>
          </a:p>
          <a:p>
            <a:pPr marL="0" indent="0">
              <a:lnSpc>
                <a:spcPct val="150000"/>
              </a:lnSpc>
              <a:buNone/>
            </a:pPr>
            <a:endParaRPr lang="pt-BR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73552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Grupo </a:t>
            </a:r>
            <a:r>
              <a:rPr lang="pt-BR" dirty="0" smtClean="0"/>
              <a:t>e definido como dois ou mais </a:t>
            </a:r>
            <a:r>
              <a:rPr lang="pt-BR" dirty="0" smtClean="0"/>
              <a:t>indivíduos, interdependentes e </a:t>
            </a:r>
            <a:r>
              <a:rPr lang="pt-BR" dirty="0" smtClean="0"/>
              <a:t>interativos, que </a:t>
            </a:r>
            <a:r>
              <a:rPr lang="pt-BR" dirty="0" smtClean="0"/>
              <a:t>se reúnem </a:t>
            </a:r>
            <a:r>
              <a:rPr lang="pt-BR" dirty="0" smtClean="0"/>
              <a:t>visando atingir um </a:t>
            </a:r>
            <a:r>
              <a:rPr lang="pt-BR" dirty="0" smtClean="0"/>
              <a:t>determinado objetivo.</a:t>
            </a:r>
          </a:p>
          <a:p>
            <a:pPr marL="0" indent="0" algn="ctr">
              <a:buNone/>
            </a:pPr>
            <a:r>
              <a:rPr lang="pt-BR" dirty="0" smtClean="0"/>
              <a:t>(ROBBINS, 2010)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Um conjunto de duas ou mais pessoas que </a:t>
            </a:r>
            <a:r>
              <a:rPr lang="pt-BR" dirty="0" smtClean="0"/>
              <a:t>interagem entre </a:t>
            </a:r>
            <a:r>
              <a:rPr lang="pt-BR" dirty="0" smtClean="0"/>
              <a:t>si de tal forma que cada uma influencia e </a:t>
            </a:r>
            <a:r>
              <a:rPr lang="pt-BR" dirty="0" err="1" smtClean="0"/>
              <a:t>e</a:t>
            </a:r>
            <a:r>
              <a:rPr lang="pt-BR" dirty="0" smtClean="0"/>
              <a:t> influenciada </a:t>
            </a:r>
            <a:r>
              <a:rPr lang="pt-BR" dirty="0" smtClean="0"/>
              <a:t>pelas outras. </a:t>
            </a:r>
          </a:p>
          <a:p>
            <a:pPr marL="0" indent="0" algn="ctr">
              <a:buNone/>
            </a:pPr>
            <a:r>
              <a:rPr lang="pt-BR" dirty="0" smtClean="0"/>
              <a:t>(HOLLENBECK, 2009)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marL="355600" indent="-355600" algn="just">
              <a:buFont typeface="Wingdings" pitchFamily="2" charset="2"/>
              <a:buChar char="Ø"/>
            </a:pPr>
            <a:r>
              <a:rPr lang="pt-BR" dirty="0" smtClean="0"/>
              <a:t>Para que um grupo exista, e </a:t>
            </a:r>
            <a:r>
              <a:rPr lang="pt-BR" dirty="0" smtClean="0"/>
              <a:t>necessário </a:t>
            </a:r>
            <a:r>
              <a:rPr lang="pt-BR" dirty="0" smtClean="0"/>
              <a:t>a </a:t>
            </a:r>
            <a:r>
              <a:rPr lang="pt-BR" dirty="0" smtClean="0"/>
              <a:t>existência </a:t>
            </a:r>
            <a:r>
              <a:rPr lang="pt-BR" dirty="0" smtClean="0"/>
              <a:t>de normas, de </a:t>
            </a:r>
            <a:r>
              <a:rPr lang="pt-BR" dirty="0" smtClean="0"/>
              <a:t>objetivos comuns </a:t>
            </a:r>
            <a:r>
              <a:rPr lang="pt-BR" dirty="0" smtClean="0"/>
              <a:t>e de </a:t>
            </a:r>
            <a:r>
              <a:rPr lang="pt-BR" dirty="0" smtClean="0"/>
              <a:t>interdependência.</a:t>
            </a:r>
          </a:p>
          <a:p>
            <a:pPr marL="355600" indent="-355600" algn="just">
              <a:buFont typeface="Wingdings" pitchFamily="2" charset="2"/>
              <a:buChar char="Ø"/>
            </a:pPr>
            <a:endParaRPr lang="pt-BR" dirty="0" smtClean="0"/>
          </a:p>
          <a:p>
            <a:pPr marL="355600" indent="-355600" algn="just">
              <a:buFont typeface="Wingdings" pitchFamily="2" charset="2"/>
              <a:buChar char="Ø"/>
            </a:pPr>
            <a:r>
              <a:rPr lang="pt-BR" dirty="0" smtClean="0"/>
              <a:t>Os </a:t>
            </a:r>
            <a:r>
              <a:rPr lang="pt-BR" dirty="0" smtClean="0"/>
              <a:t>grupos tem um poder muito forte sobre os </a:t>
            </a:r>
            <a:r>
              <a:rPr lang="pt-BR" dirty="0" smtClean="0"/>
              <a:t>indivíduos, </a:t>
            </a:r>
            <a:r>
              <a:rPr lang="pt-BR" dirty="0" smtClean="0"/>
              <a:t>ainda </a:t>
            </a:r>
            <a:r>
              <a:rPr lang="pt-BR" dirty="0" smtClean="0"/>
              <a:t>que eles </a:t>
            </a:r>
            <a:r>
              <a:rPr lang="pt-BR" dirty="0" smtClean="0"/>
              <a:t>estejam no seio das </a:t>
            </a:r>
            <a:r>
              <a:rPr lang="pt-BR" dirty="0" smtClean="0"/>
              <a:t>organizações, </a:t>
            </a:r>
            <a:r>
              <a:rPr lang="pt-BR" dirty="0" smtClean="0"/>
              <a:t>sujeitos as normas institucionais.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DISTINÇÕES PSICOLÓGICAS ENTRE OS MEMBROS DOS GRUPOS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Definem </a:t>
            </a:r>
            <a:r>
              <a:rPr lang="pt-BR" dirty="0" smtClean="0"/>
              <a:t>a si mesmas como membros;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São </a:t>
            </a:r>
            <a:r>
              <a:rPr lang="pt-BR" dirty="0" smtClean="0"/>
              <a:t>definidas pelas outras pessoas como membros;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Identificam-se </a:t>
            </a:r>
            <a:r>
              <a:rPr lang="pt-BR" dirty="0" smtClean="0"/>
              <a:t>umas com as outras;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Envolvem-se </a:t>
            </a:r>
            <a:r>
              <a:rPr lang="pt-BR" dirty="0" smtClean="0"/>
              <a:t>em </a:t>
            </a:r>
            <a:r>
              <a:rPr lang="pt-BR" dirty="0" smtClean="0"/>
              <a:t>interação freqüente;</a:t>
            </a: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Participam </a:t>
            </a:r>
            <a:r>
              <a:rPr lang="pt-BR" dirty="0" smtClean="0"/>
              <a:t>de um sistema de papeis interdependentes</a:t>
            </a:r>
            <a:r>
              <a:rPr lang="pt-BR" dirty="0" smtClean="0"/>
              <a:t>;</a:t>
            </a:r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DISTINÇÕES PSICOLÓGICAS ENTRE OS MEMBROS DOS GRUPOS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Compartilham </a:t>
            </a:r>
            <a:r>
              <a:rPr lang="pt-BR" dirty="0" smtClean="0"/>
              <a:t>normas comuns;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Buscam </a:t>
            </a:r>
            <a:r>
              <a:rPr lang="pt-BR" dirty="0" smtClean="0"/>
              <a:t>metas comuns, interdependentes;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Sentem </a:t>
            </a:r>
            <a:r>
              <a:rPr lang="pt-BR" dirty="0" smtClean="0"/>
              <a:t>que sua </a:t>
            </a:r>
            <a:r>
              <a:rPr lang="pt-BR" dirty="0" smtClean="0"/>
              <a:t>filiação </a:t>
            </a:r>
            <a:r>
              <a:rPr lang="pt-BR" dirty="0" smtClean="0"/>
              <a:t>ao grupo e compensadora;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Possuem </a:t>
            </a:r>
            <a:r>
              <a:rPr lang="pt-BR" dirty="0" smtClean="0"/>
              <a:t>uma </a:t>
            </a:r>
            <a:r>
              <a:rPr lang="pt-BR" dirty="0" smtClean="0"/>
              <a:t>percepção </a:t>
            </a:r>
            <a:r>
              <a:rPr lang="pt-BR" dirty="0" smtClean="0"/>
              <a:t>coletiva da unidade;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Unem-se </a:t>
            </a:r>
            <a:r>
              <a:rPr lang="pt-BR" dirty="0" smtClean="0"/>
              <a:t>em todo confronto com outros grupos ou </a:t>
            </a:r>
            <a:r>
              <a:rPr lang="pt-BR" dirty="0" smtClean="0"/>
              <a:t>indivíduos.</a:t>
            </a:r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DISTINÇÕES PSICOLÓGICAS ENTRE OS MEMBROS DOS GRUPOS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662" y="1285860"/>
            <a:ext cx="7250132" cy="2428892"/>
          </a:xfrm>
        </p:spPr>
        <p:txBody>
          <a:bodyPr/>
          <a:lstStyle/>
          <a:p>
            <a:pPr algn="ctr">
              <a:buNone/>
            </a:pPr>
            <a:endParaRPr lang="pt-BR" b="1" dirty="0" smtClean="0"/>
          </a:p>
          <a:p>
            <a:pPr algn="ctr">
              <a:buNone/>
            </a:pPr>
            <a:r>
              <a:rPr lang="pt-BR" b="1" dirty="0" smtClean="0"/>
              <a:t>Toda </a:t>
            </a:r>
            <a:r>
              <a:rPr lang="pt-BR" b="1" dirty="0" smtClean="0"/>
              <a:t>equipe é um grupo, mas nem </a:t>
            </a:r>
            <a:r>
              <a:rPr lang="pt-BR" b="1" dirty="0" smtClean="0"/>
              <a:t>todo grupo </a:t>
            </a:r>
            <a:r>
              <a:rPr lang="pt-BR" b="1" dirty="0" smtClean="0"/>
              <a:t>é uma equipe.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214686"/>
            <a:ext cx="54768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2723</TotalTime>
  <Words>294</Words>
  <Application>Microsoft Office PowerPoint</Application>
  <PresentationFormat>Apresentação na tela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Tema2</vt:lpstr>
      <vt:lpstr>GESTÃO DE PESSOAS E DESENVOLVIMENTO DE EQUIPES</vt:lpstr>
      <vt:lpstr>UNIDADE 05 ESTÁGIOS DE GRUPOS E DESENVOLVIMENTO DE EQUIPES   TÓPICO 1  ENTENDENDO OS GRUPOS  DE TRABALHO</vt:lpstr>
      <vt:lpstr>PLANO DE AULA</vt:lpstr>
      <vt:lpstr>INTRODUÇÃO</vt:lpstr>
      <vt:lpstr>DEFINIÇÕES DE GRUPO</vt:lpstr>
      <vt:lpstr>DEFINIÇÕES DE GRUPO</vt:lpstr>
      <vt:lpstr>DISTINÇÕES PSICOLÓGICAS ENTRE OS MEMBROS DOS GRUPOS</vt:lpstr>
      <vt:lpstr>DISTINÇÕES PSICOLÓGICAS ENTRE OS MEMBROS DOS GRUPOS</vt:lpstr>
      <vt:lpstr>DISTINÇÕES PSICOLÓGICAS ENTRE OS MEMBROS DOS GRUPOS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194</cp:revision>
  <dcterms:created xsi:type="dcterms:W3CDTF">2013-04-19T18:38:04Z</dcterms:created>
  <dcterms:modified xsi:type="dcterms:W3CDTF">2017-03-05T21:50:59Z</dcterms:modified>
</cp:coreProperties>
</file>