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80" r:id="rId2"/>
    <p:sldId id="316" r:id="rId3"/>
    <p:sldId id="287" r:id="rId4"/>
    <p:sldId id="527" r:id="rId5"/>
    <p:sldId id="528" r:id="rId6"/>
    <p:sldId id="534" r:id="rId7"/>
    <p:sldId id="529" r:id="rId8"/>
    <p:sldId id="530" r:id="rId9"/>
    <p:sldId id="533" r:id="rId10"/>
    <p:sldId id="50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05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ESTÁGIOS DE GRUPOS E</a:t>
            </a:r>
            <a:br>
              <a:rPr lang="pt-BR" sz="4000" dirty="0" smtClean="0"/>
            </a:br>
            <a:r>
              <a:rPr lang="pt-BR" sz="4000" dirty="0" smtClean="0"/>
              <a:t>DESENVOLVIMENTO DE EQUIPES </a:t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2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FORMAÇÃO E CLASSIFICAÇÃO </a:t>
            </a:r>
            <a:br>
              <a:rPr lang="pt-BR" sz="3600" dirty="0" smtClean="0"/>
            </a:br>
            <a:r>
              <a:rPr lang="pt-BR" sz="3600" dirty="0" smtClean="0"/>
              <a:t>DOS GRUPOS DE TRABALHO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500174"/>
            <a:ext cx="8571513" cy="4786346"/>
          </a:xfrm>
        </p:spPr>
        <p:txBody>
          <a:bodyPr/>
          <a:lstStyle/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pt-BR" dirty="0" smtClean="0"/>
              <a:t>Grupos formais e informais.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pt-BR" dirty="0" smtClean="0"/>
              <a:t>Variáveis estruturais dos grupos.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pt-BR" dirty="0" smtClean="0"/>
              <a:t>Estágios de desenvolvimento dos grupos.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pt-BR" dirty="0" smtClean="0"/>
              <a:t>Eficiência e eficácia grupal.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GRUPOS FORMAIS E INFORMAIS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Grupos Formais: são constituídos pela estrutura organizacional, formados para atender os objetivos organizacionais.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Grupos Informais: surgem de forma espontânea para atender as necessidades dos indivíduos. Podem ser: Grupos de amizade, grupos de interesses ou grupos de coalizões.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ESTRUTURAIS DOS GRUPOS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071546"/>
            <a:ext cx="8785225" cy="459265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Liderança formal.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Papel.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Normas.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Status.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Tamanho.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Composição.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Coesão.</a:t>
            </a:r>
            <a:endParaRPr lang="en-GB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pt-BR" dirty="0"/>
          </a:p>
        </p:txBody>
      </p:sp>
      <p:pic>
        <p:nvPicPr>
          <p:cNvPr id="7170" name="Picture 2" descr="Resultado de imagem para EQUI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508480"/>
            <a:ext cx="6948305" cy="33495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ESTRUTURAIS DOS GRUPOS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798" y="1714488"/>
            <a:ext cx="8778796" cy="310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ESTÁGIOS DE DESENVOLVIMENTO DOS GRUPOS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3" y="1357297"/>
            <a:ext cx="9135136" cy="442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EFICIÊNCIA E EFICÁCIA GRUPAL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428736"/>
            <a:ext cx="8785225" cy="4592652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b="1" dirty="0" smtClean="0"/>
              <a:t>Pontos </a:t>
            </a:r>
            <a:r>
              <a:rPr lang="pt-BR" sz="2800" b="1" dirty="0" smtClean="0"/>
              <a:t>fortes na tomada </a:t>
            </a:r>
            <a:r>
              <a:rPr lang="pt-BR" sz="2800" b="1" dirty="0" smtClean="0"/>
              <a:t>de decisão </a:t>
            </a:r>
            <a:r>
              <a:rPr lang="pt-BR" sz="2800" b="1" dirty="0" smtClean="0"/>
              <a:t>em </a:t>
            </a:r>
            <a:r>
              <a:rPr lang="pt-BR" sz="2800" b="1" dirty="0" smtClean="0"/>
              <a:t>grupo:</a:t>
            </a:r>
          </a:p>
          <a:p>
            <a:pPr marL="0" indent="0" algn="ctr">
              <a:buNone/>
            </a:pPr>
            <a:endParaRPr lang="pt-BR" sz="2800" b="1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Geram informações </a:t>
            </a:r>
            <a:r>
              <a:rPr lang="pt-BR" sz="2800" dirty="0" smtClean="0"/>
              <a:t>e conhecimentos mais </a:t>
            </a:r>
            <a:r>
              <a:rPr lang="pt-BR" sz="2800" dirty="0" smtClean="0"/>
              <a:t>completos.</a:t>
            </a:r>
          </a:p>
          <a:p>
            <a:pPr algn="just">
              <a:buFont typeface="Wingdings" pitchFamily="2" charset="2"/>
              <a:buChar char="Ø"/>
            </a:pPr>
            <a:endParaRPr lang="pt-BR" sz="2800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Oferecem </a:t>
            </a:r>
            <a:r>
              <a:rPr lang="pt-BR" sz="2800" dirty="0" smtClean="0"/>
              <a:t>maior diversidade de pontos de </a:t>
            </a:r>
            <a:r>
              <a:rPr lang="pt-BR" sz="2800" dirty="0" smtClean="0"/>
              <a:t>vista.</a:t>
            </a:r>
          </a:p>
          <a:p>
            <a:pPr algn="just">
              <a:buFont typeface="Wingdings" pitchFamily="2" charset="2"/>
              <a:buChar char="Ø"/>
            </a:pPr>
            <a:endParaRPr lang="pt-BR" sz="2800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Geram decisões </a:t>
            </a:r>
            <a:r>
              <a:rPr lang="pt-BR" sz="2800" dirty="0" smtClean="0"/>
              <a:t>de melhor </a:t>
            </a:r>
            <a:r>
              <a:rPr lang="pt-BR" sz="2800" dirty="0" smtClean="0"/>
              <a:t>qualidade.</a:t>
            </a:r>
          </a:p>
          <a:p>
            <a:pPr algn="just">
              <a:buFont typeface="Wingdings" pitchFamily="2" charset="2"/>
              <a:buChar char="Ø"/>
            </a:pPr>
            <a:endParaRPr lang="pt-BR" sz="2800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Aumentam </a:t>
            </a:r>
            <a:r>
              <a:rPr lang="pt-BR" sz="2800" dirty="0" smtClean="0"/>
              <a:t>a </a:t>
            </a:r>
            <a:r>
              <a:rPr lang="pt-BR" sz="2800" dirty="0" smtClean="0"/>
              <a:t>aceitação </a:t>
            </a:r>
            <a:r>
              <a:rPr lang="pt-BR" sz="2800" dirty="0" smtClean="0"/>
              <a:t>de uma </a:t>
            </a:r>
            <a:r>
              <a:rPr lang="pt-BR" sz="2800" dirty="0" smtClean="0"/>
              <a:t>solução.</a:t>
            </a:r>
            <a:endParaRPr lang="pt-BR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EFICIÊNCIA E EFICÁCIA GRUPAL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592652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b="1" dirty="0" smtClean="0"/>
              <a:t>Pontos fracos </a:t>
            </a:r>
            <a:r>
              <a:rPr lang="pt-BR" sz="2800" b="1" dirty="0" smtClean="0"/>
              <a:t>na tomada </a:t>
            </a:r>
            <a:r>
              <a:rPr lang="pt-BR" sz="2800" b="1" dirty="0" smtClean="0"/>
              <a:t>de decisão </a:t>
            </a:r>
            <a:r>
              <a:rPr lang="pt-BR" sz="2800" b="1" dirty="0" smtClean="0"/>
              <a:t>em </a:t>
            </a:r>
            <a:r>
              <a:rPr lang="pt-BR" sz="2800" b="1" dirty="0" smtClean="0"/>
              <a:t>grupo:</a:t>
            </a:r>
          </a:p>
          <a:p>
            <a:pPr marL="0" indent="0" algn="ctr">
              <a:buNone/>
            </a:pPr>
            <a:endParaRPr lang="pt-BR" sz="1600" b="1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Consomem </a:t>
            </a:r>
            <a:r>
              <a:rPr lang="pt-BR" sz="2800" dirty="0" smtClean="0"/>
              <a:t>mais </a:t>
            </a:r>
            <a:r>
              <a:rPr lang="pt-BR" sz="2800" dirty="0" smtClean="0"/>
              <a:t>tempo.</a:t>
            </a:r>
          </a:p>
          <a:p>
            <a:pPr algn="just">
              <a:buFont typeface="Wingdings" pitchFamily="2" charset="2"/>
              <a:buChar char="Ø"/>
            </a:pPr>
            <a:endParaRPr lang="pt-BR" sz="1800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Faz pressão </a:t>
            </a:r>
            <a:r>
              <a:rPr lang="pt-BR" sz="2800" dirty="0" smtClean="0"/>
              <a:t>para obter </a:t>
            </a:r>
            <a:r>
              <a:rPr lang="pt-BR" sz="2800" dirty="0" smtClean="0"/>
              <a:t>conformidade.</a:t>
            </a:r>
          </a:p>
          <a:p>
            <a:pPr algn="just">
              <a:buFont typeface="Wingdings" pitchFamily="2" charset="2"/>
              <a:buChar char="Ø"/>
            </a:pPr>
            <a:endParaRPr lang="pt-BR" sz="1800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As </a:t>
            </a:r>
            <a:r>
              <a:rPr lang="pt-BR" sz="2800" dirty="0" smtClean="0"/>
              <a:t>discussões </a:t>
            </a:r>
            <a:r>
              <a:rPr lang="pt-BR" sz="2800" dirty="0" smtClean="0"/>
              <a:t>podem ser dominadas por </a:t>
            </a:r>
            <a:r>
              <a:rPr lang="pt-BR" sz="2800" dirty="0" smtClean="0"/>
              <a:t>alguém </a:t>
            </a:r>
            <a:r>
              <a:rPr lang="pt-BR" sz="2800" dirty="0" smtClean="0"/>
              <a:t>ou por um </a:t>
            </a:r>
            <a:r>
              <a:rPr lang="pt-BR" sz="2800" dirty="0" smtClean="0"/>
              <a:t>subgrupo.</a:t>
            </a:r>
          </a:p>
          <a:p>
            <a:pPr algn="just">
              <a:buFont typeface="Wingdings" pitchFamily="2" charset="2"/>
              <a:buChar char="Ø"/>
            </a:pPr>
            <a:endParaRPr lang="pt-BR" sz="1800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Decisões </a:t>
            </a:r>
            <a:r>
              <a:rPr lang="pt-BR" sz="2800" dirty="0" smtClean="0"/>
              <a:t>grupais sofrem de </a:t>
            </a:r>
            <a:r>
              <a:rPr lang="pt-BR" sz="2800" dirty="0" smtClean="0"/>
              <a:t>ambigüidade </a:t>
            </a:r>
            <a:r>
              <a:rPr lang="pt-BR" sz="2800" dirty="0" smtClean="0"/>
              <a:t>da </a:t>
            </a:r>
            <a:r>
              <a:rPr lang="pt-BR" sz="2800" dirty="0" smtClean="0"/>
              <a:t>responsabilidade.</a:t>
            </a:r>
            <a:endParaRPr lang="pt-BR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2638</TotalTime>
  <Words>214</Words>
  <Application>Microsoft Office PowerPoint</Application>
  <PresentationFormat>Apresentação na tela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Tema2</vt:lpstr>
      <vt:lpstr>GESTÃO DE PESSOAS E DESENVOLVIMENTO DE EQUIPES</vt:lpstr>
      <vt:lpstr>UNIDADE 05 ESTÁGIOS DE GRUPOS E DESENVOLVIMENTO DE EQUIPES   TÓPICO 2  FORMAÇÃO E CLASSIFICAÇÃO  DOS GRUPOS DE TRABALHO</vt:lpstr>
      <vt:lpstr>PLANO DE AULA</vt:lpstr>
      <vt:lpstr>GRUPOS FORMAIS E INFORMAIS</vt:lpstr>
      <vt:lpstr>VARIÁVEIS ESTRUTURAIS DOS GRUPOS</vt:lpstr>
      <vt:lpstr>VARIÁVEIS ESTRUTURAIS DOS GRUPOS</vt:lpstr>
      <vt:lpstr>ESTÁGIOS DE DESENVOLVIMENTO DOS GRUPOS</vt:lpstr>
      <vt:lpstr>EFICIÊNCIA E EFICÁCIA GRUPAL</vt:lpstr>
      <vt:lpstr>EFICIÊNCIA E EFICÁCIA GRUPAL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190</cp:revision>
  <dcterms:created xsi:type="dcterms:W3CDTF">2013-04-19T18:38:04Z</dcterms:created>
  <dcterms:modified xsi:type="dcterms:W3CDTF">2017-03-05T22:11:54Z</dcterms:modified>
</cp:coreProperties>
</file>