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80" r:id="rId2"/>
    <p:sldId id="316" r:id="rId3"/>
    <p:sldId id="287" r:id="rId4"/>
    <p:sldId id="527" r:id="rId5"/>
    <p:sldId id="528" r:id="rId6"/>
    <p:sldId id="529" r:id="rId7"/>
    <p:sldId id="530" r:id="rId8"/>
    <p:sldId id="531" r:id="rId9"/>
    <p:sldId id="532" r:id="rId10"/>
    <p:sldId id="533" r:id="rId11"/>
    <p:sldId id="537" r:id="rId12"/>
    <p:sldId id="534" r:id="rId13"/>
    <p:sldId id="538" r:id="rId14"/>
    <p:sldId id="497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66CC"/>
    <a:srgbClr val="FFDF79"/>
    <a:srgbClr val="F8E29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1080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942F9-8D25-4714-9EA1-3ED471F61F05}" type="datetimeFigureOut">
              <a:rPr lang="pt-BR" smtClean="0"/>
              <a:pPr/>
              <a:t>05/03/2017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C28C0-CBCE-4D71-A49E-320D8BC50DA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205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9100" y="115888"/>
            <a:ext cx="2195513" cy="59055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437312" cy="59055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115888"/>
            <a:ext cx="72009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7852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676257" y="6505401"/>
            <a:ext cx="5762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8A702CED-7586-48B9-9641-5E039316CC69}" type="slidenum">
              <a:rPr lang="pt-BR" sz="1400"/>
              <a:pPr>
                <a:defRPr/>
              </a:pPr>
              <a:t>‹nº›</a:t>
            </a:fld>
            <a:endParaRPr lang="pt-BR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:p14="http://schemas.microsoft.com/office/powerpoint/2010/main" xmlns="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E DESVANTAGENS DO TRABALHO EM EQUIPE</a:t>
            </a:r>
            <a:endParaRPr lang="pt-BR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388" y="1285860"/>
            <a:ext cx="8785225" cy="4735528"/>
          </a:xfrm>
        </p:spPr>
        <p:txBody>
          <a:bodyPr/>
          <a:lstStyle/>
          <a:p>
            <a:pPr lvl="0" algn="just">
              <a:lnSpc>
                <a:spcPct val="150000"/>
              </a:lnSpc>
              <a:buNone/>
            </a:pPr>
            <a:r>
              <a:rPr lang="pt-BR" sz="2800" b="1" dirty="0" smtClean="0"/>
              <a:t>Vantagens do Trabalho em Equipe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2800" dirty="0" smtClean="0"/>
              <a:t>Melhor </a:t>
            </a:r>
            <a:r>
              <a:rPr lang="pt-BR" sz="2800" dirty="0"/>
              <a:t>tratamento das </a:t>
            </a:r>
            <a:r>
              <a:rPr lang="pt-BR" sz="2800" dirty="0" smtClean="0"/>
              <a:t>informações.</a:t>
            </a:r>
            <a:endParaRPr lang="pt-BR" sz="2800" dirty="0"/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2800" dirty="0" smtClean="0"/>
              <a:t>Redução </a:t>
            </a:r>
            <a:r>
              <a:rPr lang="pt-BR" sz="2800" dirty="0"/>
              <a:t>de ansiedade nas incertezas, apoio mútuo</a:t>
            </a:r>
            <a:endParaRPr lang="en-GB" sz="2800" dirty="0"/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2800" dirty="0" smtClean="0"/>
              <a:t>Maior </a:t>
            </a:r>
            <a:r>
              <a:rPr lang="pt-BR" sz="2800" dirty="0"/>
              <a:t>geração de </a:t>
            </a:r>
            <a:r>
              <a:rPr lang="pt-BR" sz="2800" dirty="0" smtClean="0"/>
              <a:t>ideias.</a:t>
            </a:r>
            <a:endParaRPr lang="pt-BR" sz="2800" dirty="0"/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2800" dirty="0" smtClean="0"/>
              <a:t>Simplificação da </a:t>
            </a:r>
            <a:r>
              <a:rPr lang="pt-BR" sz="2800" dirty="0"/>
              <a:t>supervisão, comprometimento com o </a:t>
            </a:r>
            <a:r>
              <a:rPr lang="pt-BR" sz="2800" dirty="0" smtClean="0"/>
              <a:t>trabalho.</a:t>
            </a:r>
            <a:endParaRPr lang="pt-BR" sz="2800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2800" dirty="0" smtClean="0"/>
              <a:t>Maior </a:t>
            </a:r>
            <a:r>
              <a:rPr lang="pt-BR" sz="2800" dirty="0"/>
              <a:t>aceitação e aproveitamento das diferenças </a:t>
            </a:r>
            <a:r>
              <a:rPr lang="pt-BR" sz="2800" dirty="0" smtClean="0"/>
              <a:t>individuais.</a:t>
            </a:r>
            <a:endParaRPr lang="en-GB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E DESVANTAGENS DO TRABALHO EM EQUIPE</a:t>
            </a:r>
            <a:endParaRPr lang="pt-BR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388" y="1285860"/>
            <a:ext cx="8785225" cy="4735528"/>
          </a:xfrm>
        </p:spPr>
        <p:txBody>
          <a:bodyPr/>
          <a:lstStyle/>
          <a:p>
            <a:pPr lvl="0" algn="just">
              <a:lnSpc>
                <a:spcPct val="150000"/>
              </a:lnSpc>
              <a:buNone/>
            </a:pPr>
            <a:r>
              <a:rPr lang="pt-BR" sz="2800" b="1" dirty="0" smtClean="0"/>
              <a:t>Desv</a:t>
            </a:r>
            <a:r>
              <a:rPr lang="pt-BR" sz="2800" b="1" dirty="0" smtClean="0"/>
              <a:t>antagens do Trabalho em Equipe</a:t>
            </a:r>
          </a:p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pt-BR" sz="2800" dirty="0" smtClean="0"/>
              <a:t>Criação da cultura do “consenso obrigatório”.</a:t>
            </a:r>
            <a:endParaRPr lang="en-GB" sz="2800" dirty="0" smtClean="0"/>
          </a:p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pt-BR" sz="2800" dirty="0" smtClean="0"/>
              <a:t>Redução excessiva da supervisão.</a:t>
            </a:r>
            <a:endParaRPr lang="en-GB" sz="2800" dirty="0" smtClean="0"/>
          </a:p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pt-BR" sz="2800" dirty="0" smtClean="0"/>
              <a:t>Sentimento de identidade excessivo.</a:t>
            </a:r>
            <a:endParaRPr lang="en-GB" sz="2800" dirty="0" smtClean="0"/>
          </a:p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pt-BR" sz="2800" dirty="0" smtClean="0"/>
              <a:t>Comprometimento do profissionalismo.</a:t>
            </a:r>
            <a:endParaRPr lang="en-GB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DESENVOLVER EQUIPES EFICAZES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2800" dirty="0" smtClean="0"/>
              <a:t>Objetivos </a:t>
            </a:r>
            <a:r>
              <a:rPr lang="pt-BR" sz="2800" dirty="0" smtClean="0"/>
              <a:t>claros e entendidos por todos os membros.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Cada </a:t>
            </a:r>
            <a:r>
              <a:rPr lang="pt-BR" sz="2800" dirty="0" smtClean="0"/>
              <a:t>membro devera desenvolver habilidades relevantes para as </a:t>
            </a:r>
            <a:r>
              <a:rPr lang="pt-BR" sz="2800" dirty="0" smtClean="0"/>
              <a:t>tarefas a </a:t>
            </a:r>
            <a:r>
              <a:rPr lang="pt-BR" sz="2800" dirty="0" smtClean="0"/>
              <a:t>serem executadas.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Confiança </a:t>
            </a:r>
            <a:r>
              <a:rPr lang="pt-BR" sz="2800" dirty="0" smtClean="0"/>
              <a:t>mutua entre os membros.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Compromisso </a:t>
            </a:r>
            <a:r>
              <a:rPr lang="pt-BR" sz="2800" dirty="0" smtClean="0"/>
              <a:t>unificado em </a:t>
            </a:r>
            <a:r>
              <a:rPr lang="pt-BR" sz="2800" dirty="0" smtClean="0"/>
              <a:t>relação </a:t>
            </a:r>
            <a:r>
              <a:rPr lang="pt-BR" sz="2800" dirty="0" smtClean="0"/>
              <a:t>aos objetivos e aos meios </a:t>
            </a:r>
            <a:r>
              <a:rPr lang="pt-BR" sz="2800" dirty="0" smtClean="0"/>
              <a:t>para alcançá-los.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Boa comunicação </a:t>
            </a:r>
            <a:r>
              <a:rPr lang="pt-BR" sz="2800" dirty="0" smtClean="0"/>
              <a:t>interna entre os membros.</a:t>
            </a:r>
            <a:endParaRPr lang="pt-BR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DESENVOLVER EQUIPES EFICAZES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dirty="0" smtClean="0"/>
              <a:t>Habilidades </a:t>
            </a:r>
            <a:r>
              <a:rPr lang="pt-BR" dirty="0" smtClean="0"/>
              <a:t>de </a:t>
            </a:r>
            <a:r>
              <a:rPr lang="pt-BR" dirty="0" smtClean="0"/>
              <a:t>negociação </a:t>
            </a:r>
            <a:r>
              <a:rPr lang="pt-BR" dirty="0" smtClean="0"/>
              <a:t>para o alcance de consenso e de </a:t>
            </a:r>
            <a:r>
              <a:rPr lang="pt-BR" dirty="0" smtClean="0"/>
              <a:t>aceitação externa</a:t>
            </a:r>
            <a:r>
              <a:rPr lang="pt-BR" dirty="0" smtClean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dirty="0" smtClean="0"/>
              <a:t>Liderança </a:t>
            </a:r>
            <a:r>
              <a:rPr lang="pt-BR" dirty="0" smtClean="0"/>
              <a:t>renovadora capaz de impulsionar e alavancar as pessoas.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dirty="0" smtClean="0"/>
              <a:t>Apoio </a:t>
            </a:r>
            <a:r>
              <a:rPr lang="pt-BR" dirty="0" smtClean="0"/>
              <a:t>interno dos membros e externo de todas as partes da </a:t>
            </a:r>
            <a:r>
              <a:rPr lang="pt-BR" dirty="0" smtClean="0"/>
              <a:t>organização.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:p14="http://schemas.microsoft.com/office/powerpoint/2010/main" xmlns="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ctrTitle"/>
          </p:nvPr>
        </p:nvSpPr>
        <p:spPr>
          <a:xfrm>
            <a:off x="285720" y="1214422"/>
            <a:ext cx="8606760" cy="5429288"/>
          </a:xfrm>
        </p:spPr>
        <p:txBody>
          <a:bodyPr/>
          <a:lstStyle/>
          <a:p>
            <a:pPr algn="ctr"/>
            <a:r>
              <a:rPr lang="pt-BR" sz="4000" dirty="0" smtClean="0">
                <a:solidFill>
                  <a:schemeClr val="tx1"/>
                </a:solidFill>
              </a:rPr>
              <a:t>UNIDADE 05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>ESTÁGIOS DE GRUPOS E</a:t>
            </a:r>
            <a:br>
              <a:rPr lang="pt-BR" sz="4000" dirty="0" smtClean="0"/>
            </a:br>
            <a:r>
              <a:rPr lang="pt-BR" sz="4000" dirty="0" smtClean="0"/>
              <a:t>DESENVOLVIMENTO DE EQUIPES </a:t>
            </a:r>
            <a:br>
              <a:rPr lang="pt-BR" sz="4000" dirty="0" smtClean="0"/>
            </a:b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>
                <a:solidFill>
                  <a:schemeClr val="tx1"/>
                </a:solidFill>
              </a:rPr>
              <a:t>TÓPICO 5</a:t>
            </a:r>
            <a:br>
              <a:rPr lang="pt-BR" sz="4000" dirty="0" smtClean="0">
                <a:solidFill>
                  <a:schemeClr val="tx1"/>
                </a:solidFill>
              </a:rPr>
            </a:br>
            <a:r>
              <a:rPr lang="pt-BR" sz="3600" dirty="0" smtClean="0"/>
              <a:t> </a:t>
            </a:r>
            <a:r>
              <a:rPr lang="pt-BR" dirty="0" smtClean="0"/>
              <a:t>AMBIENTE DE TRABALHO, CULTURA E CLIMA ORGANIZACIONAL: A INFLUÊNCIA</a:t>
            </a:r>
            <a:br>
              <a:rPr lang="pt-BR" dirty="0" smtClean="0"/>
            </a:br>
            <a:r>
              <a:rPr lang="pt-BR" dirty="0" smtClean="0"/>
              <a:t>SOBRE A EQUIPE DE TRABALHO</a:t>
            </a:r>
            <a:endParaRPr lang="pt-BR" sz="4000" dirty="0" smtClean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72198" y="260648"/>
            <a:ext cx="27860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4000" b="1" dirty="0" smtClean="0">
                <a:solidFill>
                  <a:srgbClr val="3366CC"/>
                </a:solidFill>
                <a:latin typeface="+mj-lt"/>
                <a:ea typeface="+mj-ea"/>
                <a:cs typeface="+mj-cs"/>
              </a:rPr>
              <a:t>AGENDA</a:t>
            </a:r>
            <a:endParaRPr lang="pt-BR" sz="4000" b="1" dirty="0">
              <a:solidFill>
                <a:srgbClr val="3366CC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6219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absolvido.com.br/wp-content/uploads/2011/05/agenda.jpg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1928527" y="1571612"/>
            <a:ext cx="7215473" cy="48073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67" y="1071546"/>
            <a:ext cx="8571513" cy="5715016"/>
          </a:xfrm>
        </p:spPr>
        <p:txBody>
          <a:bodyPr/>
          <a:lstStyle/>
          <a:p>
            <a:pPr marL="514350" indent="-514350" algn="just">
              <a:lnSpc>
                <a:spcPct val="150000"/>
              </a:lnSpc>
              <a:buFontTx/>
              <a:buAutoNum type="arabicParenR"/>
            </a:pPr>
            <a:r>
              <a:rPr lang="pt-BR" dirty="0" smtClean="0"/>
              <a:t>Cultura organizacional.</a:t>
            </a:r>
          </a:p>
          <a:p>
            <a:pPr marL="514350" indent="-514350" algn="just">
              <a:lnSpc>
                <a:spcPct val="150000"/>
              </a:lnSpc>
              <a:buFontTx/>
              <a:buAutoNum type="arabicParenR"/>
            </a:pPr>
            <a:r>
              <a:rPr lang="pt-BR" dirty="0" smtClean="0"/>
              <a:t>Clima organizacional.</a:t>
            </a:r>
          </a:p>
          <a:p>
            <a:pPr marL="514350" indent="-514350" algn="just">
              <a:lnSpc>
                <a:spcPct val="150000"/>
              </a:lnSpc>
              <a:buFontTx/>
              <a:buAutoNum type="arabicParenR"/>
            </a:pPr>
            <a:r>
              <a:rPr lang="pt-BR" dirty="0" smtClean="0"/>
              <a:t>Fatores do contexto que determinam se as equipes são bem-sucedidas.</a:t>
            </a:r>
          </a:p>
          <a:p>
            <a:pPr marL="514350" indent="-514350" algn="just">
              <a:lnSpc>
                <a:spcPct val="150000"/>
              </a:lnSpc>
              <a:buFontTx/>
              <a:buAutoNum type="arabicParenR"/>
            </a:pPr>
            <a:r>
              <a:rPr lang="pt-BR" dirty="0" smtClean="0"/>
              <a:t>Vantagens e desvantagens do trabalho em equipe.</a:t>
            </a:r>
          </a:p>
          <a:p>
            <a:pPr marL="514350" indent="-514350" algn="just">
              <a:lnSpc>
                <a:spcPct val="150000"/>
              </a:lnSpc>
              <a:buFontTx/>
              <a:buAutoNum type="arabicParenR"/>
            </a:pPr>
            <a:r>
              <a:rPr lang="pt-BR" dirty="0" smtClean="0"/>
              <a:t>Como desenvolver equipes eficazes.</a:t>
            </a:r>
          </a:p>
          <a:p>
            <a:pPr marL="514350" indent="-514350" algn="just">
              <a:buAutoNum type="arabicParenR"/>
            </a:pPr>
            <a:endParaRPr lang="pt-BR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CULTURA ORGANIZACIONAL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1" dirty="0" smtClean="0"/>
              <a:t>Cultura Organizacional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800" dirty="0" smtClean="0"/>
              <a:t>É </a:t>
            </a:r>
            <a:r>
              <a:rPr lang="pt-BR" sz="2800" dirty="0" smtClean="0"/>
              <a:t>um conjunto de pressupostos básicos que um grupo inventou, descobriu ou desenvolveu ao aprender como lidar com problemas de adaptação externa e integração interna e que funcionaram bem o suficiente para serem considerados válidos e ensinados a novos membros como forma correta de perceber, pensar e sentir, em relação a esses </a:t>
            </a:r>
            <a:r>
              <a:rPr lang="pt-BR" sz="2800" dirty="0" smtClean="0"/>
              <a:t>problemas</a:t>
            </a:r>
            <a:endParaRPr lang="pt-BR" sz="2800" dirty="0" smtClean="0"/>
          </a:p>
          <a:p>
            <a:pPr marL="0" indent="0" algn="ctr">
              <a:lnSpc>
                <a:spcPct val="150000"/>
              </a:lnSpc>
              <a:buNone/>
            </a:pPr>
            <a:endParaRPr lang="pt-BR" sz="2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CULTURA ORGANIZACIONAL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57298"/>
            <a:ext cx="8785225" cy="466409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pt-BR" dirty="0" smtClean="0"/>
              <a:t>Se reflete em elementos visíveis ou não visíveis.</a:t>
            </a:r>
          </a:p>
          <a:p>
            <a:pPr algn="just">
              <a:buFont typeface="Wingdings" pitchFamily="2" charset="2"/>
              <a:buChar char="Ø"/>
            </a:pPr>
            <a:r>
              <a:rPr lang="pt-BR" dirty="0" smtClean="0"/>
              <a:t>Reflete </a:t>
            </a:r>
            <a:r>
              <a:rPr lang="pt-BR" dirty="0" smtClean="0"/>
              <a:t>as escolhas </a:t>
            </a:r>
            <a:r>
              <a:rPr lang="pt-BR" dirty="0" smtClean="0"/>
              <a:t>compartilhadas ao </a:t>
            </a:r>
            <a:r>
              <a:rPr lang="pt-BR" dirty="0" smtClean="0"/>
              <a:t>longo do tempo pelas </a:t>
            </a:r>
            <a:r>
              <a:rPr lang="pt-BR" dirty="0" smtClean="0"/>
              <a:t>lideranças </a:t>
            </a:r>
            <a:r>
              <a:rPr lang="pt-BR" dirty="0" smtClean="0"/>
              <a:t>e membros do </a:t>
            </a:r>
            <a:r>
              <a:rPr lang="pt-BR" dirty="0" smtClean="0"/>
              <a:t>grupo.</a:t>
            </a:r>
          </a:p>
          <a:p>
            <a:pPr algn="just">
              <a:buFont typeface="Wingdings" pitchFamily="2" charset="2"/>
              <a:buChar char="Ø"/>
            </a:pPr>
            <a:r>
              <a:rPr lang="pt-BR" dirty="0" smtClean="0"/>
              <a:t>A </a:t>
            </a:r>
            <a:r>
              <a:rPr lang="pt-BR" dirty="0" smtClean="0"/>
              <a:t>cultura vai </a:t>
            </a:r>
            <a:r>
              <a:rPr lang="pt-BR" dirty="0" smtClean="0"/>
              <a:t>se moldando </a:t>
            </a:r>
            <a:r>
              <a:rPr lang="pt-BR" dirty="0" smtClean="0"/>
              <a:t>para a </a:t>
            </a:r>
            <a:r>
              <a:rPr lang="pt-BR" dirty="0" smtClean="0"/>
              <a:t>resolução </a:t>
            </a:r>
            <a:r>
              <a:rPr lang="pt-BR" dirty="0" smtClean="0"/>
              <a:t>de problemas, alcance de objetivos, </a:t>
            </a:r>
            <a:r>
              <a:rPr lang="pt-BR" dirty="0" smtClean="0"/>
              <a:t>estabelecimento de </a:t>
            </a:r>
            <a:r>
              <a:rPr lang="pt-BR" dirty="0" smtClean="0"/>
              <a:t>regras, normas, sistemas de </a:t>
            </a:r>
            <a:r>
              <a:rPr lang="pt-BR" dirty="0" smtClean="0"/>
              <a:t>informação </a:t>
            </a:r>
            <a:r>
              <a:rPr lang="pt-BR" dirty="0" smtClean="0"/>
              <a:t>e </a:t>
            </a:r>
            <a:r>
              <a:rPr lang="pt-BR" dirty="0" smtClean="0"/>
              <a:t>controle.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CULTURA ORGANIZACIONAL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pt-BR" b="1" i="1" dirty="0" smtClean="0"/>
              <a:t>Continuum </a:t>
            </a:r>
            <a:r>
              <a:rPr lang="pt-BR" b="1" dirty="0" smtClean="0"/>
              <a:t>da Cultura Organizacional</a:t>
            </a:r>
          </a:p>
          <a:p>
            <a:pPr algn="ctr">
              <a:lnSpc>
                <a:spcPct val="150000"/>
              </a:lnSpc>
              <a:buNone/>
            </a:pPr>
            <a:r>
              <a:rPr lang="pt-BR" dirty="0" smtClean="0"/>
              <a:t>Inovação</a:t>
            </a:r>
          </a:p>
          <a:p>
            <a:pPr algn="ctr">
              <a:lnSpc>
                <a:spcPct val="150000"/>
              </a:lnSpc>
              <a:buNone/>
            </a:pPr>
            <a:r>
              <a:rPr lang="pt-BR" dirty="0" smtClean="0"/>
              <a:t>Atenção aos </a:t>
            </a:r>
            <a:r>
              <a:rPr lang="pt-BR" dirty="0" smtClean="0"/>
              <a:t>detalhes</a:t>
            </a:r>
          </a:p>
          <a:p>
            <a:pPr algn="ctr">
              <a:lnSpc>
                <a:spcPct val="150000"/>
              </a:lnSpc>
              <a:buNone/>
            </a:pPr>
            <a:r>
              <a:rPr lang="pt-BR" dirty="0" smtClean="0"/>
              <a:t>Orientação para os </a:t>
            </a:r>
            <a:r>
              <a:rPr lang="pt-BR" dirty="0" smtClean="0"/>
              <a:t>resultados</a:t>
            </a:r>
          </a:p>
          <a:p>
            <a:pPr algn="ctr">
              <a:lnSpc>
                <a:spcPct val="150000"/>
              </a:lnSpc>
              <a:buNone/>
            </a:pPr>
            <a:r>
              <a:rPr lang="pt-BR" dirty="0" smtClean="0"/>
              <a:t>Foco na </a:t>
            </a:r>
            <a:r>
              <a:rPr lang="pt-BR" dirty="0" smtClean="0"/>
              <a:t>pessoa</a:t>
            </a:r>
          </a:p>
          <a:p>
            <a:pPr algn="ctr">
              <a:lnSpc>
                <a:spcPct val="150000"/>
              </a:lnSpc>
              <a:buNone/>
            </a:pPr>
            <a:r>
              <a:rPr lang="pt-BR" dirty="0" smtClean="0"/>
              <a:t>Foco na </a:t>
            </a:r>
            <a:r>
              <a:rPr lang="pt-BR" dirty="0" smtClean="0"/>
              <a:t>equipe</a:t>
            </a:r>
          </a:p>
          <a:p>
            <a:pPr algn="ctr">
              <a:lnSpc>
                <a:spcPct val="150000"/>
              </a:lnSpc>
              <a:buNone/>
            </a:pPr>
            <a:r>
              <a:rPr lang="pt-BR" dirty="0" smtClean="0"/>
              <a:t>Agressividade</a:t>
            </a:r>
          </a:p>
          <a:p>
            <a:pPr algn="ctr">
              <a:buNone/>
            </a:pPr>
            <a:endParaRPr lang="pt-BR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CLIMA ORGANIZACIONAL</a:t>
            </a:r>
            <a:endParaRPr lang="pt-BR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388" y="1125538"/>
            <a:ext cx="8785225" cy="4895850"/>
          </a:xfrm>
        </p:spPr>
        <p:txBody>
          <a:bodyPr/>
          <a:lstStyle/>
          <a:p>
            <a:pPr algn="ctr">
              <a:buNone/>
            </a:pPr>
            <a:r>
              <a:rPr lang="pt-BR" b="1" dirty="0" smtClean="0"/>
              <a:t>Clima Organizacional</a:t>
            </a:r>
            <a:endParaRPr lang="pt-BR" b="1" dirty="0"/>
          </a:p>
          <a:p>
            <a:pPr marL="0" indent="0">
              <a:buNone/>
            </a:pPr>
            <a:endParaRPr lang="pt-BR" sz="1000" dirty="0" smtClean="0"/>
          </a:p>
          <a:p>
            <a:pPr marL="0" indent="0" algn="ctr">
              <a:buNone/>
            </a:pPr>
            <a:r>
              <a:rPr lang="pt-BR" sz="3000" dirty="0" smtClean="0"/>
              <a:t>Percepções </a:t>
            </a:r>
            <a:r>
              <a:rPr lang="pt-BR" sz="3000" dirty="0"/>
              <a:t>comuns que os funcionários de uma organização têm com relação à empresa e ao ambiente de </a:t>
            </a:r>
            <a:r>
              <a:rPr lang="pt-BR" sz="3000" dirty="0" smtClean="0"/>
              <a:t>trabalho. (</a:t>
            </a:r>
            <a:r>
              <a:rPr lang="pt-BR" sz="3000" dirty="0"/>
              <a:t>ROBBINS </a:t>
            </a:r>
            <a:r>
              <a:rPr lang="pt-BR" sz="3000" i="1" dirty="0"/>
              <a:t>et al,</a:t>
            </a:r>
            <a:r>
              <a:rPr lang="pt-BR" sz="3000" dirty="0"/>
              <a:t> 2010</a:t>
            </a:r>
            <a:r>
              <a:rPr lang="pt-BR" sz="3000" dirty="0" smtClean="0"/>
              <a:t>)</a:t>
            </a:r>
          </a:p>
          <a:p>
            <a:pPr marL="0" indent="0" algn="ctr">
              <a:buNone/>
            </a:pPr>
            <a:endParaRPr lang="pt-BR" sz="3000" dirty="0"/>
          </a:p>
          <a:p>
            <a:pPr marL="0" indent="0" algn="ctr">
              <a:buNone/>
            </a:pPr>
            <a:r>
              <a:rPr lang="pt-BR" sz="3000" dirty="0" smtClean="0"/>
              <a:t>É </a:t>
            </a:r>
            <a:r>
              <a:rPr lang="pt-BR" sz="3000" dirty="0"/>
              <a:t>o indicador do grau de satisfação dos membros de uma empresa, em relação a diferentes aspectos da cultura ou realidade aparente da </a:t>
            </a:r>
            <a:r>
              <a:rPr lang="pt-BR" sz="3000" dirty="0" smtClean="0"/>
              <a:t>organização. (</a:t>
            </a:r>
            <a:r>
              <a:rPr lang="pt-BR" sz="3000" dirty="0"/>
              <a:t>CODA, 1997</a:t>
            </a:r>
            <a:r>
              <a:rPr lang="pt-BR" sz="3000" dirty="0" smtClean="0"/>
              <a:t>)</a:t>
            </a:r>
            <a:endParaRPr lang="pt-BR" sz="3000" dirty="0"/>
          </a:p>
          <a:p>
            <a:pPr marL="0" indent="0" algn="ctr">
              <a:buNone/>
            </a:pPr>
            <a:endParaRPr lang="en-GB" sz="3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CLIMA ORGANIZACIONAL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0" b="1" dirty="0" smtClean="0"/>
              <a:t>Fatores Elementares ao Clima Organizacional</a:t>
            </a:r>
          </a:p>
          <a:p>
            <a:pPr>
              <a:buNone/>
            </a:pPr>
            <a:endParaRPr lang="pt-BR" dirty="0" smtClean="0"/>
          </a:p>
          <a:p>
            <a:pPr marL="514350" indent="-514350">
              <a:lnSpc>
                <a:spcPct val="200000"/>
              </a:lnSpc>
              <a:buFont typeface="+mj-lt"/>
              <a:buAutoNum type="alphaLcParenR"/>
            </a:pPr>
            <a:r>
              <a:rPr lang="pt-BR" dirty="0" smtClean="0"/>
              <a:t>Satisfação (dos funcionários</a:t>
            </a:r>
            <a:r>
              <a:rPr lang="pt-BR" dirty="0" smtClean="0"/>
              <a:t>).</a:t>
            </a:r>
          </a:p>
          <a:p>
            <a:pPr marL="514350" indent="-514350">
              <a:lnSpc>
                <a:spcPct val="200000"/>
              </a:lnSpc>
              <a:buFont typeface="+mj-lt"/>
              <a:buAutoNum type="alphaLcParenR"/>
            </a:pPr>
            <a:r>
              <a:rPr lang="pt-BR" dirty="0" smtClean="0"/>
              <a:t>Percepção (dos funcionários</a:t>
            </a:r>
            <a:r>
              <a:rPr lang="pt-BR" dirty="0" smtClean="0"/>
              <a:t>).</a:t>
            </a:r>
          </a:p>
          <a:p>
            <a:pPr marL="514350" indent="-514350">
              <a:lnSpc>
                <a:spcPct val="200000"/>
              </a:lnSpc>
              <a:buFont typeface="+mj-lt"/>
              <a:buAutoNum type="alphaLcParenR"/>
            </a:pPr>
            <a:r>
              <a:rPr lang="pt-BR" dirty="0" smtClean="0"/>
              <a:t>Cultura (organizacional</a:t>
            </a:r>
            <a:r>
              <a:rPr lang="pt-BR" dirty="0" smtClean="0"/>
              <a:t>).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FATORES DO CONTEXTO QUE DETERMINAM SE AS </a:t>
            </a:r>
            <a:r>
              <a:rPr lang="pt-BR" sz="2400" dirty="0" smtClean="0"/>
              <a:t>EQUIPES SÃO </a:t>
            </a:r>
            <a:r>
              <a:rPr lang="pt-BR" sz="2400" dirty="0" smtClean="0"/>
              <a:t>BEM-SUCEDIDAS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/>
              <a:t>Recursos adequados.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Liderança e estrutura.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Clima de confiança.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Sistemas de avaliação de desempenho e recompensas.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Novo padrão 2013</Template>
  <TotalTime>2628</TotalTime>
  <Words>479</Words>
  <Application>Microsoft Office PowerPoint</Application>
  <PresentationFormat>Apresentação na tela (4:3)</PresentationFormat>
  <Paragraphs>67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Tema2</vt:lpstr>
      <vt:lpstr>GESTÃO DE PESSOAS E DESENVOLVIMENTO DE EQUIPES</vt:lpstr>
      <vt:lpstr>UNIDADE 05 ESTÁGIOS DE GRUPOS E DESENVOLVIMENTO DE EQUIPES   TÓPICO 5  AMBIENTE DE TRABALHO, CULTURA E CLIMA ORGANIZACIONAL: A INFLUÊNCIA SOBRE A EQUIPE DE TRABALHO</vt:lpstr>
      <vt:lpstr>PLANO DE AULA</vt:lpstr>
      <vt:lpstr>CULTURA ORGANIZACIONAL</vt:lpstr>
      <vt:lpstr>CULTURA ORGANIZACIONAL</vt:lpstr>
      <vt:lpstr>CULTURA ORGANIZACIONAL</vt:lpstr>
      <vt:lpstr>CLIMA ORGANIZACIONAL</vt:lpstr>
      <vt:lpstr>CLIMA ORGANIZACIONAL</vt:lpstr>
      <vt:lpstr>FATORES DO CONTEXTO QUE DETERMINAM SE AS EQUIPES SÃO BEM-SUCEDIDAS</vt:lpstr>
      <vt:lpstr>VANTAGENS E DESVANTAGENS DO TRABALHO EM EQUIPE</vt:lpstr>
      <vt:lpstr>VANTAGENS E DESVANTAGENS DO TRABALHO EM EQUIPE</vt:lpstr>
      <vt:lpstr>COMO DESENVOLVER EQUIPES EFICAZES</vt:lpstr>
      <vt:lpstr>COMO DESENVOLVER EQUIPES EFICAZES</vt:lpstr>
      <vt:lpstr>GESTÃO DE PESSOAS E DESENVOLVIMENTO DE EQUIPES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Cliente</dc:creator>
  <cp:lastModifiedBy>Luciano</cp:lastModifiedBy>
  <cp:revision>189</cp:revision>
  <dcterms:created xsi:type="dcterms:W3CDTF">2013-04-19T18:38:04Z</dcterms:created>
  <dcterms:modified xsi:type="dcterms:W3CDTF">2017-03-06T01:40:33Z</dcterms:modified>
</cp:coreProperties>
</file>