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B5EB0-3A82-4AED-85BF-144536D97CAC}">
  <a:tblStyle styleId="{E06B5EB0-3A82-4AED-85BF-144536D97CA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17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f2474f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f2474f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72393363"/>
              </p:ext>
            </p:extLst>
          </p:nvPr>
        </p:nvGraphicFramePr>
        <p:xfrm>
          <a:off x="413025" y="888475"/>
          <a:ext cx="8186900" cy="381000"/>
        </p:xfrm>
        <a:graphic>
          <a:graphicData uri="http://schemas.openxmlformats.org/drawingml/2006/table">
            <a:tbl>
              <a:tblPr>
                <a:noFill/>
                <a:tableStyleId>{E06B5EB0-3A82-4AED-85BF-144536D97CAC}</a:tableStyleId>
              </a:tblPr>
              <a:tblGrid>
                <a:gridCol w="208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0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s-419" sz="9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PROBLEMA </a:t>
                      </a:r>
                      <a:r>
                        <a:rPr lang="es-419" sz="900" i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Describe el problema</a:t>
                      </a:r>
                      <a:endParaRPr sz="900" i="1" u="none" strike="noStrike" cap="non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100" u="none" strike="noStrike" cap="none" dirty="0"/>
                        <a:t>Acceso a los servicios básicos (Agua y electricidad)</a:t>
                      </a:r>
                      <a:endParaRPr sz="11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336825" y="1340425"/>
            <a:ext cx="8429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TRAYECTORIA </a:t>
            </a:r>
            <a:r>
              <a:rPr lang="es-419" sz="9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Describir la jornada/trayecto/viaje del usuario; puede estar expresada en horas, días, semanas. Debe estar vinculada al problema/necesidad.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457200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636825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2816450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3996075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175700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355325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7534950" y="1649725"/>
            <a:ext cx="1065000" cy="61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81001" y="2282800"/>
            <a:ext cx="4702800" cy="2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emoción siente en cada actividad? </a:t>
            </a:r>
            <a:r>
              <a:rPr lang="es-419" sz="9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Positiva - Neutral o Negativa</a:t>
            </a:r>
            <a:endParaRPr sz="9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398" y="2526450"/>
            <a:ext cx="244967" cy="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 rotWithShape="1">
          <a:blip r:embed="rId5">
            <a:alphaModFix/>
          </a:blip>
          <a:srcRect t="10442"/>
          <a:stretch/>
        </p:blipFill>
        <p:spPr>
          <a:xfrm>
            <a:off x="152398" y="2850323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398" y="3146197"/>
            <a:ext cx="265632" cy="27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" name="Google Shape;68;p13"/>
          <p:cNvCxnSpPr/>
          <p:nvPr/>
        </p:nvCxnSpPr>
        <p:spPr>
          <a:xfrm rot="10800000" flipH="1">
            <a:off x="502997" y="2696855"/>
            <a:ext cx="8058600" cy="117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69" name="Google Shape;69;p13"/>
          <p:cNvCxnSpPr/>
          <p:nvPr/>
        </p:nvCxnSpPr>
        <p:spPr>
          <a:xfrm rot="10800000" flipH="1">
            <a:off x="480741" y="3047098"/>
            <a:ext cx="8080800" cy="6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70" name="Google Shape;70;p13"/>
          <p:cNvCxnSpPr/>
          <p:nvPr/>
        </p:nvCxnSpPr>
        <p:spPr>
          <a:xfrm>
            <a:off x="505613" y="3358661"/>
            <a:ext cx="8001300" cy="600"/>
          </a:xfrm>
          <a:prstGeom prst="straightConnector1">
            <a:avLst/>
          </a:prstGeom>
          <a:noFill/>
          <a:ln w="9525" cap="flat" cmpd="sng">
            <a:solidFill>
              <a:srgbClr val="44546A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71" name="Google Shape;71;p13"/>
          <p:cNvSpPr txBox="1"/>
          <p:nvPr/>
        </p:nvSpPr>
        <p:spPr>
          <a:xfrm>
            <a:off x="381000" y="3355675"/>
            <a:ext cx="53508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NECESIDADES DEL USUARIO</a:t>
            </a:r>
            <a:r>
              <a:rPr lang="es-419"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9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¿Qué es lo que el usuario necesita realizar en ese momento?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467850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1647475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3"/>
          <p:cNvSpPr/>
          <p:nvPr/>
        </p:nvSpPr>
        <p:spPr>
          <a:xfrm>
            <a:off x="2827100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4006725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5186350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3"/>
          <p:cNvSpPr/>
          <p:nvPr/>
        </p:nvSpPr>
        <p:spPr>
          <a:xfrm>
            <a:off x="6365975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7545600" y="366420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350600" y="4139050"/>
            <a:ext cx="5523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s-419" sz="9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PUNTOS DE CONTACTO ACTUALES</a:t>
            </a:r>
            <a:r>
              <a:rPr lang="es-419" sz="9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419" sz="900" b="0" i="1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¿Con qué  elementos claves del entorno se relaciona y vincula?</a:t>
            </a: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3"/>
          <p:cNvSpPr/>
          <p:nvPr/>
        </p:nvSpPr>
        <p:spPr>
          <a:xfrm>
            <a:off x="467850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647475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827100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4006725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5186350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/>
          <p:nvPr/>
        </p:nvSpPr>
        <p:spPr>
          <a:xfrm>
            <a:off x="6365975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/>
          <p:nvPr/>
        </p:nvSpPr>
        <p:spPr>
          <a:xfrm>
            <a:off x="7545600" y="4466550"/>
            <a:ext cx="1065000" cy="42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5875" y="748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1018669" y="95250"/>
            <a:ext cx="6327000" cy="473700"/>
          </a:xfrm>
          <a:prstGeom prst="rect">
            <a:avLst/>
          </a:prstGeom>
          <a:solidFill>
            <a:srgbClr val="EF86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Actividad N°6</a:t>
            </a:r>
            <a:r>
              <a:rPr lang="es-419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419" sz="14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Mapa de Experiencia 2.0  </a:t>
            </a:r>
            <a:endParaRPr sz="14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91EE93-B1A3-80FD-5D7B-5E8445ED0AA6}"/>
              </a:ext>
            </a:extLst>
          </p:cNvPr>
          <p:cNvSpPr txBox="1"/>
          <p:nvPr/>
        </p:nvSpPr>
        <p:spPr>
          <a:xfrm>
            <a:off x="413025" y="1649725"/>
            <a:ext cx="1119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Se levanta temprano para prepararse, notando que no tiene agua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1E052F2-7464-8971-EB98-B98018A6CF39}"/>
              </a:ext>
            </a:extLst>
          </p:cNvPr>
          <p:cNvSpPr txBox="1"/>
          <p:nvPr/>
        </p:nvSpPr>
        <p:spPr>
          <a:xfrm>
            <a:off x="1636825" y="1649725"/>
            <a:ext cx="1075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Toma un colectivo para acercarse al metro</a:t>
            </a:r>
            <a:endParaRPr lang="es-CL" sz="7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24652E-4D06-1BE8-DE46-1DE6A54F6730}"/>
              </a:ext>
            </a:extLst>
          </p:cNvPr>
          <p:cNvSpPr txBox="1"/>
          <p:nvPr/>
        </p:nvSpPr>
        <p:spPr>
          <a:xfrm>
            <a:off x="2816450" y="1649725"/>
            <a:ext cx="106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Toma el metro para llegar al instituto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22C19A-9939-B947-D715-0C957B6E3F47}"/>
              </a:ext>
            </a:extLst>
          </p:cNvPr>
          <p:cNvSpPr txBox="1"/>
          <p:nvPr/>
        </p:nvSpPr>
        <p:spPr>
          <a:xfrm>
            <a:off x="4006725" y="1649725"/>
            <a:ext cx="105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Estudia hasta la tarde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DECF244-1D5E-9A36-8912-818F7B76EA67}"/>
              </a:ext>
            </a:extLst>
          </p:cNvPr>
          <p:cNvSpPr txBox="1"/>
          <p:nvPr/>
        </p:nvSpPr>
        <p:spPr>
          <a:xfrm>
            <a:off x="5175700" y="1649725"/>
            <a:ext cx="106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Toma todo el camino de vuelta a su casa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0CB2A0-650F-172D-A524-BBAE9007DDBE}"/>
              </a:ext>
            </a:extLst>
          </p:cNvPr>
          <p:cNvSpPr txBox="1"/>
          <p:nvPr/>
        </p:nvSpPr>
        <p:spPr>
          <a:xfrm>
            <a:off x="6365975" y="1649725"/>
            <a:ext cx="1062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Llega y nota que no tiene electricidad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D2221CE-E70A-1716-1F7E-3D6F1FFC460A}"/>
              </a:ext>
            </a:extLst>
          </p:cNvPr>
          <p:cNvSpPr txBox="1"/>
          <p:nvPr/>
        </p:nvSpPr>
        <p:spPr>
          <a:xfrm>
            <a:off x="7534950" y="1649725"/>
            <a:ext cx="10265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Se duerme sin electricidad</a:t>
            </a:r>
          </a:p>
        </p:txBody>
      </p:sp>
      <p:pic>
        <p:nvPicPr>
          <p:cNvPr id="10" name="Google Shape;67;p13">
            <a:extLst>
              <a:ext uri="{FF2B5EF4-FFF2-40B4-BE49-F238E27FC236}">
                <a16:creationId xmlns:a16="http://schemas.microsoft.com/office/drawing/2014/main" id="{944C45F8-567A-C8CA-B99F-DFAB951688A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3409" y="3131566"/>
            <a:ext cx="265632" cy="27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6;p13">
            <a:extLst>
              <a:ext uri="{FF2B5EF4-FFF2-40B4-BE49-F238E27FC236}">
                <a16:creationId xmlns:a16="http://schemas.microsoft.com/office/drawing/2014/main" id="{06F07939-7E93-19E5-5447-80CCBC416D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442"/>
          <a:stretch/>
        </p:blipFill>
        <p:spPr>
          <a:xfrm>
            <a:off x="2046839" y="2883346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66;p13">
            <a:extLst>
              <a:ext uri="{FF2B5EF4-FFF2-40B4-BE49-F238E27FC236}">
                <a16:creationId xmlns:a16="http://schemas.microsoft.com/office/drawing/2014/main" id="{1DC8F7EB-5631-B5BB-EBF8-91C18678C57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442"/>
          <a:stretch/>
        </p:blipFill>
        <p:spPr>
          <a:xfrm>
            <a:off x="3262934" y="2905646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6;p13">
            <a:extLst>
              <a:ext uri="{FF2B5EF4-FFF2-40B4-BE49-F238E27FC236}">
                <a16:creationId xmlns:a16="http://schemas.microsoft.com/office/drawing/2014/main" id="{AB1AB186-468F-6D8A-B34A-4F843D6B57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10442"/>
          <a:stretch/>
        </p:blipFill>
        <p:spPr>
          <a:xfrm>
            <a:off x="4383777" y="2890089"/>
            <a:ext cx="244972" cy="2543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65;p13">
            <a:extLst>
              <a:ext uri="{FF2B5EF4-FFF2-40B4-BE49-F238E27FC236}">
                <a16:creationId xmlns:a16="http://schemas.microsoft.com/office/drawing/2014/main" id="{42DF1808-6E75-7DCA-5CFA-69F17A9AEE7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29533" y="2588378"/>
            <a:ext cx="244967" cy="23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67;p13">
            <a:extLst>
              <a:ext uri="{FF2B5EF4-FFF2-40B4-BE49-F238E27FC236}">
                <a16:creationId xmlns:a16="http://schemas.microsoft.com/office/drawing/2014/main" id="{3C052901-D6EB-B8EA-4D17-47E0E588356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64197" y="3201097"/>
            <a:ext cx="265632" cy="27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67;p13">
            <a:extLst>
              <a:ext uri="{FF2B5EF4-FFF2-40B4-BE49-F238E27FC236}">
                <a16:creationId xmlns:a16="http://schemas.microsoft.com/office/drawing/2014/main" id="{322F8276-FDB1-3823-94E7-3782EDF0656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62226" y="3201097"/>
            <a:ext cx="265632" cy="2725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0305E9D-CA87-5E8B-E203-D95C8AFEF04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039041" y="3010532"/>
            <a:ext cx="1007798" cy="257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95E4054B-D4E4-7074-4B93-B5286F98D49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2291811" y="3010532"/>
            <a:ext cx="971123" cy="22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BB23EA93-6764-7602-C29B-31D191E2FCE7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507906" y="3017275"/>
            <a:ext cx="875871" cy="15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25B64165-9850-59CF-102B-3CDA1FAD2FA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4628749" y="2708078"/>
            <a:ext cx="1000784" cy="3091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EAF9399-A6B3-7C24-716D-3F2FAFFA1D9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5874500" y="2708078"/>
            <a:ext cx="889697" cy="6292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F5E4D08-761B-FF38-738D-00FFBA6D082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029829" y="3337361"/>
            <a:ext cx="1032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8A9B7DD-DB91-C111-4F71-661F65B27FF4}"/>
              </a:ext>
            </a:extLst>
          </p:cNvPr>
          <p:cNvSpPr txBox="1"/>
          <p:nvPr/>
        </p:nvSpPr>
        <p:spPr>
          <a:xfrm>
            <a:off x="440437" y="3667786"/>
            <a:ext cx="111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Acceso al aguade forma simple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1028CA3-A2CC-DABC-A383-2E0D53586A55}"/>
              </a:ext>
            </a:extLst>
          </p:cNvPr>
          <p:cNvSpPr txBox="1"/>
          <p:nvPr/>
        </p:nvSpPr>
        <p:spPr>
          <a:xfrm>
            <a:off x="1657547" y="3638329"/>
            <a:ext cx="1119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Acceso a la electricidad de forma simple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AAEB51C1-DEF4-7175-8747-45AC0F7A08A6}"/>
              </a:ext>
            </a:extLst>
          </p:cNvPr>
          <p:cNvSpPr txBox="1"/>
          <p:nvPr/>
        </p:nvSpPr>
        <p:spPr>
          <a:xfrm>
            <a:off x="429787" y="4501206"/>
            <a:ext cx="1119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Sus vecinos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17B3860-8917-52B5-6663-15A068244A25}"/>
              </a:ext>
            </a:extLst>
          </p:cNvPr>
          <p:cNvSpPr txBox="1"/>
          <p:nvPr/>
        </p:nvSpPr>
        <p:spPr>
          <a:xfrm>
            <a:off x="1657546" y="4474247"/>
            <a:ext cx="111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Sus compañeros de escuela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2A3D1B8-58A3-8CA5-8873-95E7E78BC049}"/>
              </a:ext>
            </a:extLst>
          </p:cNvPr>
          <p:cNvSpPr txBox="1"/>
          <p:nvPr/>
        </p:nvSpPr>
        <p:spPr>
          <a:xfrm>
            <a:off x="2790861" y="4474247"/>
            <a:ext cx="11198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Sus familiares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4A923D76-831B-06B4-AD54-D57030C17674}"/>
              </a:ext>
            </a:extLst>
          </p:cNvPr>
          <p:cNvSpPr txBox="1"/>
          <p:nvPr/>
        </p:nvSpPr>
        <p:spPr>
          <a:xfrm>
            <a:off x="3979312" y="4478315"/>
            <a:ext cx="1119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800" dirty="0"/>
              <a:t>Las personas de </a:t>
            </a:r>
            <a:r>
              <a:rPr lang="es-CL" sz="800"/>
              <a:t>los colectivos y metro</a:t>
            </a:r>
            <a:endParaRPr lang="es-CL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Props1.xml><?xml version="1.0" encoding="utf-8"?>
<ds:datastoreItem xmlns:ds="http://schemas.openxmlformats.org/officeDocument/2006/customXml" ds:itemID="{61A5527C-1A76-4AD2-8296-85C4696773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957D8F-856B-4AA8-8A2E-111F257F81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19CE8E-B253-441E-9E34-19704F244AFD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Presentación en pantalla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Roboto</vt:lpstr>
      <vt:lpstr>Arial</vt:lpstr>
      <vt:lpstr>Calibri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2025-05-12T16:33:16Z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