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4"/>
    <p:sldMasterId id="2147483672" r:id="rId5"/>
  </p:sldMasterIdLst>
  <p:notesMasterIdLst>
    <p:notesMasterId r:id="rId5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9144000" cy="5143500" type="screen16x9"/>
  <p:notesSz cx="6858000" cy="9144000"/>
  <p:embeddedFontLst>
    <p:embeddedFont>
      <p:font typeface="Fira Sans Medium" panose="020B0603050000020004" pitchFamily="34" charset="0"/>
      <p:regular r:id="rId56"/>
      <p:bold r:id="rId57"/>
      <p:italic r:id="rId58"/>
      <p:boldItalic r:id="rId59"/>
    </p:embeddedFont>
    <p:embeddedFont>
      <p:font typeface="Roboto" panose="02000000000000000000" pitchFamily="2" charset="0"/>
      <p:regular r:id="rId60"/>
      <p:bold r:id="rId61"/>
      <p:italic r:id="rId62"/>
      <p:boldItalic r:id="rId63"/>
    </p:embeddedFont>
    <p:embeddedFont>
      <p:font typeface="Roboto Light" panose="02000000000000000000" pitchFamily="2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941BB-7E12-4C77-BD00-DAC8A24143DF}" v="10" dt="2025-02-24T21:25:11.105"/>
  </p1510:revLst>
</p1510:revInfo>
</file>

<file path=ppt/tableStyles.xml><?xml version="1.0" encoding="utf-8"?>
<a:tblStyleLst xmlns:a="http://schemas.openxmlformats.org/drawingml/2006/main" def="{5C7D7E30-5D94-4DE9-80E9-187D49213ED6}">
  <a:tblStyle styleId="{5C7D7E30-5D94-4DE9-80E9-187D49213ED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C63A830-6375-4AE0-87FE-BCDA6720707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font" Target="fonts/font8.fntdata"/><Relationship Id="rId6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Master" Target="slideMasters/slideMaster2.xml"/><Relationship Id="rId61" Type="http://schemas.openxmlformats.org/officeDocument/2006/relationships/font" Target="fonts/font6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font" Target="fonts/font7.fntdata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2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na Paiva J." userId="S::mpaivaj@duoc.cl::ae934b5b-d5c1-4b8e-8433-22289769e524" providerId="AD" clId="Web-{25B941BB-7E12-4C77-BD00-DAC8A24143DF}"/>
    <pc:docChg chg="modSld">
      <pc:chgData name="Mirna Paiva J." userId="S::mpaivaj@duoc.cl::ae934b5b-d5c1-4b8e-8433-22289769e524" providerId="AD" clId="Web-{25B941BB-7E12-4C77-BD00-DAC8A24143DF}" dt="2025-02-24T21:25:08.824" v="8" actId="20577"/>
      <pc:docMkLst>
        <pc:docMk/>
      </pc:docMkLst>
      <pc:sldChg chg="modSp">
        <pc:chgData name="Mirna Paiva J." userId="S::mpaivaj@duoc.cl::ae934b5b-d5c1-4b8e-8433-22289769e524" providerId="AD" clId="Web-{25B941BB-7E12-4C77-BD00-DAC8A24143DF}" dt="2025-02-24T21:25:08.824" v="8" actId="20577"/>
        <pc:sldMkLst>
          <pc:docMk/>
          <pc:sldMk cId="0" sldId="259"/>
        </pc:sldMkLst>
        <pc:spChg chg="mod">
          <ac:chgData name="Mirna Paiva J." userId="S::mpaivaj@duoc.cl::ae934b5b-d5c1-4b8e-8433-22289769e524" providerId="AD" clId="Web-{25B941BB-7E12-4C77-BD00-DAC8A24143DF}" dt="2025-02-24T21:25:08.824" v="8" actId="20577"/>
          <ac:spMkLst>
            <pc:docMk/>
            <pc:sldMk cId="0" sldId="259"/>
            <ac:spMk id="27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af00ecd1d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32af00ecd1d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af00ecd1d_2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32af00ecd1d_2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af00ecd1d_2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g32af00ecd1d_2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2af00ecd1d_2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g32af00ecd1d_2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2af00ecd1d_2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g32af00ecd1d_2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2af00ecd1d_2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4" name="Google Shape;424;g32af00ecd1d_2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2af00ecd1d_2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6" name="Google Shape;436;g32af00ecd1d_2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2af00ecd1d_2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g32af00ecd1d_2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2af00ecd1d_2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g32af00ecd1d_2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2af00ecd1d_2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6" name="Google Shape;466;g32af00ecd1d_2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2af00ecd1d_2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32af00ecd1d_2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af00ecd1d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g32af00ecd1d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2af00ecd1d_2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g32af00ecd1d_2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2af00ecd1d_2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g32af00ecd1d_2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2af00ecd1d_2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4" name="Google Shape;504;g32af00ecd1d_2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2af00ecd1d_2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4" name="Google Shape;514;g32af00ecd1d_2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2af00ecd1d_2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g32af00ecd1d_2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2af00ecd1d_2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5" name="Google Shape;535;g32af00ecd1d_2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2af00ecd1d_2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g32af00ecd1d_2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2af00ecd1d_2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g32af00ecd1d_2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2af00ecd1d_2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g32af00ecd1d_2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2af00ecd1d_2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g32af00ecd1d_2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af00ecd1d_2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g32af00ecd1d_2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2af00ecd1d_2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6" name="Google Shape;586;g32af00ecd1d_2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2af00ecd1d_2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g32af00ecd1d_2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2af00ecd1d_2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g32af00ecd1d_2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2af00ecd1d_2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g32af00ecd1d_2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2af00ecd1d_2_6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1" name="Google Shape;621;g32af00ecd1d_2_6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2af00ecd1d_2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g32af00ecd1d_2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2af00ecd1d_2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g32af00ecd1d_2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2af00ecd1d_2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g32af00ecd1d_2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2af00ecd1d_2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9" name="Google Shape;659;g32af00ecd1d_2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2af00ecd1d_2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0" name="Google Shape;670;g32af00ecd1d_2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af00ecd1d_2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9" name="Google Shape;249;g32af00ecd1d_2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2af00ecd1d_2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7" name="Google Shape;687;g32af00ecd1d_2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2af00ecd1d_2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7" name="Google Shape;697;g32af00ecd1d_2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2af00ecd1d_2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6" name="Google Shape;706;g32af00ecd1d_2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2af00ecd1d_2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g32af00ecd1d_2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2af00ecd1d_2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1" name="Google Shape;741;g32af00ecd1d_2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2af00ecd1d_2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1" name="Google Shape;751;g32af00ecd1d_2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2af00ecd1d_2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5" name="Google Shape;765;g32af00ecd1d_2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2af00ecd1d_2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5" name="Google Shape;775;g32af00ecd1d_2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2af00ecd1d_2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9" name="Google Shape;789;g32af00ecd1d_2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2af00ecd1d_2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9" name="Google Shape;799;g32af00ecd1d_2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af00ecd1d_2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4" name="Google Shape;294;g32af00ecd1d_2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af00ecd1d_2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2" name="Google Shape;302;g32af00ecd1d_2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2af00ecd1d_2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0" name="Google Shape;310;g32af00ecd1d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2af00ecd1d_2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3" name="Google Shape;353;g32af00ecd1d_2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2af00ecd1d_2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1" name="Google Shape;361;g32af00ecd1d_2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rmAutofit/>
          </a:bodyPr>
          <a:lstStyle>
            <a:lvl1pPr marL="457200" lvl="0" indent="-279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1pPr>
            <a:lvl2pPr marL="914400" lvl="1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2pPr>
            <a:lvl3pPr marL="1371600" lvl="2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3pPr>
            <a:lvl4pPr marL="1828800" lvl="3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4pPr>
            <a:lvl5pPr marL="2286000" lvl="4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5pPr>
            <a:lvl6pPr marL="2743200" lvl="5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6pPr>
            <a:lvl7pPr marL="3200400" lvl="6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7pPr>
            <a:lvl8pPr marL="3657600" lvl="7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8pPr>
            <a:lvl9pPr marL="4114800" lvl="8" indent="-279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6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106" name="Google Shape;106;p26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6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BAF8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31EA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26"/>
          <p:cNvSpPr txBox="1"/>
          <p:nvPr/>
        </p:nvSpPr>
        <p:spPr>
          <a:xfrm>
            <a:off x="382807" y="2329598"/>
            <a:ext cx="3777090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1" i="0" u="none" strike="noStrike" cap="none">
                <a:solidFill>
                  <a:srgbClr val="0000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BASES DE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419" sz="3600" b="1" i="0" u="none" strike="noStrike" cap="none">
                <a:solidFill>
                  <a:srgbClr val="00002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INNOVACIÓN</a:t>
            </a:r>
            <a:endParaRPr sz="3600" b="1" i="0" u="none" strike="noStrike" cap="none">
              <a:solidFill>
                <a:srgbClr val="00002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984" y="-493373"/>
            <a:ext cx="2286005" cy="22860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7" name="Google Shape;217;p26"/>
          <p:cNvCxnSpPr/>
          <p:nvPr/>
        </p:nvCxnSpPr>
        <p:spPr>
          <a:xfrm rot="10800000" flipH="1">
            <a:off x="459085" y="3499671"/>
            <a:ext cx="3113453" cy="24414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26"/>
          <p:cNvSpPr txBox="1"/>
          <p:nvPr/>
        </p:nvSpPr>
        <p:spPr>
          <a:xfrm>
            <a:off x="404402" y="3517897"/>
            <a:ext cx="21990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BIY1101</a:t>
            </a:r>
            <a:endParaRPr sz="14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18523" y="2868956"/>
            <a:ext cx="1049585" cy="1092136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5"/>
          <p:cNvSpPr txBox="1"/>
          <p:nvPr/>
        </p:nvSpPr>
        <p:spPr>
          <a:xfrm>
            <a:off x="3668141" y="3925776"/>
            <a:ext cx="18156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Arial"/>
                <a:ea typeface="Arial"/>
                <a:cs typeface="Arial"/>
                <a:sym typeface="Arial"/>
              </a:rPr>
              <a:t>Trabajo en Equipo </a:t>
            </a:r>
            <a:endParaRPr sz="600" b="0" i="0" u="none" strike="noStrike" cap="none">
              <a:solidFill>
                <a:schemeClr val="lt1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Google Shape;372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5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2167" y="1140555"/>
            <a:ext cx="1161809" cy="1161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085558" y="1270196"/>
            <a:ext cx="1049585" cy="104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54947" y="1295598"/>
            <a:ext cx="1049585" cy="1076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17188" y="1218596"/>
            <a:ext cx="1161808" cy="113887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5"/>
          <p:cNvSpPr txBox="1"/>
          <p:nvPr/>
        </p:nvSpPr>
        <p:spPr>
          <a:xfrm>
            <a:off x="385121" y="2319781"/>
            <a:ext cx="18156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Arial"/>
                <a:ea typeface="Arial"/>
                <a:cs typeface="Arial"/>
                <a:sym typeface="Arial"/>
              </a:rPr>
              <a:t>Comunicación Efectiva</a:t>
            </a:r>
            <a:r>
              <a:rPr lang="es-419" sz="11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5"/>
          <p:cNvSpPr txBox="1"/>
          <p:nvPr/>
        </p:nvSpPr>
        <p:spPr>
          <a:xfrm>
            <a:off x="2139857" y="2322595"/>
            <a:ext cx="18156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Arial"/>
                <a:ea typeface="Arial"/>
                <a:cs typeface="Arial"/>
                <a:sym typeface="Arial"/>
              </a:rPr>
              <a:t>Liderazgo</a:t>
            </a:r>
            <a:r>
              <a:rPr lang="es-419" sz="11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5"/>
          <p:cNvSpPr txBox="1"/>
          <p:nvPr/>
        </p:nvSpPr>
        <p:spPr>
          <a:xfrm>
            <a:off x="3712583" y="2331021"/>
            <a:ext cx="18156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Arial"/>
                <a:ea typeface="Arial"/>
                <a:cs typeface="Arial"/>
                <a:sym typeface="Arial"/>
              </a:rPr>
              <a:t>Gestión del tiempo </a:t>
            </a:r>
            <a:endParaRPr sz="600" b="0" i="0" u="none" strike="noStrike" cap="none">
              <a:solidFill>
                <a:schemeClr val="lt1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5"/>
          <p:cNvSpPr txBox="1"/>
          <p:nvPr/>
        </p:nvSpPr>
        <p:spPr>
          <a:xfrm>
            <a:off x="5309949" y="2335545"/>
            <a:ext cx="18156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Arial"/>
                <a:ea typeface="Arial"/>
                <a:cs typeface="Arial"/>
                <a:sym typeface="Arial"/>
              </a:rPr>
              <a:t>Resolución de Problemas </a:t>
            </a:r>
            <a:endParaRPr sz="600" b="0" i="0" u="none" strike="noStrike" cap="none">
              <a:solidFill>
                <a:schemeClr val="lt1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224336" y="1306838"/>
            <a:ext cx="1123194" cy="100676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5"/>
          <p:cNvSpPr txBox="1"/>
          <p:nvPr/>
        </p:nvSpPr>
        <p:spPr>
          <a:xfrm>
            <a:off x="6928480" y="2326449"/>
            <a:ext cx="18156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Arial"/>
                <a:ea typeface="Arial"/>
                <a:cs typeface="Arial"/>
                <a:sym typeface="Arial"/>
              </a:rPr>
              <a:t>Pensamiento Crítico </a:t>
            </a:r>
            <a:endParaRPr sz="600" b="0" i="0" u="none" strike="noStrike" cap="none">
              <a:solidFill>
                <a:schemeClr val="lt1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3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305299" y="2741875"/>
            <a:ext cx="1277810" cy="120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596945" y="2940039"/>
            <a:ext cx="1166010" cy="983382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5"/>
          <p:cNvSpPr txBox="1"/>
          <p:nvPr/>
        </p:nvSpPr>
        <p:spPr>
          <a:xfrm>
            <a:off x="5319743" y="3927945"/>
            <a:ext cx="18156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Arial"/>
                <a:ea typeface="Arial"/>
                <a:cs typeface="Arial"/>
                <a:sym typeface="Arial"/>
              </a:rPr>
              <a:t>Inteligencia Emocional </a:t>
            </a:r>
            <a:endParaRPr sz="600" b="0" i="0" u="none" strike="noStrike" cap="none">
              <a:solidFill>
                <a:schemeClr val="lt1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5"/>
          <p:cNvSpPr txBox="1"/>
          <p:nvPr/>
        </p:nvSpPr>
        <p:spPr>
          <a:xfrm>
            <a:off x="2034468" y="3937816"/>
            <a:ext cx="18156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Arial"/>
                <a:ea typeface="Arial"/>
                <a:cs typeface="Arial"/>
                <a:sym typeface="Arial"/>
              </a:rPr>
              <a:t>Adaptabilidad </a:t>
            </a:r>
            <a:endParaRPr sz="600" b="0" i="0" u="none" strike="noStrike" cap="none">
              <a:solidFill>
                <a:schemeClr val="lt1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3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68487" y="2905403"/>
            <a:ext cx="1062822" cy="1055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5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195418" y="2905403"/>
            <a:ext cx="1166010" cy="1078009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5"/>
          <p:cNvSpPr txBox="1"/>
          <p:nvPr/>
        </p:nvSpPr>
        <p:spPr>
          <a:xfrm>
            <a:off x="378655" y="3937816"/>
            <a:ext cx="18156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Arial"/>
                <a:ea typeface="Arial"/>
                <a:cs typeface="Arial"/>
                <a:sym typeface="Arial"/>
              </a:rPr>
              <a:t>Toma de Decisiones </a:t>
            </a:r>
            <a:endParaRPr sz="600" b="0" i="0" u="none" strike="noStrike" cap="none">
              <a:solidFill>
                <a:schemeClr val="lt1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5"/>
          <p:cNvSpPr txBox="1"/>
          <p:nvPr/>
        </p:nvSpPr>
        <p:spPr>
          <a:xfrm>
            <a:off x="6874731" y="3925775"/>
            <a:ext cx="18156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Arial"/>
                <a:ea typeface="Arial"/>
                <a:cs typeface="Arial"/>
                <a:sym typeface="Arial"/>
              </a:rPr>
              <a:t>Empatía </a:t>
            </a:r>
            <a:endParaRPr sz="600" b="0" i="0" u="none" strike="noStrike" cap="none">
              <a:solidFill>
                <a:schemeClr val="lt1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5"/>
          <p:cNvSpPr/>
          <p:nvPr/>
        </p:nvSpPr>
        <p:spPr>
          <a:xfrm>
            <a:off x="3734761" y="2741875"/>
            <a:ext cx="1717200" cy="1675200"/>
          </a:xfrm>
          <a:prstGeom prst="ellipse">
            <a:avLst/>
          </a:prstGeom>
          <a:noFill/>
          <a:ln w="114300" cap="flat" cmpd="sng">
            <a:solidFill>
              <a:srgbClr val="75F2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5"/>
          <p:cNvSpPr txBox="1"/>
          <p:nvPr/>
        </p:nvSpPr>
        <p:spPr>
          <a:xfrm>
            <a:off x="375100" y="544575"/>
            <a:ext cx="26751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Habilidades Blandas</a:t>
            </a:r>
            <a:r>
              <a:rPr lang="es-419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6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6"/>
          <p:cNvSpPr txBox="1"/>
          <p:nvPr/>
        </p:nvSpPr>
        <p:spPr>
          <a:xfrm>
            <a:off x="442100" y="1813000"/>
            <a:ext cx="8306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El </a:t>
            </a: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trabajo en equipo</a:t>
            </a:r>
            <a:r>
              <a:rPr lang="es-419" sz="14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es una estrategia en la que un grupo de personas colabora de manera </a:t>
            </a: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coordinada y cooperativa </a:t>
            </a:r>
            <a:r>
              <a:rPr lang="es-419" sz="14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para lograr un objetivo común. Este enfoque implica que cada miembro del equipo aporte sus habilidades, conocimientos y experiencias individuales para alcanzar metas que serían difíciles o imposibles de lograr de manera individual.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442100" y="3184315"/>
            <a:ext cx="83064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Algunos de los </a:t>
            </a: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beneficios del trabajo en equipo</a:t>
            </a:r>
            <a:r>
              <a:rPr lang="es-419" sz="14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incluyen una mayor eficiencia en la realización de tareas, </a:t>
            </a: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la generación de ideas creativas y diversas, un ambiente de trabajo más motivador y satisfactorio,</a:t>
            </a:r>
            <a:r>
              <a:rPr lang="es-419" sz="1400" b="1" i="0" u="none" strike="noStrike" cap="none">
                <a:solidFill>
                  <a:srgbClr val="0070C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4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 la capacidad de abordar desafíos complejos de manera más efectiva al aprovechar la diversidad de talentos y perspectivas dentro del equipo.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1330200" y="729350"/>
            <a:ext cx="364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lt1"/>
                </a:solidFill>
                <a:highlight>
                  <a:srgbClr val="7AC6E5"/>
                </a:highlight>
                <a:latin typeface="Arial"/>
                <a:ea typeface="Arial"/>
                <a:cs typeface="Arial"/>
                <a:sym typeface="Arial"/>
              </a:rPr>
              <a:t>¿Qué es el trabajo en equipo?</a:t>
            </a:r>
            <a:endParaRPr sz="1800" b="0" i="0" u="none" strike="noStrike" cap="none">
              <a:solidFill>
                <a:schemeClr val="lt1"/>
              </a:solidFill>
              <a:highlight>
                <a:srgbClr val="7AC6E5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37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7"/>
          <p:cNvSpPr txBox="1"/>
          <p:nvPr/>
        </p:nvSpPr>
        <p:spPr>
          <a:xfrm>
            <a:off x="1330200" y="729350"/>
            <a:ext cx="364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lt1"/>
                </a:solidFill>
                <a:highlight>
                  <a:srgbClr val="7AC6E5"/>
                </a:highlight>
                <a:latin typeface="Roboto"/>
                <a:ea typeface="Roboto"/>
                <a:cs typeface="Roboto"/>
                <a:sym typeface="Roboto"/>
              </a:rPr>
              <a:t>¿Qué es el trabajo en equipo?</a:t>
            </a:r>
            <a:endParaRPr sz="1800" b="0" i="0" u="none" strike="noStrike" cap="none">
              <a:solidFill>
                <a:schemeClr val="lt1"/>
              </a:solidFill>
              <a:highlight>
                <a:srgbClr val="7AC6E5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7"/>
          <p:cNvSpPr txBox="1"/>
          <p:nvPr/>
        </p:nvSpPr>
        <p:spPr>
          <a:xfrm>
            <a:off x="1012400" y="1950625"/>
            <a:ext cx="7641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 abordar un </a:t>
            </a: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desafío adaptativo o un reto técnico</a:t>
            </a:r>
            <a:r>
              <a:rPr lang="es-419" sz="1400" b="1" i="0" u="none" strike="noStrike" cap="non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 importante conformar equipos de trabajo para poder agilizar el proceso de producción y obtener un resultado eficaz y eficiente. Existen diferentes metodologías que nos permiten trabajar en equipos, algunas de ellas son las denominadas </a:t>
            </a: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“Metodologías ágiles”</a:t>
            </a:r>
            <a:endParaRPr sz="1400" b="0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8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8"/>
          <p:cNvSpPr txBox="1"/>
          <p:nvPr/>
        </p:nvSpPr>
        <p:spPr>
          <a:xfrm>
            <a:off x="1330200" y="729350"/>
            <a:ext cx="364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Metodologías Ágiles</a:t>
            </a:r>
            <a:endParaRPr sz="1800" b="0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38"/>
          <p:cNvSpPr txBox="1"/>
          <p:nvPr/>
        </p:nvSpPr>
        <p:spPr>
          <a:xfrm>
            <a:off x="1012400" y="1955259"/>
            <a:ext cx="76413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lang="es-419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-419" sz="14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Las </a:t>
            </a:r>
            <a:r>
              <a:rPr lang="es-419" sz="1400" b="1" i="1" u="none" strike="noStrike" cap="none">
                <a:solidFill>
                  <a:schemeClr val="lt1"/>
                </a:solidFill>
                <a:highlight>
                  <a:srgbClr val="FF00FF"/>
                </a:highlight>
                <a:latin typeface="Roboto"/>
                <a:ea typeface="Roboto"/>
                <a:cs typeface="Roboto"/>
                <a:sym typeface="Roboto"/>
              </a:rPr>
              <a:t>metodologías ágiles </a:t>
            </a:r>
            <a:r>
              <a:rPr lang="es-419" sz="14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son un conjunto de prácticas y enfoques para el desarrollo de software y la gestión de proyectos que se centran en la </a:t>
            </a:r>
            <a:r>
              <a:rPr lang="es-419" sz="1400" b="1" i="1" u="none" strike="noStrike" cap="none">
                <a:solidFill>
                  <a:schemeClr val="lt1"/>
                </a:solidFill>
                <a:highlight>
                  <a:srgbClr val="FF00FF"/>
                </a:highlight>
                <a:latin typeface="Roboto"/>
                <a:ea typeface="Roboto"/>
                <a:cs typeface="Roboto"/>
                <a:sym typeface="Roboto"/>
              </a:rPr>
              <a:t>flexibilidad, la colaboración y la adaptación continua</a:t>
            </a:r>
            <a:r>
              <a:rPr lang="es-419" sz="1400" b="0" i="0" u="none" strike="noStrike" cap="none">
                <a:solidFill>
                  <a:schemeClr val="lt1"/>
                </a:solidFill>
                <a:highlight>
                  <a:srgbClr val="FF00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s-419" sz="14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Estas metodologías surgieron como alternativa a los métodos tradicionales de desarrollo de software, como el modelo en cascada, que se basaban en la planificación detallada y la ejecución secuencial de actividades.</a:t>
            </a:r>
            <a:endParaRPr sz="14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 esta asignatura, abordaremos los principales elementos de SCRUM.</a:t>
            </a:r>
            <a:endParaRPr sz="1400" b="0" i="0" u="none" strike="noStrike" cap="none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9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9"/>
          <p:cNvSpPr txBox="1"/>
          <p:nvPr/>
        </p:nvSpPr>
        <p:spPr>
          <a:xfrm>
            <a:off x="1339700" y="695400"/>
            <a:ext cx="53118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Metodología Scrum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9" name="Google Shape;429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97400" y="1730425"/>
            <a:ext cx="179070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9"/>
          <p:cNvSpPr txBox="1"/>
          <p:nvPr/>
        </p:nvSpPr>
        <p:spPr>
          <a:xfrm>
            <a:off x="3680250" y="1309475"/>
            <a:ext cx="500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3473300" y="1396825"/>
            <a:ext cx="5391000" cy="3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</a:t>
            </a: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metodología Scrum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 un marco de trabajo ágil que permite a equipos abordar problemas complejos y entregar productos de alto valor de manera efectiva y creativa. Se basa en ciclos de trabajo iterativos llamados </a:t>
            </a:r>
            <a:r>
              <a:rPr lang="es-419" sz="12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sprints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que suelen durar entre una y cuatro semanas, durante los cuales se desarrollan incrementos funcionales del producto. Scrum promueve la colaboración, la autoorganización y la mejora continua entre los miembros del equipo.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es un marco de trabajo liviano que ayuda a las personas, equipos y organizaciones a generar valor a través de soluciones adaptativas para problemas complejos.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Este enfoque es ampliamente utilizado en el desarrollo de software, pero sus principios pueden aplicarse en diversos ámbitos donde se requiera flexibilidad y adaptación constante.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9"/>
          <p:cNvSpPr txBox="1"/>
          <p:nvPr/>
        </p:nvSpPr>
        <p:spPr>
          <a:xfrm>
            <a:off x="6973650" y="45677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1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Ken Schwaber &amp; Jeff Sutherland</a:t>
            </a:r>
            <a:endParaRPr sz="1000" b="0" i="1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0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0"/>
          <p:cNvSpPr txBox="1"/>
          <p:nvPr/>
        </p:nvSpPr>
        <p:spPr>
          <a:xfrm>
            <a:off x="1339700" y="695400"/>
            <a:ext cx="53118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Pilares de la Metodología Scrum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1" name="Google Shape;441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0"/>
          <p:cNvSpPr txBox="1"/>
          <p:nvPr/>
        </p:nvSpPr>
        <p:spPr>
          <a:xfrm>
            <a:off x="1334825" y="1281250"/>
            <a:ext cx="7238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1. Transparencia </a:t>
            </a:r>
            <a:endParaRPr sz="14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0"/>
          <p:cNvSpPr txBox="1"/>
          <p:nvPr/>
        </p:nvSpPr>
        <p:spPr>
          <a:xfrm>
            <a:off x="1738125" y="1665075"/>
            <a:ext cx="6272700" cy="3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Todo el equipo debe tener una visión clara y compartida de cómo se está trabajando y de los resultados esperados.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¿Cómo se aplica?</a:t>
            </a:r>
            <a:endParaRPr sz="14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usan términos claros y comunes.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Todos entienden qué significa que algo esté "terminado".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artefactos (listas de tareas, objetivos, incrementos) son visibles para todos los involucrados.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Ejemplo:</a:t>
            </a:r>
            <a:r>
              <a:rPr lang="es-419" sz="1400" b="0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como trabajar en una cocina con paredes de vidrio, donde todos pueden ver lo que está pasando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1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1"/>
          <p:cNvSpPr txBox="1"/>
          <p:nvPr/>
        </p:nvSpPr>
        <p:spPr>
          <a:xfrm>
            <a:off x="1339700" y="695400"/>
            <a:ext cx="53118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Pilares de la Metodología Scrum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1" name="Google Shape;451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1"/>
          <p:cNvSpPr txBox="1"/>
          <p:nvPr/>
        </p:nvSpPr>
        <p:spPr>
          <a:xfrm>
            <a:off x="1448400" y="1356300"/>
            <a:ext cx="7238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2. Inspección </a:t>
            </a:r>
            <a:endParaRPr sz="14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1"/>
          <p:cNvSpPr txBox="1"/>
          <p:nvPr/>
        </p:nvSpPr>
        <p:spPr>
          <a:xfrm>
            <a:off x="2002725" y="1699725"/>
            <a:ext cx="6340800" cy="27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Revisar continuamente el trabajo para detectar problemas o desviaciones del plan.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¿Cómo se aplica?</a:t>
            </a:r>
            <a:endParaRPr sz="14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realizan reuniones regulares como el </a:t>
            </a: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Diario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la </a:t>
            </a: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Revisión del Sprint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la </a:t>
            </a: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Retrospectiva del Sprint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evalúan los avances del equipo y la calidad del producto.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Ejemplo:</a:t>
            </a:r>
            <a:r>
              <a:rPr lang="es-419" sz="1400" b="0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como mirar el mapa mientras conduces para asegurarte de que estás en el camino correcto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2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2"/>
          <p:cNvSpPr txBox="1"/>
          <p:nvPr/>
        </p:nvSpPr>
        <p:spPr>
          <a:xfrm>
            <a:off x="1339700" y="695400"/>
            <a:ext cx="53118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Pilares de la Metodología Scrum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1" name="Google Shape;461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2"/>
          <p:cNvSpPr txBox="1"/>
          <p:nvPr/>
        </p:nvSpPr>
        <p:spPr>
          <a:xfrm>
            <a:off x="1372200" y="1356300"/>
            <a:ext cx="7238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3. Adaptación </a:t>
            </a:r>
            <a:endParaRPr sz="14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2"/>
          <p:cNvSpPr txBox="1"/>
          <p:nvPr/>
        </p:nvSpPr>
        <p:spPr>
          <a:xfrm>
            <a:off x="1773625" y="1736675"/>
            <a:ext cx="6569700" cy="27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Cambiar o ajustar el plan según lo que se haya aprendido durante las inspecciones.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¿Cómo se aplica?</a:t>
            </a:r>
            <a:endParaRPr sz="14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 algo no está funcionando, el equipo lo cambia.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prioridades pueden ajustarse según las necesidades del cliente o del proyecto.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Ejemplo:</a:t>
            </a:r>
            <a:r>
              <a:rPr lang="es-419" sz="1400" b="0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como ajustar la receta mientras cocinas si notas que falta sal o que algo no sabe bien.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3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3"/>
          <p:cNvSpPr txBox="1"/>
          <p:nvPr/>
        </p:nvSpPr>
        <p:spPr>
          <a:xfrm>
            <a:off x="1367175" y="1729275"/>
            <a:ext cx="6702900" cy="11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¿De los </a:t>
            </a:r>
            <a:r>
              <a:rPr lang="es-419" sz="1800" b="1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pilares de la metodología Scrum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cuál te parece más difícil de abordar a la hora de abordar un trabajo colaborativo?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4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4"/>
          <p:cNvSpPr txBox="1"/>
          <p:nvPr/>
        </p:nvSpPr>
        <p:spPr>
          <a:xfrm>
            <a:off x="260750" y="469650"/>
            <a:ext cx="53118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Roles Scrum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44"/>
          <p:cNvSpPr txBox="1"/>
          <p:nvPr/>
        </p:nvSpPr>
        <p:spPr>
          <a:xfrm>
            <a:off x="1349725" y="1497900"/>
            <a:ext cx="760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44"/>
          <p:cNvSpPr txBox="1"/>
          <p:nvPr/>
        </p:nvSpPr>
        <p:spPr>
          <a:xfrm>
            <a:off x="2316400" y="1356300"/>
            <a:ext cx="61674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Product Owner (Dueño del Producto)</a:t>
            </a:r>
            <a:endParaRPr sz="14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¿Quién es?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 persona que se asegura de que el equipo trabaje en lo más importante para el proyecto.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hace?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Decide qué se necesita construir y en qué orden.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 una lista priorizada de tareas (llamada </a:t>
            </a: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Backlog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Representa los intereses de los usuarios y clientes.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Ejemplo:</a:t>
            </a:r>
            <a:r>
              <a:rPr lang="es-419" sz="1400" b="0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como un director de orquesta que decide qué piezas tocar primero para que todo suene bien.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1" name="Google Shape;48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2950" y="1345500"/>
            <a:ext cx="1261375" cy="11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2316035" y="1495076"/>
            <a:ext cx="6040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419" sz="7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Semana 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27"/>
          <p:cNvCxnSpPr/>
          <p:nvPr/>
        </p:nvCxnSpPr>
        <p:spPr>
          <a:xfrm>
            <a:off x="1955615" y="2545054"/>
            <a:ext cx="4972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27"/>
          <p:cNvSpPr/>
          <p:nvPr/>
        </p:nvSpPr>
        <p:spPr>
          <a:xfrm>
            <a:off x="7433803" y="3888513"/>
            <a:ext cx="684790" cy="697846"/>
          </a:xfrm>
          <a:custGeom>
            <a:avLst/>
            <a:gdLst/>
            <a:ahLst/>
            <a:cxnLst/>
            <a:rect l="l" t="t" r="r" b="b"/>
            <a:pathLst>
              <a:path w="19826" h="20204" extrusionOk="0">
                <a:moveTo>
                  <a:pt x="3734" y="1"/>
                </a:moveTo>
                <a:cubicBezTo>
                  <a:pt x="3586" y="1"/>
                  <a:pt x="3429" y="28"/>
                  <a:pt x="3262" y="89"/>
                </a:cubicBezTo>
                <a:cubicBezTo>
                  <a:pt x="1710" y="691"/>
                  <a:pt x="2566" y="2717"/>
                  <a:pt x="2566" y="2717"/>
                </a:cubicBezTo>
                <a:lnTo>
                  <a:pt x="6112" y="12123"/>
                </a:lnTo>
                <a:cubicBezTo>
                  <a:pt x="6162" y="12248"/>
                  <a:pt x="6075" y="12333"/>
                  <a:pt x="5989" y="12333"/>
                </a:cubicBezTo>
                <a:cubicBezTo>
                  <a:pt x="5966" y="12333"/>
                  <a:pt x="5943" y="12327"/>
                  <a:pt x="5922" y="12313"/>
                </a:cubicBezTo>
                <a:lnTo>
                  <a:pt x="4212" y="11300"/>
                </a:lnTo>
                <a:cubicBezTo>
                  <a:pt x="4212" y="11300"/>
                  <a:pt x="4212" y="11268"/>
                  <a:pt x="4181" y="11268"/>
                </a:cubicBezTo>
                <a:cubicBezTo>
                  <a:pt x="4089" y="11199"/>
                  <a:pt x="3134" y="10383"/>
                  <a:pt x="2181" y="10383"/>
                </a:cubicBezTo>
                <a:cubicBezTo>
                  <a:pt x="1818" y="10383"/>
                  <a:pt x="1455" y="10501"/>
                  <a:pt x="1140" y="10825"/>
                </a:cubicBezTo>
                <a:cubicBezTo>
                  <a:pt x="0" y="12028"/>
                  <a:pt x="1235" y="13327"/>
                  <a:pt x="1330" y="13422"/>
                </a:cubicBezTo>
                <a:cubicBezTo>
                  <a:pt x="1362" y="13422"/>
                  <a:pt x="1362" y="13422"/>
                  <a:pt x="1362" y="13453"/>
                </a:cubicBezTo>
                <a:lnTo>
                  <a:pt x="9786" y="19565"/>
                </a:lnTo>
                <a:cubicBezTo>
                  <a:pt x="9818" y="19597"/>
                  <a:pt x="9818" y="19597"/>
                  <a:pt x="9849" y="19629"/>
                </a:cubicBezTo>
                <a:lnTo>
                  <a:pt x="9976" y="19914"/>
                </a:lnTo>
                <a:cubicBezTo>
                  <a:pt x="10070" y="20102"/>
                  <a:pt x="10253" y="20203"/>
                  <a:pt x="10431" y="20203"/>
                </a:cubicBezTo>
                <a:cubicBezTo>
                  <a:pt x="10492" y="20203"/>
                  <a:pt x="10553" y="20191"/>
                  <a:pt x="10609" y="20167"/>
                </a:cubicBezTo>
                <a:lnTo>
                  <a:pt x="18115" y="17158"/>
                </a:lnTo>
                <a:cubicBezTo>
                  <a:pt x="18368" y="17032"/>
                  <a:pt x="18495" y="16778"/>
                  <a:pt x="18400" y="16525"/>
                </a:cubicBezTo>
                <a:lnTo>
                  <a:pt x="18305" y="16240"/>
                </a:lnTo>
                <a:cubicBezTo>
                  <a:pt x="18273" y="16177"/>
                  <a:pt x="18273" y="16113"/>
                  <a:pt x="18305" y="16082"/>
                </a:cubicBezTo>
                <a:cubicBezTo>
                  <a:pt x="19825" y="14118"/>
                  <a:pt x="18812" y="11490"/>
                  <a:pt x="18812" y="11490"/>
                </a:cubicBezTo>
                <a:lnTo>
                  <a:pt x="17292" y="7626"/>
                </a:lnTo>
                <a:cubicBezTo>
                  <a:pt x="17292" y="7626"/>
                  <a:pt x="17292" y="7626"/>
                  <a:pt x="17292" y="7594"/>
                </a:cubicBezTo>
                <a:cubicBezTo>
                  <a:pt x="17260" y="7468"/>
                  <a:pt x="16817" y="5631"/>
                  <a:pt x="15455" y="5631"/>
                </a:cubicBezTo>
                <a:cubicBezTo>
                  <a:pt x="14663" y="5631"/>
                  <a:pt x="14220" y="5979"/>
                  <a:pt x="13998" y="6296"/>
                </a:cubicBezTo>
                <a:cubicBezTo>
                  <a:pt x="13973" y="6333"/>
                  <a:pt x="13933" y="6351"/>
                  <a:pt x="13892" y="6351"/>
                </a:cubicBezTo>
                <a:cubicBezTo>
                  <a:pt x="13830" y="6351"/>
                  <a:pt x="13764" y="6309"/>
                  <a:pt x="13745" y="6233"/>
                </a:cubicBezTo>
                <a:cubicBezTo>
                  <a:pt x="13650" y="5853"/>
                  <a:pt x="13333" y="5346"/>
                  <a:pt x="12383" y="5251"/>
                </a:cubicBezTo>
                <a:cubicBezTo>
                  <a:pt x="12284" y="5239"/>
                  <a:pt x="12190" y="5234"/>
                  <a:pt x="12101" y="5234"/>
                </a:cubicBezTo>
                <a:cubicBezTo>
                  <a:pt x="11227" y="5234"/>
                  <a:pt x="10848" y="5764"/>
                  <a:pt x="10704" y="6138"/>
                </a:cubicBezTo>
                <a:cubicBezTo>
                  <a:pt x="10688" y="6206"/>
                  <a:pt x="10634" y="6237"/>
                  <a:pt x="10579" y="6237"/>
                </a:cubicBezTo>
                <a:cubicBezTo>
                  <a:pt x="10530" y="6237"/>
                  <a:pt x="10481" y="6213"/>
                  <a:pt x="10451" y="6169"/>
                </a:cubicBezTo>
                <a:cubicBezTo>
                  <a:pt x="10155" y="5551"/>
                  <a:pt x="9586" y="4865"/>
                  <a:pt x="8840" y="4865"/>
                </a:cubicBezTo>
                <a:cubicBezTo>
                  <a:pt x="8707" y="4865"/>
                  <a:pt x="8568" y="4886"/>
                  <a:pt x="8424" y="4934"/>
                </a:cubicBezTo>
                <a:cubicBezTo>
                  <a:pt x="7791" y="5124"/>
                  <a:pt x="7506" y="5536"/>
                  <a:pt x="7379" y="5853"/>
                </a:cubicBezTo>
                <a:cubicBezTo>
                  <a:pt x="7348" y="5916"/>
                  <a:pt x="7292" y="5948"/>
                  <a:pt x="7237" y="5948"/>
                </a:cubicBezTo>
                <a:cubicBezTo>
                  <a:pt x="7181" y="5948"/>
                  <a:pt x="7126" y="5916"/>
                  <a:pt x="7094" y="5853"/>
                </a:cubicBezTo>
                <a:lnTo>
                  <a:pt x="5574" y="1894"/>
                </a:lnTo>
                <a:cubicBezTo>
                  <a:pt x="5574" y="1894"/>
                  <a:pt x="4968" y="1"/>
                  <a:pt x="37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7779445" y="4494276"/>
            <a:ext cx="388368" cy="282365"/>
          </a:xfrm>
          <a:custGeom>
            <a:avLst/>
            <a:gdLst/>
            <a:ahLst/>
            <a:cxnLst/>
            <a:rect l="l" t="t" r="r" b="b"/>
            <a:pathLst>
              <a:path w="11244" h="8175" extrusionOk="0">
                <a:moveTo>
                  <a:pt x="8904" y="1"/>
                </a:moveTo>
                <a:cubicBezTo>
                  <a:pt x="8840" y="1"/>
                  <a:pt x="8774" y="11"/>
                  <a:pt x="8710" y="32"/>
                </a:cubicBezTo>
                <a:lnTo>
                  <a:pt x="412" y="3389"/>
                </a:lnTo>
                <a:cubicBezTo>
                  <a:pt x="127" y="3484"/>
                  <a:pt x="1" y="3832"/>
                  <a:pt x="127" y="4117"/>
                </a:cubicBezTo>
                <a:lnTo>
                  <a:pt x="1838" y="7854"/>
                </a:lnTo>
                <a:cubicBezTo>
                  <a:pt x="1933" y="8068"/>
                  <a:pt x="2134" y="8175"/>
                  <a:pt x="2350" y="8175"/>
                </a:cubicBezTo>
                <a:cubicBezTo>
                  <a:pt x="2421" y="8175"/>
                  <a:pt x="2495" y="8163"/>
                  <a:pt x="2566" y="8139"/>
                </a:cubicBezTo>
                <a:lnTo>
                  <a:pt x="10800" y="4877"/>
                </a:lnTo>
                <a:cubicBezTo>
                  <a:pt x="11117" y="4782"/>
                  <a:pt x="11243" y="4434"/>
                  <a:pt x="11117" y="4149"/>
                </a:cubicBezTo>
                <a:lnTo>
                  <a:pt x="9406" y="317"/>
                </a:lnTo>
                <a:cubicBezTo>
                  <a:pt x="9333" y="121"/>
                  <a:pt x="9126" y="1"/>
                  <a:pt x="89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7279547" y="3766103"/>
            <a:ext cx="169591" cy="108007"/>
          </a:xfrm>
          <a:custGeom>
            <a:avLst/>
            <a:gdLst/>
            <a:ahLst/>
            <a:cxnLst/>
            <a:rect l="l" t="t" r="r" b="b"/>
            <a:pathLst>
              <a:path w="4910" h="3127" extrusionOk="0">
                <a:moveTo>
                  <a:pt x="1143" y="0"/>
                </a:moveTo>
                <a:cubicBezTo>
                  <a:pt x="757" y="0"/>
                  <a:pt x="386" y="219"/>
                  <a:pt x="223" y="593"/>
                </a:cubicBezTo>
                <a:cubicBezTo>
                  <a:pt x="1" y="1068"/>
                  <a:pt x="254" y="1669"/>
                  <a:pt x="729" y="1891"/>
                </a:cubicBezTo>
                <a:lnTo>
                  <a:pt x="3358" y="3063"/>
                </a:lnTo>
                <a:cubicBezTo>
                  <a:pt x="3485" y="3126"/>
                  <a:pt x="3643" y="3126"/>
                  <a:pt x="3770" y="3126"/>
                </a:cubicBezTo>
                <a:cubicBezTo>
                  <a:pt x="4150" y="3126"/>
                  <a:pt x="4498" y="2905"/>
                  <a:pt x="4688" y="2556"/>
                </a:cubicBezTo>
                <a:cubicBezTo>
                  <a:pt x="4910" y="2049"/>
                  <a:pt x="4656" y="1448"/>
                  <a:pt x="4181" y="1226"/>
                </a:cubicBezTo>
                <a:lnTo>
                  <a:pt x="1553" y="86"/>
                </a:lnTo>
                <a:cubicBezTo>
                  <a:pt x="1420" y="28"/>
                  <a:pt x="1280" y="0"/>
                  <a:pt x="11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7641630" y="3925782"/>
            <a:ext cx="169591" cy="109112"/>
          </a:xfrm>
          <a:custGeom>
            <a:avLst/>
            <a:gdLst/>
            <a:ahLst/>
            <a:cxnLst/>
            <a:rect l="l" t="t" r="r" b="b"/>
            <a:pathLst>
              <a:path w="4910" h="3159" extrusionOk="0">
                <a:moveTo>
                  <a:pt x="1143" y="1"/>
                </a:moveTo>
                <a:cubicBezTo>
                  <a:pt x="756" y="1"/>
                  <a:pt x="386" y="220"/>
                  <a:pt x="222" y="593"/>
                </a:cubicBezTo>
                <a:cubicBezTo>
                  <a:pt x="0" y="1068"/>
                  <a:pt x="254" y="1670"/>
                  <a:pt x="729" y="1892"/>
                </a:cubicBezTo>
                <a:lnTo>
                  <a:pt x="3357" y="3064"/>
                </a:lnTo>
                <a:cubicBezTo>
                  <a:pt x="3484" y="3127"/>
                  <a:pt x="3642" y="3159"/>
                  <a:pt x="3769" y="3159"/>
                </a:cubicBezTo>
                <a:cubicBezTo>
                  <a:pt x="4149" y="3159"/>
                  <a:pt x="4497" y="2937"/>
                  <a:pt x="4687" y="2557"/>
                </a:cubicBezTo>
                <a:cubicBezTo>
                  <a:pt x="4909" y="2050"/>
                  <a:pt x="4656" y="1480"/>
                  <a:pt x="4181" y="1258"/>
                </a:cubicBezTo>
                <a:lnTo>
                  <a:pt x="1552" y="87"/>
                </a:lnTo>
                <a:cubicBezTo>
                  <a:pt x="1419" y="29"/>
                  <a:pt x="1280" y="1"/>
                  <a:pt x="11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7276266" y="3919426"/>
            <a:ext cx="169591" cy="104518"/>
          </a:xfrm>
          <a:custGeom>
            <a:avLst/>
            <a:gdLst/>
            <a:ahLst/>
            <a:cxnLst/>
            <a:rect l="l" t="t" r="r" b="b"/>
            <a:pathLst>
              <a:path w="4910" h="3026" extrusionOk="0">
                <a:moveTo>
                  <a:pt x="3817" y="0"/>
                </a:moveTo>
                <a:cubicBezTo>
                  <a:pt x="3687" y="0"/>
                  <a:pt x="3553" y="26"/>
                  <a:pt x="3421" y="81"/>
                </a:cubicBezTo>
                <a:lnTo>
                  <a:pt x="761" y="1094"/>
                </a:lnTo>
                <a:cubicBezTo>
                  <a:pt x="254" y="1316"/>
                  <a:pt x="1" y="1886"/>
                  <a:pt x="191" y="2392"/>
                </a:cubicBezTo>
                <a:cubicBezTo>
                  <a:pt x="349" y="2773"/>
                  <a:pt x="698" y="3026"/>
                  <a:pt x="1109" y="3026"/>
                </a:cubicBezTo>
                <a:cubicBezTo>
                  <a:pt x="1236" y="3026"/>
                  <a:pt x="1331" y="2994"/>
                  <a:pt x="1458" y="2963"/>
                </a:cubicBezTo>
                <a:lnTo>
                  <a:pt x="4150" y="1917"/>
                </a:lnTo>
                <a:cubicBezTo>
                  <a:pt x="4656" y="1727"/>
                  <a:pt x="4910" y="1157"/>
                  <a:pt x="4720" y="651"/>
                </a:cubicBezTo>
                <a:cubicBezTo>
                  <a:pt x="4576" y="244"/>
                  <a:pt x="4216" y="0"/>
                  <a:pt x="38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7644911" y="3776707"/>
            <a:ext cx="169591" cy="103965"/>
          </a:xfrm>
          <a:custGeom>
            <a:avLst/>
            <a:gdLst/>
            <a:ahLst/>
            <a:cxnLst/>
            <a:rect l="l" t="t" r="r" b="b"/>
            <a:pathLst>
              <a:path w="4910" h="3010" extrusionOk="0">
                <a:moveTo>
                  <a:pt x="3799" y="1"/>
                </a:moveTo>
                <a:cubicBezTo>
                  <a:pt x="3684" y="1"/>
                  <a:pt x="3566" y="21"/>
                  <a:pt x="3452" y="64"/>
                </a:cubicBezTo>
                <a:lnTo>
                  <a:pt x="761" y="1109"/>
                </a:lnTo>
                <a:cubicBezTo>
                  <a:pt x="254" y="1299"/>
                  <a:pt x="0" y="1869"/>
                  <a:pt x="190" y="2376"/>
                </a:cubicBezTo>
                <a:cubicBezTo>
                  <a:pt x="349" y="2756"/>
                  <a:pt x="729" y="3009"/>
                  <a:pt x="1109" y="3009"/>
                </a:cubicBezTo>
                <a:cubicBezTo>
                  <a:pt x="1236" y="3009"/>
                  <a:pt x="1362" y="2978"/>
                  <a:pt x="1457" y="2946"/>
                </a:cubicBezTo>
                <a:lnTo>
                  <a:pt x="4149" y="1901"/>
                </a:lnTo>
                <a:cubicBezTo>
                  <a:pt x="4656" y="1711"/>
                  <a:pt x="4909" y="1141"/>
                  <a:pt x="4719" y="634"/>
                </a:cubicBezTo>
                <a:cubicBezTo>
                  <a:pt x="4572" y="241"/>
                  <a:pt x="4197" y="1"/>
                  <a:pt x="37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406447" y="4001286"/>
            <a:ext cx="118161" cy="159402"/>
          </a:xfrm>
          <a:custGeom>
            <a:avLst/>
            <a:gdLst/>
            <a:ahLst/>
            <a:cxnLst/>
            <a:rect l="l" t="t" r="r" b="b"/>
            <a:pathLst>
              <a:path w="3421" h="4615" extrusionOk="0">
                <a:moveTo>
                  <a:pt x="2288" y="0"/>
                </a:moveTo>
                <a:cubicBezTo>
                  <a:pt x="1911" y="0"/>
                  <a:pt x="1558" y="219"/>
                  <a:pt x="1394" y="593"/>
                </a:cubicBezTo>
                <a:lnTo>
                  <a:pt x="222" y="3221"/>
                </a:lnTo>
                <a:cubicBezTo>
                  <a:pt x="1" y="3728"/>
                  <a:pt x="222" y="4298"/>
                  <a:pt x="729" y="4519"/>
                </a:cubicBezTo>
                <a:cubicBezTo>
                  <a:pt x="856" y="4583"/>
                  <a:pt x="982" y="4614"/>
                  <a:pt x="1109" y="4614"/>
                </a:cubicBezTo>
                <a:cubicBezTo>
                  <a:pt x="1489" y="4614"/>
                  <a:pt x="1869" y="4393"/>
                  <a:pt x="2027" y="4013"/>
                </a:cubicBezTo>
                <a:lnTo>
                  <a:pt x="3199" y="1384"/>
                </a:lnTo>
                <a:cubicBezTo>
                  <a:pt x="3421" y="909"/>
                  <a:pt x="3199" y="307"/>
                  <a:pt x="2692" y="86"/>
                </a:cubicBezTo>
                <a:cubicBezTo>
                  <a:pt x="2560" y="28"/>
                  <a:pt x="2422" y="0"/>
                  <a:pt x="22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7566160" y="3639203"/>
            <a:ext cx="118161" cy="159437"/>
          </a:xfrm>
          <a:custGeom>
            <a:avLst/>
            <a:gdLst/>
            <a:ahLst/>
            <a:cxnLst/>
            <a:rect l="l" t="t" r="r" b="b"/>
            <a:pathLst>
              <a:path w="3421" h="4616" extrusionOk="0">
                <a:moveTo>
                  <a:pt x="2288" y="1"/>
                </a:moveTo>
                <a:cubicBezTo>
                  <a:pt x="1910" y="1"/>
                  <a:pt x="1557" y="219"/>
                  <a:pt x="1394" y="593"/>
                </a:cubicBezTo>
                <a:lnTo>
                  <a:pt x="222" y="3222"/>
                </a:lnTo>
                <a:cubicBezTo>
                  <a:pt x="0" y="3728"/>
                  <a:pt x="222" y="4298"/>
                  <a:pt x="729" y="4520"/>
                </a:cubicBezTo>
                <a:cubicBezTo>
                  <a:pt x="855" y="4583"/>
                  <a:pt x="982" y="4615"/>
                  <a:pt x="1140" y="4615"/>
                </a:cubicBezTo>
                <a:cubicBezTo>
                  <a:pt x="1520" y="4615"/>
                  <a:pt x="1869" y="4393"/>
                  <a:pt x="2027" y="4013"/>
                </a:cubicBezTo>
                <a:lnTo>
                  <a:pt x="3199" y="1385"/>
                </a:lnTo>
                <a:cubicBezTo>
                  <a:pt x="3421" y="910"/>
                  <a:pt x="3199" y="308"/>
                  <a:pt x="2692" y="86"/>
                </a:cubicBezTo>
                <a:cubicBezTo>
                  <a:pt x="2559" y="28"/>
                  <a:pt x="2422" y="1"/>
                  <a:pt x="22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/>
          <p:nvPr/>
        </p:nvSpPr>
        <p:spPr>
          <a:xfrm rot="-2692965">
            <a:off x="7428452" y="3619180"/>
            <a:ext cx="118161" cy="159437"/>
          </a:xfrm>
          <a:custGeom>
            <a:avLst/>
            <a:gdLst/>
            <a:ahLst/>
            <a:cxnLst/>
            <a:rect l="l" t="t" r="r" b="b"/>
            <a:pathLst>
              <a:path w="3421" h="4616" extrusionOk="0">
                <a:moveTo>
                  <a:pt x="2288" y="1"/>
                </a:moveTo>
                <a:cubicBezTo>
                  <a:pt x="1910" y="1"/>
                  <a:pt x="1557" y="219"/>
                  <a:pt x="1394" y="593"/>
                </a:cubicBezTo>
                <a:lnTo>
                  <a:pt x="222" y="3222"/>
                </a:lnTo>
                <a:cubicBezTo>
                  <a:pt x="0" y="3728"/>
                  <a:pt x="222" y="4298"/>
                  <a:pt x="729" y="4520"/>
                </a:cubicBezTo>
                <a:cubicBezTo>
                  <a:pt x="855" y="4583"/>
                  <a:pt x="982" y="4615"/>
                  <a:pt x="1140" y="4615"/>
                </a:cubicBezTo>
                <a:cubicBezTo>
                  <a:pt x="1520" y="4615"/>
                  <a:pt x="1869" y="4393"/>
                  <a:pt x="2027" y="4013"/>
                </a:cubicBezTo>
                <a:lnTo>
                  <a:pt x="3199" y="1385"/>
                </a:lnTo>
                <a:cubicBezTo>
                  <a:pt x="3421" y="910"/>
                  <a:pt x="3199" y="308"/>
                  <a:pt x="2692" y="86"/>
                </a:cubicBezTo>
                <a:cubicBezTo>
                  <a:pt x="2559" y="28"/>
                  <a:pt x="2422" y="1"/>
                  <a:pt x="22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5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5"/>
          <p:cNvSpPr txBox="1"/>
          <p:nvPr/>
        </p:nvSpPr>
        <p:spPr>
          <a:xfrm>
            <a:off x="260750" y="469650"/>
            <a:ext cx="53118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Roles Scrum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45"/>
          <p:cNvSpPr txBox="1"/>
          <p:nvPr/>
        </p:nvSpPr>
        <p:spPr>
          <a:xfrm>
            <a:off x="1349725" y="1497900"/>
            <a:ext cx="760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0" name="Google Shape;490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2950" y="1179550"/>
            <a:ext cx="1414300" cy="13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5"/>
          <p:cNvSpPr txBox="1"/>
          <p:nvPr/>
        </p:nvSpPr>
        <p:spPr>
          <a:xfrm>
            <a:off x="2410400" y="1253525"/>
            <a:ext cx="5820300" cy="3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Scrum Master</a:t>
            </a:r>
            <a:endParaRPr sz="14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¿Quién es?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 persona que guía al equipo para que siga las reglas de Scrum y que trabaja para eliminar cualquier obstáculo que detenga el progreso.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hace?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Ayuda al equipo a organizarse y mantenerse enfocado.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Facilita reuniones y asegura que todos entiendan cómo funciona Scrum.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Protege al equipo de distracciones externas.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Ejemplo:</a:t>
            </a:r>
            <a:r>
              <a:rPr lang="es-419" sz="1400" b="0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como un entrenador que motiva y organiza al equipo para que juegue mejor.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6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6"/>
          <p:cNvSpPr txBox="1"/>
          <p:nvPr/>
        </p:nvSpPr>
        <p:spPr>
          <a:xfrm>
            <a:off x="260750" y="469650"/>
            <a:ext cx="53118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Roles Scrum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46"/>
          <p:cNvSpPr txBox="1"/>
          <p:nvPr/>
        </p:nvSpPr>
        <p:spPr>
          <a:xfrm>
            <a:off x="1349725" y="1497900"/>
            <a:ext cx="7604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0" name="Google Shape;50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275" y="1035050"/>
            <a:ext cx="2086825" cy="9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6"/>
          <p:cNvSpPr txBox="1"/>
          <p:nvPr/>
        </p:nvSpPr>
        <p:spPr>
          <a:xfrm>
            <a:off x="2845050" y="1004600"/>
            <a:ext cx="5779200" cy="4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Development Team (Equipo de Desarrollo)</a:t>
            </a:r>
            <a:endParaRPr sz="14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¿Quiénes son?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Los que hacen el trabajo para crear el producto, como programadores, diseñadores, o testers.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hacen?</a:t>
            </a:r>
            <a:endParaRPr sz="14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Colaboran para completar las tareas que les asigna el Product Owner.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aseguran de que el trabajo esté terminado y sea de calidad.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Son </a:t>
            </a: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 organizados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lo que significa que deciden juntos cómo llevar a cabo el trabajo.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Ejemplo: 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Son como los músicos en una banda: cada uno tiene su especialidad, pero trabajan juntos para hacer buena música.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7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47"/>
          <p:cNvSpPr txBox="1"/>
          <p:nvPr/>
        </p:nvSpPr>
        <p:spPr>
          <a:xfrm>
            <a:off x="1339700" y="695400"/>
            <a:ext cx="53118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Eventos de la Metodología Scrum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9" name="Google Shape;509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7"/>
          <p:cNvSpPr txBox="1"/>
          <p:nvPr/>
        </p:nvSpPr>
        <p:spPr>
          <a:xfrm>
            <a:off x="1418900" y="2016525"/>
            <a:ext cx="6717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metodología Scrum incluye</a:t>
            </a:r>
            <a:r>
              <a:rPr lang="es-419" sz="1400" b="0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cinco eventos clave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que ayudan al equipo a planificar, sincronizar, inspeccionar y adaptar su trabajo. Estos eventos son bloques de tiempo (time-boxed) para fomentar la eficiencia y mantener el enfoque. 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47"/>
          <p:cNvSpPr/>
          <p:nvPr/>
        </p:nvSpPr>
        <p:spPr>
          <a:xfrm>
            <a:off x="4222525" y="3295975"/>
            <a:ext cx="524700" cy="6609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48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48"/>
          <p:cNvSpPr txBox="1"/>
          <p:nvPr/>
        </p:nvSpPr>
        <p:spPr>
          <a:xfrm>
            <a:off x="1339700" y="695400"/>
            <a:ext cx="53118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Eventos de la Metodología Scrum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9" name="Google Shape;519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8"/>
          <p:cNvSpPr txBox="1"/>
          <p:nvPr/>
        </p:nvSpPr>
        <p:spPr>
          <a:xfrm>
            <a:off x="1374675" y="1242525"/>
            <a:ext cx="70056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1. El Sprint</a:t>
            </a: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el evento principal y el corazón de Scrum. Es un periodo fijo de tiempo (máximo 1 mes) donde se desarrolla un incremento del producto que está listo para usarse.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Completar un incremento funcional del producto.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48"/>
          <p:cNvSpPr txBox="1"/>
          <p:nvPr/>
        </p:nvSpPr>
        <p:spPr>
          <a:xfrm>
            <a:off x="1413225" y="2640475"/>
            <a:ext cx="69669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2. Reunión de Planificación del Sprint (Sprint Planning)</a:t>
            </a: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Reunión al inicio de cada Sprint donde el equipo decide: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Qué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trabajo se completará (selección del backlog).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 hará (creación de un plan).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Duración: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Máximo 8 horas para un Sprint de 1 mes (menos tiempo para Sprints más cortos).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Participantes: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Todo el Equipo Scrum (Product Owner, Development Team y Scrum Master).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9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9"/>
          <p:cNvSpPr txBox="1"/>
          <p:nvPr/>
        </p:nvSpPr>
        <p:spPr>
          <a:xfrm>
            <a:off x="1339700" y="695400"/>
            <a:ext cx="53118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Eventos de la Metodología Scrum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9" name="Google Shape;529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49"/>
          <p:cNvSpPr txBox="1"/>
          <p:nvPr/>
        </p:nvSpPr>
        <p:spPr>
          <a:xfrm>
            <a:off x="1374675" y="1242525"/>
            <a:ext cx="70056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49"/>
          <p:cNvSpPr txBox="1"/>
          <p:nvPr/>
        </p:nvSpPr>
        <p:spPr>
          <a:xfrm>
            <a:off x="1379650" y="1242525"/>
            <a:ext cx="7005600" cy="27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3. Scrum Diario (Daily Scrum)</a:t>
            </a: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Reunión diaria de 15 minutos donde el equipo sincroniza sus actividades y ajusta su plan según los avances.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Preguntas clave: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hice ayer para ayudar a lograr el objetivo del Sprint?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haré hoy para continuar?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¿Hay algo que me esté bloqueando?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49"/>
          <p:cNvSpPr txBox="1"/>
          <p:nvPr/>
        </p:nvSpPr>
        <p:spPr>
          <a:xfrm>
            <a:off x="1372750" y="3635425"/>
            <a:ext cx="67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Detectar problemas temprano y alinear al equipo.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0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50"/>
          <p:cNvSpPr txBox="1"/>
          <p:nvPr/>
        </p:nvSpPr>
        <p:spPr>
          <a:xfrm>
            <a:off x="1339700" y="695400"/>
            <a:ext cx="53118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Eventos de la Metodología Scrum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0" name="Google Shape;540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0"/>
          <p:cNvSpPr txBox="1"/>
          <p:nvPr/>
        </p:nvSpPr>
        <p:spPr>
          <a:xfrm>
            <a:off x="1374675" y="1242525"/>
            <a:ext cx="70056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0"/>
          <p:cNvSpPr txBox="1"/>
          <p:nvPr/>
        </p:nvSpPr>
        <p:spPr>
          <a:xfrm>
            <a:off x="1333000" y="1242525"/>
            <a:ext cx="6894900" cy="18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4. Revisión del Sprint (Sprint Review)</a:t>
            </a: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Reunión al final del Sprint para inspeccionar el incremento y adaptar el backlog si es necesario.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Mostrar el trabajo realizado y recibir retroalimentación de los interesados.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Duración: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Máximo 4 horas para un Sprint de 1 mes.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0"/>
          <p:cNvSpPr txBox="1"/>
          <p:nvPr/>
        </p:nvSpPr>
        <p:spPr>
          <a:xfrm>
            <a:off x="1353825" y="2859975"/>
            <a:ext cx="6894900" cy="1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5. Retrospectiva del Sprint (Sprint Retrospective)</a:t>
            </a: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Reunión final del Sprint donde el equipo evalúa su desempeño y define mejoras para el próximo Sprint.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Mejorar continuamente la forma en que el equipo trabaja.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Duración: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Máximo 3 horas para un Sprint de 1 mes.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Google Shape;548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51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1"/>
          <p:cNvSpPr txBox="1"/>
          <p:nvPr/>
        </p:nvSpPr>
        <p:spPr>
          <a:xfrm>
            <a:off x="1339700" y="695400"/>
            <a:ext cx="53118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Artefactos de la Metodología Scrum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1" name="Google Shape;5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1"/>
          <p:cNvSpPr txBox="1"/>
          <p:nvPr/>
        </p:nvSpPr>
        <p:spPr>
          <a:xfrm>
            <a:off x="1374675" y="1242525"/>
            <a:ext cx="70056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51"/>
          <p:cNvSpPr txBox="1"/>
          <p:nvPr/>
        </p:nvSpPr>
        <p:spPr>
          <a:xfrm>
            <a:off x="1469575" y="2022475"/>
            <a:ext cx="6548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metodología Scrum incluye </a:t>
            </a: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tres artefactos principales</a:t>
            </a:r>
            <a:r>
              <a:rPr lang="es-419" sz="1400" b="0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diseñados para proporcionar transparencia y mantener al equipo enfocado en los objetivos del proyecto. Estos artefactos representan el trabajo realizado y el valor que se genera durante el proceso.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2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2"/>
          <p:cNvSpPr txBox="1"/>
          <p:nvPr/>
        </p:nvSpPr>
        <p:spPr>
          <a:xfrm>
            <a:off x="1339700" y="695400"/>
            <a:ext cx="53118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Artefactos de la Metodología Scrum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1" name="Google Shape;561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52"/>
          <p:cNvSpPr txBox="1"/>
          <p:nvPr/>
        </p:nvSpPr>
        <p:spPr>
          <a:xfrm>
            <a:off x="1374675" y="1242525"/>
            <a:ext cx="70056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52"/>
          <p:cNvSpPr txBox="1"/>
          <p:nvPr/>
        </p:nvSpPr>
        <p:spPr>
          <a:xfrm>
            <a:off x="1731075" y="1478500"/>
            <a:ext cx="6495900" cy="3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1. Product Backlog (Lista de Producto)</a:t>
            </a: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una lista ordenada de todo lo que podría ser necesario para el producto. Es el único origen de requisitos para cualquier cambio o desarrollo en el producto.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Características: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Está gestionada y priorizada por el Product Owner.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 documento </a:t>
            </a: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vivo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que evoluciona continuamente.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Incluye descripciones, prioridades y estimaciones de tareas.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Propósito: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Representar todo el trabajo pendiente para maximizar el valor del producto.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 como una lista de compras donde se priorizan los artículos según la necesidad.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53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3"/>
          <p:cNvSpPr txBox="1"/>
          <p:nvPr/>
        </p:nvSpPr>
        <p:spPr>
          <a:xfrm>
            <a:off x="1339700" y="695400"/>
            <a:ext cx="53118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Artefactos de la Metodología Scrum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1" name="Google Shape;571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53"/>
          <p:cNvSpPr txBox="1"/>
          <p:nvPr/>
        </p:nvSpPr>
        <p:spPr>
          <a:xfrm>
            <a:off x="1374675" y="1242525"/>
            <a:ext cx="70056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53"/>
          <p:cNvSpPr txBox="1"/>
          <p:nvPr/>
        </p:nvSpPr>
        <p:spPr>
          <a:xfrm>
            <a:off x="1842925" y="1356975"/>
            <a:ext cx="6384900" cy="3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2. Sprint Backlog (Lista de Pendientes del Sprint)</a:t>
            </a: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 subconjunto del Product Backlog seleccionado para el Sprint en curso, junto con un plan para entregar los incrementos requeridos.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Características: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 crea el Equipo de Desarrollo durante la Reunión de Planificación del Sprint.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actualiza a medida que el equipo avanza en las tareas.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Contiene el objetivo del Sprint y las tareas necesarias para cumplirlo.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Propósito: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Representar el trabajo específico que el equipo se compromete a realizar durante el Sprint.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 como un menú de tareas para una semana específica de trabajo.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Google Shape;578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54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4"/>
          <p:cNvSpPr txBox="1"/>
          <p:nvPr/>
        </p:nvSpPr>
        <p:spPr>
          <a:xfrm>
            <a:off x="1339700" y="695400"/>
            <a:ext cx="53118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Artefactos de la Metodología Scrum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81" name="Google Shape;581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54"/>
          <p:cNvSpPr txBox="1"/>
          <p:nvPr/>
        </p:nvSpPr>
        <p:spPr>
          <a:xfrm>
            <a:off x="1374675" y="1242525"/>
            <a:ext cx="70056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54"/>
          <p:cNvSpPr txBox="1"/>
          <p:nvPr/>
        </p:nvSpPr>
        <p:spPr>
          <a:xfrm>
            <a:off x="1374675" y="1346850"/>
            <a:ext cx="6875100" cy="35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3. Incremento</a:t>
            </a: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</a:t>
            </a: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 suma de todos los elementos del Product Backlog completados durante un Sprint y los de los Sprints anteriores.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Características: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Debe cumplir con la </a:t>
            </a: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FF00FF"/>
                </a:highlight>
                <a:latin typeface="Roboto"/>
                <a:ea typeface="Roboto"/>
                <a:cs typeface="Roboto"/>
                <a:sym typeface="Roboto"/>
              </a:rPr>
              <a:t>Definición de Terminado</a:t>
            </a:r>
            <a:r>
              <a:rPr lang="es-419" sz="1200" b="0" i="0" u="none" strike="noStrike" cap="none">
                <a:solidFill>
                  <a:schemeClr val="lt1"/>
                </a:solidFill>
                <a:highlight>
                  <a:srgbClr val="FF00FF"/>
                </a:highlight>
                <a:latin typeface="Roboto"/>
                <a:ea typeface="Roboto"/>
                <a:cs typeface="Roboto"/>
                <a:sym typeface="Roboto"/>
              </a:rPr>
              <a:t> ("Definition of Done").</a:t>
            </a:r>
            <a:endParaRPr sz="1200" b="0" i="0" u="none" strike="noStrike" cap="none">
              <a:solidFill>
                <a:schemeClr val="lt1"/>
              </a:solidFill>
              <a:highlight>
                <a:srgbClr val="FF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 producto funcional que está listo para ser usado o desplegado.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 Incremento se construye sobre los anteriores, creando un sistema o producto cohesivo.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Propósito: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Representar el resultado tangible y funcional del trabajo realizado.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Ejemplo: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Es como un ladrillo que se suma a una pared; cada ladrillo es funcional y contribuye al todo.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452052" y="2687002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453154" y="2534602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75F2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419" sz="4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419" sz="2000" b="1" i="0" u="none" strike="noStrike" cap="none">
                <a:solidFill>
                  <a:srgbClr val="777777"/>
                </a:solidFill>
                <a:latin typeface="Roboto"/>
                <a:ea typeface="Roboto"/>
                <a:cs typeface="Roboto"/>
                <a:sym typeface="Roboto"/>
              </a:rPr>
              <a:t>Materializando nuestra idea</a:t>
            </a:r>
            <a:endParaRPr sz="2000" b="1" i="0" u="none" strike="noStrike" cap="none">
              <a:solidFill>
                <a:srgbClr val="7777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8"/>
          <p:cNvCxnSpPr/>
          <p:nvPr/>
        </p:nvCxnSpPr>
        <p:spPr>
          <a:xfrm>
            <a:off x="4881109" y="972764"/>
            <a:ext cx="0" cy="3540642"/>
          </a:xfrm>
          <a:prstGeom prst="straightConnector1">
            <a:avLst/>
          </a:prstGeom>
          <a:noFill/>
          <a:ln w="9525" cap="flat" cmpd="sng">
            <a:solidFill>
              <a:srgbClr val="75F2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4" name="Google Shape;244;p28"/>
          <p:cNvSpPr/>
          <p:nvPr/>
        </p:nvSpPr>
        <p:spPr>
          <a:xfrm>
            <a:off x="4876821" y="1617140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EA2 "Materializando nuestra idea".</a:t>
            </a:r>
            <a:r>
              <a:rPr lang="es-419" sz="1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Resultado de aprendizaje</a:t>
            </a:r>
            <a:endParaRPr sz="1400" b="0" i="0" u="none" strike="noStrike" cap="non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4883012" y="2421144"/>
            <a:ext cx="404072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0" i="1" u="none" strike="noStrike" cap="none">
                <a:solidFill>
                  <a:srgbClr val="777777"/>
                </a:solidFill>
                <a:latin typeface="Roboto"/>
                <a:ea typeface="Roboto"/>
                <a:cs typeface="Roboto"/>
                <a:sym typeface="Roboto"/>
              </a:rPr>
              <a:t>Identifica y contextualiza un problema del entorno para desarrollar una propuesta de solución innovadora (producto/servicio) que responde a las necesidades del mercado objetivo, por medio de un proceso iterativo e incremental, utilizando Design Thinking y Scrum.</a:t>
            </a:r>
            <a:endParaRPr sz="1100" b="0" i="0" u="none" strike="noStrike" cap="none">
              <a:solidFill>
                <a:srgbClr val="77777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5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5"/>
          <p:cNvSpPr txBox="1"/>
          <p:nvPr/>
        </p:nvSpPr>
        <p:spPr>
          <a:xfrm>
            <a:off x="1823300" y="1978125"/>
            <a:ext cx="53118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¿Qué es Definition of Done (DoD)?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Definición de Terminado 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1" name="Google Shape;591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6" name="Google Shape;596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56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6"/>
          <p:cNvSpPr txBox="1"/>
          <p:nvPr/>
        </p:nvSpPr>
        <p:spPr>
          <a:xfrm>
            <a:off x="1301425" y="695400"/>
            <a:ext cx="67956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Definition of Done (DoD) Definición de Terminado 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99" name="Google Shape;599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6"/>
          <p:cNvSpPr txBox="1"/>
          <p:nvPr/>
        </p:nvSpPr>
        <p:spPr>
          <a:xfrm>
            <a:off x="1320025" y="1600525"/>
            <a:ext cx="6933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una </a:t>
            </a: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lista de requisitos mínimos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que debe cumplir cualquier trabajo realizado por el equipo antes de considerarse terminado.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Sirve para asegurar la </a:t>
            </a: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calidad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la </a:t>
            </a: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transparencia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del trabajo.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aplica a todos los incrementos de producto que se entregan al final de un Sprint.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7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57"/>
          <p:cNvSpPr txBox="1"/>
          <p:nvPr/>
        </p:nvSpPr>
        <p:spPr>
          <a:xfrm>
            <a:off x="1301425" y="695400"/>
            <a:ext cx="67956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Definition of Done (DoD) Definición de Terminado 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8" name="Google Shape;608;p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7"/>
          <p:cNvSpPr txBox="1"/>
          <p:nvPr/>
        </p:nvSpPr>
        <p:spPr>
          <a:xfrm>
            <a:off x="1425925" y="1508700"/>
            <a:ext cx="6976800" cy="25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¿Por qué es importante?</a:t>
            </a:r>
            <a:endParaRPr sz="14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Transparencia: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Asegura que todo el equipo tenga un entendimiento común del término "terminado".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Calidad: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Evita malentendidos y asegura que el producto cumple con los estándares necesarios.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Control: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Ayuda al equipo a identificar si un elemento del trabajo está realmente listo para ser entregado.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s-419" sz="14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Entrega funcional:</a:t>
            </a:r>
            <a:r>
              <a:rPr lang="es-419"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Garantiza que los incrementos entregados son usables y cumplen con lo prometido.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8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58"/>
          <p:cNvSpPr txBox="1"/>
          <p:nvPr/>
        </p:nvSpPr>
        <p:spPr>
          <a:xfrm>
            <a:off x="1301425" y="695400"/>
            <a:ext cx="6795600" cy="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419" sz="23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Definition of Done (DoD) Definición de Terminado </a:t>
            </a:r>
            <a:endParaRPr sz="23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7" name="Google Shape;617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8" name="Google Shape;618;p58"/>
          <p:cNvGraphicFramePr/>
          <p:nvPr/>
        </p:nvGraphicFramePr>
        <p:xfrm>
          <a:off x="1766700" y="162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{5C7D7E30-5D94-4DE9-80E9-187D49213ED6}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Criterio</a:t>
                      </a:r>
                      <a:endParaRPr sz="12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Descripción</a:t>
                      </a:r>
                      <a:endParaRPr sz="12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Código completo</a:t>
                      </a:r>
                      <a:endParaRPr sz="12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El código está escrito y funciona según lo requerido.</a:t>
                      </a:r>
                      <a:endParaRPr sz="1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Pruebas realizadas</a:t>
                      </a:r>
                      <a:endParaRPr sz="12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Las pruebas necesarias se han hecho y han pasado.</a:t>
                      </a:r>
                      <a:endParaRPr sz="1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Revisión por un par</a:t>
                      </a:r>
                      <a:endParaRPr sz="12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Otro miembro del equipo revisó el trabajo y dio su aprobación.</a:t>
                      </a:r>
                      <a:endParaRPr sz="1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Documentación básica</a:t>
                      </a:r>
                      <a:endParaRPr sz="12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 simples están listas (si aplica).</a:t>
                      </a:r>
                      <a:endParaRPr sz="1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Aprobación del Product Owner</a:t>
                      </a:r>
                      <a:endParaRPr sz="12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419" sz="12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El Product Owner revisó y aceptó el trabajo.</a:t>
                      </a:r>
                      <a:endParaRPr sz="12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59"/>
          <p:cNvPicPr preferRelativeResize="0"/>
          <p:nvPr/>
        </p:nvPicPr>
        <p:blipFill rotWithShape="1">
          <a:blip r:embed="rId3">
            <a:alphaModFix/>
          </a:blip>
          <a:srcRect t="2210"/>
          <a:stretch/>
        </p:blipFill>
        <p:spPr>
          <a:xfrm>
            <a:off x="816254" y="38100"/>
            <a:ext cx="7511496" cy="5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59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59"/>
          <p:cNvSpPr/>
          <p:nvPr/>
        </p:nvSpPr>
        <p:spPr>
          <a:xfrm>
            <a:off x="6872775" y="436025"/>
            <a:ext cx="1167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59"/>
          <p:cNvSpPr/>
          <p:nvPr/>
        </p:nvSpPr>
        <p:spPr>
          <a:xfrm>
            <a:off x="5680250" y="57325"/>
            <a:ext cx="3000000" cy="48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60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60"/>
          <p:cNvSpPr/>
          <p:nvPr/>
        </p:nvSpPr>
        <p:spPr>
          <a:xfrm>
            <a:off x="6872775" y="436025"/>
            <a:ext cx="1167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4" name="Google Shape;634;p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60"/>
          <p:cNvSpPr txBox="1"/>
          <p:nvPr/>
        </p:nvSpPr>
        <p:spPr>
          <a:xfrm>
            <a:off x="1330225" y="2063650"/>
            <a:ext cx="5446500" cy="9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Veamos un ejemplo del uso de Scrum</a:t>
            </a:r>
            <a:r>
              <a:rPr lang="es-419" sz="1800" b="1" i="0" u="none" strike="noStrike" cap="none">
                <a:solidFill>
                  <a:schemeClr val="dk1"/>
                </a:solidFill>
                <a:highlight>
                  <a:srgbClr val="75F2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endParaRPr sz="1800" b="1" i="0" u="none" strike="noStrike" cap="none">
              <a:solidFill>
                <a:schemeClr val="dk1"/>
              </a:solidFill>
              <a:highlight>
                <a:srgbClr val="75F2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61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61"/>
          <p:cNvSpPr/>
          <p:nvPr/>
        </p:nvSpPr>
        <p:spPr>
          <a:xfrm>
            <a:off x="6872775" y="436025"/>
            <a:ext cx="1167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61"/>
          <p:cNvSpPr txBox="1"/>
          <p:nvPr/>
        </p:nvSpPr>
        <p:spPr>
          <a:xfrm>
            <a:off x="457200" y="647700"/>
            <a:ext cx="84987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Ejemplo: </a:t>
            </a:r>
            <a:endParaRPr sz="1800" b="1" i="0" u="none" strike="noStrike" cap="none">
              <a:solidFill>
                <a:schemeClr val="dk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61"/>
          <p:cNvSpPr txBox="1"/>
          <p:nvPr/>
        </p:nvSpPr>
        <p:spPr>
          <a:xfrm>
            <a:off x="436900" y="1171300"/>
            <a:ext cx="785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“Imagina que un grupo de estudiantes debe crear una </a:t>
            </a: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aplicación móvil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para gestionar las tareas de los estudiantes en un semestre”</a:t>
            </a:r>
            <a:endParaRPr sz="12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61"/>
          <p:cNvSpPr txBox="1"/>
          <p:nvPr/>
        </p:nvSpPr>
        <p:spPr>
          <a:xfrm>
            <a:off x="691150" y="2102500"/>
            <a:ext cx="7515300" cy="25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1. Inicio: Preparación del Product Backlog</a:t>
            </a: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Product Owner (PO) se reúne con los usuarios (estudiantes) para entender qué funciones necesita la aplicación.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Resultado: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 crea una lista priorizada (Product Backlog) con las siguientes tareas: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Crear un sistema de inicio de sesión.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Diseñar una pantalla para añadir tareas.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Configurar alertas para recordar plazos.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Generar un reporte semanal de tareas completadas.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2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62"/>
          <p:cNvSpPr/>
          <p:nvPr/>
        </p:nvSpPr>
        <p:spPr>
          <a:xfrm>
            <a:off x="6872775" y="436025"/>
            <a:ext cx="1167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62"/>
          <p:cNvSpPr txBox="1"/>
          <p:nvPr/>
        </p:nvSpPr>
        <p:spPr>
          <a:xfrm>
            <a:off x="327400" y="727500"/>
            <a:ext cx="42123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2. Primer Sprint</a:t>
            </a: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Duración: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2 semanas.</a:t>
            </a:r>
            <a:b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 del Sprint: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Los estudiantes deben entregar un sistema funcional donde los usuarios puedan iniciar sesión y agregar tareas.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62"/>
          <p:cNvSpPr txBox="1"/>
          <p:nvPr/>
        </p:nvSpPr>
        <p:spPr>
          <a:xfrm>
            <a:off x="316675" y="1993375"/>
            <a:ext cx="4157400" cy="3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Reunión de Planificación del Sprint (Sprint Planning)</a:t>
            </a: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equipo selecciona dos tareas del Product Backlog: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Crear sistema de inicio de sesión.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Diseñar pantalla para añadir tareas.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 define cómo trabajarán y se descompone en subtareas (Sprint Backlog):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Crear base de datos para usuarios.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Programar formulario de registro.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Diseñar interfaz de la pantalla principal.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62"/>
          <p:cNvSpPr txBox="1"/>
          <p:nvPr/>
        </p:nvSpPr>
        <p:spPr>
          <a:xfrm>
            <a:off x="4685175" y="1102375"/>
            <a:ext cx="4081200" cy="2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Scrum Diario</a:t>
            </a: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Cada día, el equipo se reúne 15 minutos para discutir: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hice ayer?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(Por ejemplo: "Terminé el diseño de la base de datos").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haré hoy?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(Por ejemplo: "Programaré el formulario de inicio de sesión").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impedimentos tengo?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(Por ejemplo: "No entiendo cómo conectar la base de datos con el formulario").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6" name="Google Shape;656;p62"/>
          <p:cNvCxnSpPr/>
          <p:nvPr/>
        </p:nvCxnSpPr>
        <p:spPr>
          <a:xfrm>
            <a:off x="4532400" y="742050"/>
            <a:ext cx="36300" cy="41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63"/>
          <p:cNvSpPr txBox="1"/>
          <p:nvPr/>
        </p:nvSpPr>
        <p:spPr>
          <a:xfrm>
            <a:off x="68475" y="295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3"/>
          <p:cNvSpPr/>
          <p:nvPr/>
        </p:nvSpPr>
        <p:spPr>
          <a:xfrm>
            <a:off x="6872775" y="436025"/>
            <a:ext cx="11676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63"/>
          <p:cNvSpPr txBox="1"/>
          <p:nvPr/>
        </p:nvSpPr>
        <p:spPr>
          <a:xfrm>
            <a:off x="320100" y="412525"/>
            <a:ext cx="4212300" cy="50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3. Final del Sprint</a:t>
            </a: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Revisión del Sprint (Sprint Review) </a:t>
            </a: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equipo muestra lo que han hecho: una interfaz funcional para el inicio de sesión y una pantalla donde los usuarios pueden añadir tareas.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usuarios (profesores o estudiantes invitados) prueban el sistema y dan retroalimentación. Por ejemplo: "El formulario es útil, pero el botón de registro no es visible".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Retrospectiva del Sprint</a:t>
            </a: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equipo reflexiona: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salió bien?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"Trabajamos bien en equipo, y la funcionalidad de inicio de sesión funciona perfectamente".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se puede mejorar?</a:t>
            </a: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"Deberíamos dedicar más tiempo al diseño visual para que sea más atractivo".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63"/>
          <p:cNvSpPr txBox="1"/>
          <p:nvPr/>
        </p:nvSpPr>
        <p:spPr>
          <a:xfrm>
            <a:off x="4685175" y="721375"/>
            <a:ext cx="4081200" cy="27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4. Definition of Done</a:t>
            </a: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equipo usa DoD para asegurarse de que su trabajo esté terminado: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código está completo y probado.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Las funciones añadidas funcionan sin errores críticos.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Product Owner aprueba el trabajo.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 diseños y funcionalidades cumplen con las expectativas.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6" name="Google Shape;666;p63"/>
          <p:cNvCxnSpPr/>
          <p:nvPr/>
        </p:nvCxnSpPr>
        <p:spPr>
          <a:xfrm>
            <a:off x="4532400" y="742050"/>
            <a:ext cx="36300" cy="417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67" name="Google Shape;667;p63"/>
          <p:cNvSpPr txBox="1"/>
          <p:nvPr/>
        </p:nvSpPr>
        <p:spPr>
          <a:xfrm>
            <a:off x="4771700" y="3207300"/>
            <a:ext cx="4111200" cy="15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Roboto"/>
                <a:ea typeface="Roboto"/>
                <a:cs typeface="Roboto"/>
                <a:sym typeface="Roboto"/>
              </a:rPr>
              <a:t>5. Próximos Sprints</a:t>
            </a:r>
            <a:endParaRPr sz="12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equipo sigue trabajando en las siguientes prioridades del </a:t>
            </a:r>
            <a:r>
              <a:rPr lang="es-419" sz="12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Backlog:</a:t>
            </a:r>
            <a:endParaRPr sz="1200" b="1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Configurar alertas de recordatorios.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Crear reportes semanales.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4"/>
          <p:cNvSpPr txBox="1"/>
          <p:nvPr/>
        </p:nvSpPr>
        <p:spPr>
          <a:xfrm>
            <a:off x="1551760" y="1713951"/>
            <a:ext cx="6040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419" sz="4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Actividades formativas</a:t>
            </a:r>
            <a:endParaRPr sz="4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4" name="Google Shape;674;p64"/>
          <p:cNvCxnSpPr/>
          <p:nvPr/>
        </p:nvCxnSpPr>
        <p:spPr>
          <a:xfrm>
            <a:off x="1955615" y="2545054"/>
            <a:ext cx="49725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5" name="Google Shape;675;p64"/>
          <p:cNvSpPr/>
          <p:nvPr/>
        </p:nvSpPr>
        <p:spPr>
          <a:xfrm>
            <a:off x="7433803" y="3888513"/>
            <a:ext cx="684790" cy="697846"/>
          </a:xfrm>
          <a:custGeom>
            <a:avLst/>
            <a:gdLst/>
            <a:ahLst/>
            <a:cxnLst/>
            <a:rect l="l" t="t" r="r" b="b"/>
            <a:pathLst>
              <a:path w="19826" h="20204" extrusionOk="0">
                <a:moveTo>
                  <a:pt x="3734" y="1"/>
                </a:moveTo>
                <a:cubicBezTo>
                  <a:pt x="3586" y="1"/>
                  <a:pt x="3429" y="28"/>
                  <a:pt x="3262" y="89"/>
                </a:cubicBezTo>
                <a:cubicBezTo>
                  <a:pt x="1710" y="691"/>
                  <a:pt x="2566" y="2717"/>
                  <a:pt x="2566" y="2717"/>
                </a:cubicBezTo>
                <a:lnTo>
                  <a:pt x="6112" y="12123"/>
                </a:lnTo>
                <a:cubicBezTo>
                  <a:pt x="6162" y="12248"/>
                  <a:pt x="6075" y="12333"/>
                  <a:pt x="5989" y="12333"/>
                </a:cubicBezTo>
                <a:cubicBezTo>
                  <a:pt x="5966" y="12333"/>
                  <a:pt x="5943" y="12327"/>
                  <a:pt x="5922" y="12313"/>
                </a:cubicBezTo>
                <a:lnTo>
                  <a:pt x="4212" y="11300"/>
                </a:lnTo>
                <a:cubicBezTo>
                  <a:pt x="4212" y="11300"/>
                  <a:pt x="4212" y="11268"/>
                  <a:pt x="4181" y="11268"/>
                </a:cubicBezTo>
                <a:cubicBezTo>
                  <a:pt x="4089" y="11199"/>
                  <a:pt x="3134" y="10383"/>
                  <a:pt x="2181" y="10383"/>
                </a:cubicBezTo>
                <a:cubicBezTo>
                  <a:pt x="1818" y="10383"/>
                  <a:pt x="1455" y="10501"/>
                  <a:pt x="1140" y="10825"/>
                </a:cubicBezTo>
                <a:cubicBezTo>
                  <a:pt x="0" y="12028"/>
                  <a:pt x="1235" y="13327"/>
                  <a:pt x="1330" y="13422"/>
                </a:cubicBezTo>
                <a:cubicBezTo>
                  <a:pt x="1362" y="13422"/>
                  <a:pt x="1362" y="13422"/>
                  <a:pt x="1362" y="13453"/>
                </a:cubicBezTo>
                <a:lnTo>
                  <a:pt x="9786" y="19565"/>
                </a:lnTo>
                <a:cubicBezTo>
                  <a:pt x="9818" y="19597"/>
                  <a:pt x="9818" y="19597"/>
                  <a:pt x="9849" y="19629"/>
                </a:cubicBezTo>
                <a:lnTo>
                  <a:pt x="9976" y="19914"/>
                </a:lnTo>
                <a:cubicBezTo>
                  <a:pt x="10070" y="20102"/>
                  <a:pt x="10253" y="20203"/>
                  <a:pt x="10431" y="20203"/>
                </a:cubicBezTo>
                <a:cubicBezTo>
                  <a:pt x="10492" y="20203"/>
                  <a:pt x="10553" y="20191"/>
                  <a:pt x="10609" y="20167"/>
                </a:cubicBezTo>
                <a:lnTo>
                  <a:pt x="18115" y="17158"/>
                </a:lnTo>
                <a:cubicBezTo>
                  <a:pt x="18368" y="17032"/>
                  <a:pt x="18495" y="16778"/>
                  <a:pt x="18400" y="16525"/>
                </a:cubicBezTo>
                <a:lnTo>
                  <a:pt x="18305" y="16240"/>
                </a:lnTo>
                <a:cubicBezTo>
                  <a:pt x="18273" y="16177"/>
                  <a:pt x="18273" y="16113"/>
                  <a:pt x="18305" y="16082"/>
                </a:cubicBezTo>
                <a:cubicBezTo>
                  <a:pt x="19825" y="14118"/>
                  <a:pt x="18812" y="11490"/>
                  <a:pt x="18812" y="11490"/>
                </a:cubicBezTo>
                <a:lnTo>
                  <a:pt x="17292" y="7626"/>
                </a:lnTo>
                <a:cubicBezTo>
                  <a:pt x="17292" y="7626"/>
                  <a:pt x="17292" y="7626"/>
                  <a:pt x="17292" y="7594"/>
                </a:cubicBezTo>
                <a:cubicBezTo>
                  <a:pt x="17260" y="7468"/>
                  <a:pt x="16817" y="5631"/>
                  <a:pt x="15455" y="5631"/>
                </a:cubicBezTo>
                <a:cubicBezTo>
                  <a:pt x="14663" y="5631"/>
                  <a:pt x="14220" y="5979"/>
                  <a:pt x="13998" y="6296"/>
                </a:cubicBezTo>
                <a:cubicBezTo>
                  <a:pt x="13973" y="6333"/>
                  <a:pt x="13933" y="6351"/>
                  <a:pt x="13892" y="6351"/>
                </a:cubicBezTo>
                <a:cubicBezTo>
                  <a:pt x="13830" y="6351"/>
                  <a:pt x="13764" y="6309"/>
                  <a:pt x="13745" y="6233"/>
                </a:cubicBezTo>
                <a:cubicBezTo>
                  <a:pt x="13650" y="5853"/>
                  <a:pt x="13333" y="5346"/>
                  <a:pt x="12383" y="5251"/>
                </a:cubicBezTo>
                <a:cubicBezTo>
                  <a:pt x="12284" y="5239"/>
                  <a:pt x="12190" y="5234"/>
                  <a:pt x="12101" y="5234"/>
                </a:cubicBezTo>
                <a:cubicBezTo>
                  <a:pt x="11227" y="5234"/>
                  <a:pt x="10848" y="5764"/>
                  <a:pt x="10704" y="6138"/>
                </a:cubicBezTo>
                <a:cubicBezTo>
                  <a:pt x="10688" y="6206"/>
                  <a:pt x="10634" y="6237"/>
                  <a:pt x="10579" y="6237"/>
                </a:cubicBezTo>
                <a:cubicBezTo>
                  <a:pt x="10530" y="6237"/>
                  <a:pt x="10481" y="6213"/>
                  <a:pt x="10451" y="6169"/>
                </a:cubicBezTo>
                <a:cubicBezTo>
                  <a:pt x="10155" y="5551"/>
                  <a:pt x="9586" y="4865"/>
                  <a:pt x="8840" y="4865"/>
                </a:cubicBezTo>
                <a:cubicBezTo>
                  <a:pt x="8707" y="4865"/>
                  <a:pt x="8568" y="4886"/>
                  <a:pt x="8424" y="4934"/>
                </a:cubicBezTo>
                <a:cubicBezTo>
                  <a:pt x="7791" y="5124"/>
                  <a:pt x="7506" y="5536"/>
                  <a:pt x="7379" y="5853"/>
                </a:cubicBezTo>
                <a:cubicBezTo>
                  <a:pt x="7348" y="5916"/>
                  <a:pt x="7292" y="5948"/>
                  <a:pt x="7237" y="5948"/>
                </a:cubicBezTo>
                <a:cubicBezTo>
                  <a:pt x="7181" y="5948"/>
                  <a:pt x="7126" y="5916"/>
                  <a:pt x="7094" y="5853"/>
                </a:cubicBezTo>
                <a:lnTo>
                  <a:pt x="5574" y="1894"/>
                </a:lnTo>
                <a:cubicBezTo>
                  <a:pt x="5574" y="1894"/>
                  <a:pt x="4968" y="1"/>
                  <a:pt x="37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4"/>
          <p:cNvSpPr/>
          <p:nvPr/>
        </p:nvSpPr>
        <p:spPr>
          <a:xfrm>
            <a:off x="7779445" y="4494276"/>
            <a:ext cx="388368" cy="282364"/>
          </a:xfrm>
          <a:custGeom>
            <a:avLst/>
            <a:gdLst/>
            <a:ahLst/>
            <a:cxnLst/>
            <a:rect l="l" t="t" r="r" b="b"/>
            <a:pathLst>
              <a:path w="11244" h="8175" extrusionOk="0">
                <a:moveTo>
                  <a:pt x="8904" y="1"/>
                </a:moveTo>
                <a:cubicBezTo>
                  <a:pt x="8840" y="1"/>
                  <a:pt x="8774" y="11"/>
                  <a:pt x="8710" y="32"/>
                </a:cubicBezTo>
                <a:lnTo>
                  <a:pt x="412" y="3389"/>
                </a:lnTo>
                <a:cubicBezTo>
                  <a:pt x="127" y="3484"/>
                  <a:pt x="1" y="3832"/>
                  <a:pt x="127" y="4117"/>
                </a:cubicBezTo>
                <a:lnTo>
                  <a:pt x="1838" y="7854"/>
                </a:lnTo>
                <a:cubicBezTo>
                  <a:pt x="1933" y="8068"/>
                  <a:pt x="2134" y="8175"/>
                  <a:pt x="2350" y="8175"/>
                </a:cubicBezTo>
                <a:cubicBezTo>
                  <a:pt x="2421" y="8175"/>
                  <a:pt x="2495" y="8163"/>
                  <a:pt x="2566" y="8139"/>
                </a:cubicBezTo>
                <a:lnTo>
                  <a:pt x="10800" y="4877"/>
                </a:lnTo>
                <a:cubicBezTo>
                  <a:pt x="11117" y="4782"/>
                  <a:pt x="11243" y="4434"/>
                  <a:pt x="11117" y="4149"/>
                </a:cubicBezTo>
                <a:lnTo>
                  <a:pt x="9406" y="317"/>
                </a:lnTo>
                <a:cubicBezTo>
                  <a:pt x="9333" y="121"/>
                  <a:pt x="9126" y="1"/>
                  <a:pt x="890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4"/>
          <p:cNvSpPr/>
          <p:nvPr/>
        </p:nvSpPr>
        <p:spPr>
          <a:xfrm>
            <a:off x="7279547" y="3766103"/>
            <a:ext cx="169591" cy="108007"/>
          </a:xfrm>
          <a:custGeom>
            <a:avLst/>
            <a:gdLst/>
            <a:ahLst/>
            <a:cxnLst/>
            <a:rect l="l" t="t" r="r" b="b"/>
            <a:pathLst>
              <a:path w="4910" h="3127" extrusionOk="0">
                <a:moveTo>
                  <a:pt x="1143" y="0"/>
                </a:moveTo>
                <a:cubicBezTo>
                  <a:pt x="757" y="0"/>
                  <a:pt x="386" y="219"/>
                  <a:pt x="223" y="593"/>
                </a:cubicBezTo>
                <a:cubicBezTo>
                  <a:pt x="1" y="1068"/>
                  <a:pt x="254" y="1669"/>
                  <a:pt x="729" y="1891"/>
                </a:cubicBezTo>
                <a:lnTo>
                  <a:pt x="3358" y="3063"/>
                </a:lnTo>
                <a:cubicBezTo>
                  <a:pt x="3485" y="3126"/>
                  <a:pt x="3643" y="3126"/>
                  <a:pt x="3770" y="3126"/>
                </a:cubicBezTo>
                <a:cubicBezTo>
                  <a:pt x="4150" y="3126"/>
                  <a:pt x="4498" y="2905"/>
                  <a:pt x="4688" y="2556"/>
                </a:cubicBezTo>
                <a:cubicBezTo>
                  <a:pt x="4910" y="2049"/>
                  <a:pt x="4656" y="1448"/>
                  <a:pt x="4181" y="1226"/>
                </a:cubicBezTo>
                <a:lnTo>
                  <a:pt x="1553" y="86"/>
                </a:lnTo>
                <a:cubicBezTo>
                  <a:pt x="1420" y="28"/>
                  <a:pt x="1280" y="0"/>
                  <a:pt x="114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4"/>
          <p:cNvSpPr/>
          <p:nvPr/>
        </p:nvSpPr>
        <p:spPr>
          <a:xfrm>
            <a:off x="7641630" y="3925782"/>
            <a:ext cx="169591" cy="109112"/>
          </a:xfrm>
          <a:custGeom>
            <a:avLst/>
            <a:gdLst/>
            <a:ahLst/>
            <a:cxnLst/>
            <a:rect l="l" t="t" r="r" b="b"/>
            <a:pathLst>
              <a:path w="4910" h="3159" extrusionOk="0">
                <a:moveTo>
                  <a:pt x="1143" y="1"/>
                </a:moveTo>
                <a:cubicBezTo>
                  <a:pt x="756" y="1"/>
                  <a:pt x="386" y="220"/>
                  <a:pt x="222" y="593"/>
                </a:cubicBezTo>
                <a:cubicBezTo>
                  <a:pt x="0" y="1068"/>
                  <a:pt x="254" y="1670"/>
                  <a:pt x="729" y="1892"/>
                </a:cubicBezTo>
                <a:lnTo>
                  <a:pt x="3357" y="3064"/>
                </a:lnTo>
                <a:cubicBezTo>
                  <a:pt x="3484" y="3127"/>
                  <a:pt x="3642" y="3159"/>
                  <a:pt x="3769" y="3159"/>
                </a:cubicBezTo>
                <a:cubicBezTo>
                  <a:pt x="4149" y="3159"/>
                  <a:pt x="4497" y="2937"/>
                  <a:pt x="4687" y="2557"/>
                </a:cubicBezTo>
                <a:cubicBezTo>
                  <a:pt x="4909" y="2050"/>
                  <a:pt x="4656" y="1480"/>
                  <a:pt x="4181" y="1258"/>
                </a:cubicBezTo>
                <a:lnTo>
                  <a:pt x="1552" y="87"/>
                </a:lnTo>
                <a:cubicBezTo>
                  <a:pt x="1419" y="29"/>
                  <a:pt x="1280" y="1"/>
                  <a:pt x="114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64"/>
          <p:cNvSpPr/>
          <p:nvPr/>
        </p:nvSpPr>
        <p:spPr>
          <a:xfrm>
            <a:off x="7276266" y="3919426"/>
            <a:ext cx="169591" cy="104518"/>
          </a:xfrm>
          <a:custGeom>
            <a:avLst/>
            <a:gdLst/>
            <a:ahLst/>
            <a:cxnLst/>
            <a:rect l="l" t="t" r="r" b="b"/>
            <a:pathLst>
              <a:path w="4910" h="3026" extrusionOk="0">
                <a:moveTo>
                  <a:pt x="3817" y="0"/>
                </a:moveTo>
                <a:cubicBezTo>
                  <a:pt x="3687" y="0"/>
                  <a:pt x="3553" y="26"/>
                  <a:pt x="3421" y="81"/>
                </a:cubicBezTo>
                <a:lnTo>
                  <a:pt x="761" y="1094"/>
                </a:lnTo>
                <a:cubicBezTo>
                  <a:pt x="254" y="1316"/>
                  <a:pt x="1" y="1886"/>
                  <a:pt x="191" y="2392"/>
                </a:cubicBezTo>
                <a:cubicBezTo>
                  <a:pt x="349" y="2773"/>
                  <a:pt x="698" y="3026"/>
                  <a:pt x="1109" y="3026"/>
                </a:cubicBezTo>
                <a:cubicBezTo>
                  <a:pt x="1236" y="3026"/>
                  <a:pt x="1331" y="2994"/>
                  <a:pt x="1458" y="2963"/>
                </a:cubicBezTo>
                <a:lnTo>
                  <a:pt x="4150" y="1917"/>
                </a:lnTo>
                <a:cubicBezTo>
                  <a:pt x="4656" y="1727"/>
                  <a:pt x="4910" y="1157"/>
                  <a:pt x="4720" y="651"/>
                </a:cubicBezTo>
                <a:cubicBezTo>
                  <a:pt x="4576" y="244"/>
                  <a:pt x="4216" y="0"/>
                  <a:pt x="381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64"/>
          <p:cNvSpPr/>
          <p:nvPr/>
        </p:nvSpPr>
        <p:spPr>
          <a:xfrm>
            <a:off x="7644911" y="3776707"/>
            <a:ext cx="169591" cy="103965"/>
          </a:xfrm>
          <a:custGeom>
            <a:avLst/>
            <a:gdLst/>
            <a:ahLst/>
            <a:cxnLst/>
            <a:rect l="l" t="t" r="r" b="b"/>
            <a:pathLst>
              <a:path w="4910" h="3010" extrusionOk="0">
                <a:moveTo>
                  <a:pt x="3799" y="1"/>
                </a:moveTo>
                <a:cubicBezTo>
                  <a:pt x="3684" y="1"/>
                  <a:pt x="3566" y="21"/>
                  <a:pt x="3452" y="64"/>
                </a:cubicBezTo>
                <a:lnTo>
                  <a:pt x="761" y="1109"/>
                </a:lnTo>
                <a:cubicBezTo>
                  <a:pt x="254" y="1299"/>
                  <a:pt x="0" y="1869"/>
                  <a:pt x="190" y="2376"/>
                </a:cubicBezTo>
                <a:cubicBezTo>
                  <a:pt x="349" y="2756"/>
                  <a:pt x="729" y="3009"/>
                  <a:pt x="1109" y="3009"/>
                </a:cubicBezTo>
                <a:cubicBezTo>
                  <a:pt x="1236" y="3009"/>
                  <a:pt x="1362" y="2978"/>
                  <a:pt x="1457" y="2946"/>
                </a:cubicBezTo>
                <a:lnTo>
                  <a:pt x="4149" y="1901"/>
                </a:lnTo>
                <a:cubicBezTo>
                  <a:pt x="4656" y="1711"/>
                  <a:pt x="4909" y="1141"/>
                  <a:pt x="4719" y="634"/>
                </a:cubicBezTo>
                <a:cubicBezTo>
                  <a:pt x="4572" y="241"/>
                  <a:pt x="4197" y="1"/>
                  <a:pt x="37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4"/>
          <p:cNvSpPr/>
          <p:nvPr/>
        </p:nvSpPr>
        <p:spPr>
          <a:xfrm>
            <a:off x="7406447" y="4001286"/>
            <a:ext cx="118161" cy="159402"/>
          </a:xfrm>
          <a:custGeom>
            <a:avLst/>
            <a:gdLst/>
            <a:ahLst/>
            <a:cxnLst/>
            <a:rect l="l" t="t" r="r" b="b"/>
            <a:pathLst>
              <a:path w="3421" h="4615" extrusionOk="0">
                <a:moveTo>
                  <a:pt x="2288" y="0"/>
                </a:moveTo>
                <a:cubicBezTo>
                  <a:pt x="1911" y="0"/>
                  <a:pt x="1558" y="219"/>
                  <a:pt x="1394" y="593"/>
                </a:cubicBezTo>
                <a:lnTo>
                  <a:pt x="222" y="3221"/>
                </a:lnTo>
                <a:cubicBezTo>
                  <a:pt x="1" y="3728"/>
                  <a:pt x="222" y="4298"/>
                  <a:pt x="729" y="4519"/>
                </a:cubicBezTo>
                <a:cubicBezTo>
                  <a:pt x="856" y="4583"/>
                  <a:pt x="982" y="4614"/>
                  <a:pt x="1109" y="4614"/>
                </a:cubicBezTo>
                <a:cubicBezTo>
                  <a:pt x="1489" y="4614"/>
                  <a:pt x="1869" y="4393"/>
                  <a:pt x="2027" y="4013"/>
                </a:cubicBezTo>
                <a:lnTo>
                  <a:pt x="3199" y="1384"/>
                </a:lnTo>
                <a:cubicBezTo>
                  <a:pt x="3421" y="909"/>
                  <a:pt x="3199" y="307"/>
                  <a:pt x="2692" y="86"/>
                </a:cubicBezTo>
                <a:cubicBezTo>
                  <a:pt x="2560" y="28"/>
                  <a:pt x="2422" y="0"/>
                  <a:pt x="228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4"/>
          <p:cNvSpPr/>
          <p:nvPr/>
        </p:nvSpPr>
        <p:spPr>
          <a:xfrm>
            <a:off x="7566160" y="3639203"/>
            <a:ext cx="118161" cy="159437"/>
          </a:xfrm>
          <a:custGeom>
            <a:avLst/>
            <a:gdLst/>
            <a:ahLst/>
            <a:cxnLst/>
            <a:rect l="l" t="t" r="r" b="b"/>
            <a:pathLst>
              <a:path w="3421" h="4616" extrusionOk="0">
                <a:moveTo>
                  <a:pt x="2288" y="1"/>
                </a:moveTo>
                <a:cubicBezTo>
                  <a:pt x="1910" y="1"/>
                  <a:pt x="1557" y="219"/>
                  <a:pt x="1394" y="593"/>
                </a:cubicBezTo>
                <a:lnTo>
                  <a:pt x="222" y="3222"/>
                </a:lnTo>
                <a:cubicBezTo>
                  <a:pt x="0" y="3728"/>
                  <a:pt x="222" y="4298"/>
                  <a:pt x="729" y="4520"/>
                </a:cubicBezTo>
                <a:cubicBezTo>
                  <a:pt x="855" y="4583"/>
                  <a:pt x="982" y="4615"/>
                  <a:pt x="1140" y="4615"/>
                </a:cubicBezTo>
                <a:cubicBezTo>
                  <a:pt x="1520" y="4615"/>
                  <a:pt x="1869" y="4393"/>
                  <a:pt x="2027" y="4013"/>
                </a:cubicBezTo>
                <a:lnTo>
                  <a:pt x="3199" y="1385"/>
                </a:lnTo>
                <a:cubicBezTo>
                  <a:pt x="3421" y="910"/>
                  <a:pt x="3199" y="308"/>
                  <a:pt x="2692" y="86"/>
                </a:cubicBezTo>
                <a:cubicBezTo>
                  <a:pt x="2559" y="28"/>
                  <a:pt x="2422" y="1"/>
                  <a:pt x="22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64"/>
          <p:cNvSpPr/>
          <p:nvPr/>
        </p:nvSpPr>
        <p:spPr>
          <a:xfrm rot="-2692962">
            <a:off x="7428450" y="3619182"/>
            <a:ext cx="118157" cy="159431"/>
          </a:xfrm>
          <a:custGeom>
            <a:avLst/>
            <a:gdLst/>
            <a:ahLst/>
            <a:cxnLst/>
            <a:rect l="l" t="t" r="r" b="b"/>
            <a:pathLst>
              <a:path w="3421" h="4616" extrusionOk="0">
                <a:moveTo>
                  <a:pt x="2288" y="1"/>
                </a:moveTo>
                <a:cubicBezTo>
                  <a:pt x="1910" y="1"/>
                  <a:pt x="1557" y="219"/>
                  <a:pt x="1394" y="593"/>
                </a:cubicBezTo>
                <a:lnTo>
                  <a:pt x="222" y="3222"/>
                </a:lnTo>
                <a:cubicBezTo>
                  <a:pt x="0" y="3728"/>
                  <a:pt x="222" y="4298"/>
                  <a:pt x="729" y="4520"/>
                </a:cubicBezTo>
                <a:cubicBezTo>
                  <a:pt x="855" y="4583"/>
                  <a:pt x="982" y="4615"/>
                  <a:pt x="1140" y="4615"/>
                </a:cubicBezTo>
                <a:cubicBezTo>
                  <a:pt x="1520" y="4615"/>
                  <a:pt x="1869" y="4393"/>
                  <a:pt x="2027" y="4013"/>
                </a:cubicBezTo>
                <a:lnTo>
                  <a:pt x="3199" y="1385"/>
                </a:lnTo>
                <a:cubicBezTo>
                  <a:pt x="3421" y="910"/>
                  <a:pt x="3199" y="308"/>
                  <a:pt x="2692" y="86"/>
                </a:cubicBezTo>
                <a:cubicBezTo>
                  <a:pt x="2559" y="28"/>
                  <a:pt x="2422" y="1"/>
                  <a:pt x="22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64"/>
          <p:cNvSpPr txBox="1"/>
          <p:nvPr/>
        </p:nvSpPr>
        <p:spPr>
          <a:xfrm>
            <a:off x="1922925" y="3446388"/>
            <a:ext cx="50379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s-419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Actividades de desarrollo en clases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/>
          <p:nvPr/>
        </p:nvSpPr>
        <p:spPr>
          <a:xfrm>
            <a:off x="1253064" y="828460"/>
            <a:ext cx="3352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EF8600"/>
                </a:solidFill>
                <a:latin typeface="Roboto"/>
                <a:ea typeface="Roboto"/>
                <a:cs typeface="Roboto"/>
                <a:sym typeface="Roboto"/>
              </a:rPr>
              <a:t>RUTA DE APRENDIZAJE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29"/>
          <p:cNvGrpSpPr/>
          <p:nvPr/>
        </p:nvGrpSpPr>
        <p:grpSpPr>
          <a:xfrm>
            <a:off x="491977" y="1365093"/>
            <a:ext cx="7055146" cy="2876781"/>
            <a:chOff x="1044427" y="1047045"/>
            <a:chExt cx="7055146" cy="2876781"/>
          </a:xfrm>
        </p:grpSpPr>
        <p:sp>
          <p:nvSpPr>
            <p:cNvPr id="255" name="Google Shape;255;p29"/>
            <p:cNvSpPr/>
            <p:nvPr/>
          </p:nvSpPr>
          <p:spPr>
            <a:xfrm>
              <a:off x="2448100" y="2520153"/>
              <a:ext cx="1403705" cy="1403673"/>
            </a:xfrm>
            <a:custGeom>
              <a:avLst/>
              <a:gdLst/>
              <a:ahLst/>
              <a:cxnLst/>
              <a:rect l="l" t="t" r="r" b="b"/>
              <a:pathLst>
                <a:path w="43546" h="43545" extrusionOk="0">
                  <a:moveTo>
                    <a:pt x="19730" y="0"/>
                  </a:moveTo>
                  <a:cubicBezTo>
                    <a:pt x="19730" y="5447"/>
                    <a:pt x="17513" y="10387"/>
                    <a:pt x="13935" y="13934"/>
                  </a:cubicBezTo>
                  <a:cubicBezTo>
                    <a:pt x="10388" y="17513"/>
                    <a:pt x="5447" y="19730"/>
                    <a:pt x="0" y="19730"/>
                  </a:cubicBezTo>
                  <a:lnTo>
                    <a:pt x="0" y="43545"/>
                  </a:lnTo>
                  <a:cubicBezTo>
                    <a:pt x="12034" y="43545"/>
                    <a:pt x="22897" y="38668"/>
                    <a:pt x="30782" y="30782"/>
                  </a:cubicBezTo>
                  <a:cubicBezTo>
                    <a:pt x="38668" y="22928"/>
                    <a:pt x="43545" y="12034"/>
                    <a:pt x="43545" y="0"/>
                  </a:cubicBez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44427" y="2520153"/>
              <a:ext cx="1403705" cy="1403673"/>
            </a:xfrm>
            <a:custGeom>
              <a:avLst/>
              <a:gdLst/>
              <a:ahLst/>
              <a:cxnLst/>
              <a:rect l="l" t="t" r="r" b="b"/>
              <a:pathLst>
                <a:path w="43546" h="43545" extrusionOk="0">
                  <a:moveTo>
                    <a:pt x="0" y="0"/>
                  </a:moveTo>
                  <a:cubicBezTo>
                    <a:pt x="0" y="12034"/>
                    <a:pt x="4877" y="22897"/>
                    <a:pt x="12731" y="30782"/>
                  </a:cubicBezTo>
                  <a:cubicBezTo>
                    <a:pt x="20617" y="38668"/>
                    <a:pt x="31511" y="43545"/>
                    <a:pt x="43545" y="43545"/>
                  </a:cubicBezTo>
                  <a:lnTo>
                    <a:pt x="43545" y="19730"/>
                  </a:lnTo>
                  <a:cubicBezTo>
                    <a:pt x="38098" y="19730"/>
                    <a:pt x="33158" y="17513"/>
                    <a:pt x="29579" y="13934"/>
                  </a:cubicBezTo>
                  <a:cubicBezTo>
                    <a:pt x="26032" y="10387"/>
                    <a:pt x="23815" y="5447"/>
                    <a:pt x="23815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4487738" y="1047045"/>
              <a:ext cx="3611835" cy="908608"/>
            </a:xfrm>
            <a:custGeom>
              <a:avLst/>
              <a:gdLst/>
              <a:ahLst/>
              <a:cxnLst/>
              <a:rect l="l" t="t" r="r" b="b"/>
              <a:pathLst>
                <a:path w="112047" h="28187" extrusionOk="0">
                  <a:moveTo>
                    <a:pt x="101469" y="1"/>
                  </a:moveTo>
                  <a:lnTo>
                    <a:pt x="101469" y="2123"/>
                  </a:lnTo>
                  <a:lnTo>
                    <a:pt x="1" y="2123"/>
                  </a:lnTo>
                  <a:lnTo>
                    <a:pt x="1" y="25969"/>
                  </a:lnTo>
                  <a:lnTo>
                    <a:pt x="101469" y="25969"/>
                  </a:lnTo>
                  <a:lnTo>
                    <a:pt x="101469" y="28186"/>
                  </a:lnTo>
                  <a:lnTo>
                    <a:pt x="112046" y="14062"/>
                  </a:lnTo>
                  <a:lnTo>
                    <a:pt x="101469" y="1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3084064" y="1115448"/>
              <a:ext cx="1403705" cy="1404737"/>
            </a:xfrm>
            <a:custGeom>
              <a:avLst/>
              <a:gdLst/>
              <a:ahLst/>
              <a:cxnLst/>
              <a:rect l="l" t="t" r="r" b="b"/>
              <a:pathLst>
                <a:path w="43546" h="43578" extrusionOk="0">
                  <a:moveTo>
                    <a:pt x="43546" y="1"/>
                  </a:moveTo>
                  <a:cubicBezTo>
                    <a:pt x="31512" y="1"/>
                    <a:pt x="20649" y="4878"/>
                    <a:pt x="12764" y="12763"/>
                  </a:cubicBezTo>
                  <a:cubicBezTo>
                    <a:pt x="4878" y="20649"/>
                    <a:pt x="1" y="31543"/>
                    <a:pt x="1" y="43577"/>
                  </a:cubicBezTo>
                  <a:lnTo>
                    <a:pt x="23816" y="43577"/>
                  </a:lnTo>
                  <a:cubicBezTo>
                    <a:pt x="23816" y="38130"/>
                    <a:pt x="26033" y="33190"/>
                    <a:pt x="29612" y="29611"/>
                  </a:cubicBezTo>
                  <a:cubicBezTo>
                    <a:pt x="33158" y="26033"/>
                    <a:pt x="38099" y="23847"/>
                    <a:pt x="43546" y="23847"/>
                  </a:cubicBezTo>
                  <a:lnTo>
                    <a:pt x="43546" y="1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3124906" y="3237800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0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1014"/>
                  </a:lnTo>
                  <a:lnTo>
                    <a:pt x="317" y="1014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3149405" y="3237800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0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1014"/>
                  </a:lnTo>
                  <a:lnTo>
                    <a:pt x="317" y="1014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3124906" y="3294953"/>
              <a:ext cx="15344" cy="35781"/>
            </a:xfrm>
            <a:custGeom>
              <a:avLst/>
              <a:gdLst/>
              <a:ahLst/>
              <a:cxnLst/>
              <a:rect l="l" t="t" r="r" b="b"/>
              <a:pathLst>
                <a:path w="476" h="1110" extrusionOk="0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3"/>
                  </a:lnTo>
                  <a:lnTo>
                    <a:pt x="1" y="983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3"/>
                  </a:lnTo>
                  <a:lnTo>
                    <a:pt x="317" y="98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3174935" y="3294953"/>
              <a:ext cx="22500" cy="35781"/>
            </a:xfrm>
            <a:custGeom>
              <a:avLst/>
              <a:gdLst/>
              <a:ahLst/>
              <a:cxnLst/>
              <a:rect l="l" t="t" r="r" b="b"/>
              <a:pathLst>
                <a:path w="698" h="1110" extrusionOk="0">
                  <a:moveTo>
                    <a:pt x="349" y="96"/>
                  </a:moveTo>
                  <a:cubicBezTo>
                    <a:pt x="381" y="96"/>
                    <a:pt x="412" y="96"/>
                    <a:pt x="444" y="127"/>
                  </a:cubicBezTo>
                  <a:cubicBezTo>
                    <a:pt x="444" y="127"/>
                    <a:pt x="476" y="159"/>
                    <a:pt x="507" y="159"/>
                  </a:cubicBezTo>
                  <a:cubicBezTo>
                    <a:pt x="539" y="191"/>
                    <a:pt x="539" y="222"/>
                    <a:pt x="539" y="254"/>
                  </a:cubicBezTo>
                  <a:cubicBezTo>
                    <a:pt x="571" y="286"/>
                    <a:pt x="571" y="317"/>
                    <a:pt x="571" y="349"/>
                  </a:cubicBezTo>
                  <a:lnTo>
                    <a:pt x="571" y="761"/>
                  </a:lnTo>
                  <a:cubicBezTo>
                    <a:pt x="571" y="793"/>
                    <a:pt x="571" y="824"/>
                    <a:pt x="539" y="856"/>
                  </a:cubicBezTo>
                  <a:cubicBezTo>
                    <a:pt x="539" y="888"/>
                    <a:pt x="539" y="919"/>
                    <a:pt x="507" y="919"/>
                  </a:cubicBezTo>
                  <a:cubicBezTo>
                    <a:pt x="476" y="951"/>
                    <a:pt x="444" y="983"/>
                    <a:pt x="444" y="983"/>
                  </a:cubicBezTo>
                  <a:cubicBezTo>
                    <a:pt x="412" y="983"/>
                    <a:pt x="381" y="1014"/>
                    <a:pt x="349" y="1014"/>
                  </a:cubicBezTo>
                  <a:cubicBezTo>
                    <a:pt x="317" y="1014"/>
                    <a:pt x="286" y="983"/>
                    <a:pt x="254" y="983"/>
                  </a:cubicBezTo>
                  <a:cubicBezTo>
                    <a:pt x="222" y="983"/>
                    <a:pt x="191" y="951"/>
                    <a:pt x="159" y="919"/>
                  </a:cubicBezTo>
                  <a:cubicBezTo>
                    <a:pt x="159" y="919"/>
                    <a:pt x="127" y="888"/>
                    <a:pt x="127" y="856"/>
                  </a:cubicBezTo>
                  <a:cubicBezTo>
                    <a:pt x="96" y="824"/>
                    <a:pt x="96" y="793"/>
                    <a:pt x="96" y="761"/>
                  </a:cubicBezTo>
                  <a:lnTo>
                    <a:pt x="96" y="349"/>
                  </a:lnTo>
                  <a:cubicBezTo>
                    <a:pt x="96" y="317"/>
                    <a:pt x="96" y="286"/>
                    <a:pt x="127" y="254"/>
                  </a:cubicBezTo>
                  <a:cubicBezTo>
                    <a:pt x="127" y="222"/>
                    <a:pt x="159" y="191"/>
                    <a:pt x="159" y="159"/>
                  </a:cubicBezTo>
                  <a:cubicBezTo>
                    <a:pt x="191" y="159"/>
                    <a:pt x="222" y="127"/>
                    <a:pt x="254" y="127"/>
                  </a:cubicBezTo>
                  <a:cubicBezTo>
                    <a:pt x="286" y="96"/>
                    <a:pt x="317" y="96"/>
                    <a:pt x="349" y="96"/>
                  </a:cubicBezTo>
                  <a:close/>
                  <a:moveTo>
                    <a:pt x="191" y="1"/>
                  </a:moveTo>
                  <a:cubicBezTo>
                    <a:pt x="159" y="32"/>
                    <a:pt x="127" y="64"/>
                    <a:pt x="96" y="96"/>
                  </a:cubicBezTo>
                  <a:cubicBezTo>
                    <a:pt x="64" y="127"/>
                    <a:pt x="32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8"/>
                  </a:cubicBezTo>
                  <a:cubicBezTo>
                    <a:pt x="32" y="951"/>
                    <a:pt x="64" y="983"/>
                    <a:pt x="96" y="1014"/>
                  </a:cubicBezTo>
                  <a:cubicBezTo>
                    <a:pt x="127" y="1046"/>
                    <a:pt x="159" y="1078"/>
                    <a:pt x="191" y="1078"/>
                  </a:cubicBezTo>
                  <a:cubicBezTo>
                    <a:pt x="254" y="1109"/>
                    <a:pt x="286" y="1109"/>
                    <a:pt x="349" y="1109"/>
                  </a:cubicBezTo>
                  <a:cubicBezTo>
                    <a:pt x="381" y="1109"/>
                    <a:pt x="444" y="1109"/>
                    <a:pt x="476" y="1078"/>
                  </a:cubicBezTo>
                  <a:cubicBezTo>
                    <a:pt x="507" y="1078"/>
                    <a:pt x="571" y="1046"/>
                    <a:pt x="602" y="1014"/>
                  </a:cubicBezTo>
                  <a:cubicBezTo>
                    <a:pt x="634" y="983"/>
                    <a:pt x="634" y="951"/>
                    <a:pt x="666" y="888"/>
                  </a:cubicBezTo>
                  <a:cubicBezTo>
                    <a:pt x="697" y="856"/>
                    <a:pt x="697" y="824"/>
                    <a:pt x="697" y="761"/>
                  </a:cubicBezTo>
                  <a:lnTo>
                    <a:pt x="697" y="349"/>
                  </a:lnTo>
                  <a:cubicBezTo>
                    <a:pt x="697" y="286"/>
                    <a:pt x="697" y="254"/>
                    <a:pt x="666" y="191"/>
                  </a:cubicBezTo>
                  <a:cubicBezTo>
                    <a:pt x="666" y="159"/>
                    <a:pt x="634" y="127"/>
                    <a:pt x="602" y="96"/>
                  </a:cubicBezTo>
                  <a:cubicBezTo>
                    <a:pt x="571" y="64"/>
                    <a:pt x="539" y="32"/>
                    <a:pt x="476" y="1"/>
                  </a:cubicBez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3205558" y="3294953"/>
              <a:ext cx="15344" cy="35781"/>
            </a:xfrm>
            <a:custGeom>
              <a:avLst/>
              <a:gdLst/>
              <a:ahLst/>
              <a:cxnLst/>
              <a:rect l="l" t="t" r="r" b="b"/>
              <a:pathLst>
                <a:path w="476" h="1110" extrusionOk="0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3"/>
                  </a:lnTo>
                  <a:lnTo>
                    <a:pt x="1" y="983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3"/>
                  </a:lnTo>
                  <a:lnTo>
                    <a:pt x="317" y="98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4" name="Google Shape;264;p29"/>
          <p:cNvSpPr/>
          <p:nvPr/>
        </p:nvSpPr>
        <p:spPr>
          <a:xfrm>
            <a:off x="958099" y="3361485"/>
            <a:ext cx="445500" cy="460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336742" y="3361485"/>
            <a:ext cx="445500" cy="460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3299355" y="1666100"/>
            <a:ext cx="445500" cy="460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4784667" y="1589285"/>
            <a:ext cx="445500" cy="460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7705725" y="1358586"/>
            <a:ext cx="838200" cy="9087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413749" y="2391893"/>
            <a:ext cx="98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20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INICIO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908082" y="4210360"/>
            <a:ext cx="1028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3B3B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2261921" y="4200835"/>
            <a:ext cx="1403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3B3B3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7409176" y="2315444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419" sz="1500" b="0" i="0" u="none" strike="noStrike" cap="none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EA2</a:t>
            </a:r>
            <a:endParaRPr sz="1500" b="0" i="0" u="none" strike="noStrike" cap="none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7418701" y="2577616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500" b="1" i="0" u="none" strike="noStrike" cap="none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35%</a:t>
            </a:r>
            <a:endParaRPr sz="15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SzPts val="1200"/>
            </a:pPr>
            <a:r>
              <a:rPr lang="es-419" sz="1000" b="1" i="0" u="none" strike="noStrike" cap="none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Bitácora</a:t>
            </a:r>
            <a:r>
              <a:rPr lang="es-419" sz="1000" b="1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 (18%)</a:t>
            </a:r>
            <a:endParaRPr sz="10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000" b="1" i="0" u="none" strike="noStrike" cap="none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0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SzPts val="1200"/>
            </a:pPr>
            <a:r>
              <a:rPr lang="es-419" sz="1000" b="1" i="0" u="none" strike="noStrike" cap="none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Entrevista individual</a:t>
            </a:r>
            <a:r>
              <a:rPr lang="es-419" sz="1000" b="1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 (17%)</a:t>
            </a:r>
            <a:endParaRPr sz="1000" b="1" i="0" u="none" strike="noStrike" cap="none" dirty="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3321833" y="2444971"/>
            <a:ext cx="270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Design Thinking:</a:t>
            </a:r>
            <a:endParaRPr sz="10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Definir </a:t>
            </a:r>
            <a:endParaRPr sz="14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4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5" name="Google Shape;275;p29"/>
          <p:cNvCxnSpPr/>
          <p:nvPr/>
        </p:nvCxnSpPr>
        <p:spPr>
          <a:xfrm>
            <a:off x="1184671" y="3923242"/>
            <a:ext cx="0" cy="3090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6" name="Google Shape;276;p29"/>
          <p:cNvSpPr/>
          <p:nvPr/>
        </p:nvSpPr>
        <p:spPr>
          <a:xfrm>
            <a:off x="5771650" y="1448450"/>
            <a:ext cx="1413000" cy="745200"/>
          </a:xfrm>
          <a:prstGeom prst="rect">
            <a:avLst/>
          </a:prstGeom>
          <a:solidFill>
            <a:srgbClr val="8F8F8F"/>
          </a:solidFill>
          <a:ln w="9525" cap="flat" cmpd="sng">
            <a:solidFill>
              <a:srgbClr val="8F8F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6270142" y="1541785"/>
            <a:ext cx="445500" cy="4602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370755" y="4268110"/>
            <a:ext cx="1500300" cy="5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Metodologías Ágiles </a:t>
            </a:r>
            <a:endParaRPr sz="1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</a:t>
            </a:r>
            <a:endParaRPr sz="1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2407783" y="4277021"/>
            <a:ext cx="270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Design Thinking:</a:t>
            </a:r>
            <a:endParaRPr sz="10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Empatizar </a:t>
            </a:r>
            <a:endParaRPr sz="14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4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4529680" y="2432500"/>
            <a:ext cx="11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Design Thinking:</a:t>
            </a:r>
            <a:endParaRPr sz="10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Idear</a:t>
            </a:r>
            <a:endParaRPr sz="14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4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9"/>
          <p:cNvSpPr/>
          <p:nvPr/>
        </p:nvSpPr>
        <p:spPr>
          <a:xfrm>
            <a:off x="6126592" y="2405225"/>
            <a:ext cx="116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Design Thinking/Scrum</a:t>
            </a:r>
            <a:endParaRPr sz="14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400" b="1" i="0" u="none" strike="noStrike" cap="none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" name="Google Shape;282;p29"/>
          <p:cNvCxnSpPr/>
          <p:nvPr/>
        </p:nvCxnSpPr>
        <p:spPr>
          <a:xfrm>
            <a:off x="2568946" y="3932955"/>
            <a:ext cx="0" cy="3090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" name="Google Shape;283;p29"/>
          <p:cNvCxnSpPr/>
          <p:nvPr/>
        </p:nvCxnSpPr>
        <p:spPr>
          <a:xfrm>
            <a:off x="3534371" y="2193655"/>
            <a:ext cx="0" cy="3090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4" name="Google Shape;284;p29"/>
          <p:cNvCxnSpPr/>
          <p:nvPr/>
        </p:nvCxnSpPr>
        <p:spPr>
          <a:xfrm>
            <a:off x="5004521" y="2126330"/>
            <a:ext cx="0" cy="3090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5" name="Google Shape;285;p29"/>
          <p:cNvCxnSpPr/>
          <p:nvPr/>
        </p:nvCxnSpPr>
        <p:spPr>
          <a:xfrm>
            <a:off x="6492896" y="2126330"/>
            <a:ext cx="0" cy="309000"/>
          </a:xfrm>
          <a:prstGeom prst="straightConnector1">
            <a:avLst/>
          </a:prstGeom>
          <a:noFill/>
          <a:ln w="9525" cap="flat" cmpd="sng">
            <a:solidFill>
              <a:srgbClr val="FDA73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6" name="Google Shape;286;p29"/>
          <p:cNvSpPr txBox="1"/>
          <p:nvPr/>
        </p:nvSpPr>
        <p:spPr>
          <a:xfrm>
            <a:off x="1031904" y="3440062"/>
            <a:ext cx="304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9"/>
          <p:cNvSpPr txBox="1"/>
          <p:nvPr/>
        </p:nvSpPr>
        <p:spPr>
          <a:xfrm>
            <a:off x="2416543" y="3440062"/>
            <a:ext cx="304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3381964" y="1726934"/>
            <a:ext cx="304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9"/>
          <p:cNvSpPr txBox="1"/>
          <p:nvPr/>
        </p:nvSpPr>
        <p:spPr>
          <a:xfrm>
            <a:off x="4852121" y="1643613"/>
            <a:ext cx="304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9"/>
          <p:cNvSpPr txBox="1"/>
          <p:nvPr/>
        </p:nvSpPr>
        <p:spPr>
          <a:xfrm>
            <a:off x="7828875" y="1578400"/>
            <a:ext cx="791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419" sz="2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6337602" y="1596125"/>
            <a:ext cx="44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65"/>
          <p:cNvSpPr txBox="1"/>
          <p:nvPr/>
        </p:nvSpPr>
        <p:spPr>
          <a:xfrm>
            <a:off x="1019825" y="1863775"/>
            <a:ext cx="7875900" cy="2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 dirty="0">
                <a:solidFill>
                  <a:schemeClr val="lt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Ejercicio Práctico: </a:t>
            </a:r>
            <a:endParaRPr sz="1400" b="1" i="0" u="none" strike="noStrike" cap="none" dirty="0">
              <a:solidFill>
                <a:schemeClr val="lt1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Imagina que te han otorgado la tarea de crear una aplicación de </a:t>
            </a:r>
            <a:r>
              <a:rPr lang="es-419" sz="1400" b="1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Gestión de Calificaciones</a:t>
            </a:r>
            <a:r>
              <a:rPr lang="es-419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 para eso te solicitan que organices el trabajo y tu equipo utilizando </a:t>
            </a:r>
            <a:r>
              <a:rPr lang="es-419" sz="1400" b="1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metodología scrum.</a:t>
            </a:r>
            <a:r>
              <a:rPr lang="es-419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 dirty="0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Objetivo del Ejercicio:</a:t>
            </a:r>
            <a:r>
              <a:rPr lang="es-419" sz="1400" b="0" i="0" u="none" strike="noStrike" cap="none" dirty="0">
                <a:solidFill>
                  <a:schemeClr val="lt1"/>
                </a:solidFill>
                <a:highlight>
                  <a:srgbClr val="9900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 dirty="0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Planificar el desarrollo de una </a:t>
            </a:r>
            <a:r>
              <a:rPr lang="es-419" sz="14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aplicación para registrar y calcular calificaciones </a:t>
            </a:r>
            <a:r>
              <a:rPr lang="es-419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utilizando metodología Scrum. 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1" name="Google Shape;691;p6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875" y="53207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5"/>
          <p:cNvSpPr/>
          <p:nvPr/>
        </p:nvSpPr>
        <p:spPr>
          <a:xfrm>
            <a:off x="1092950" y="661225"/>
            <a:ext cx="7841400" cy="4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65"/>
          <p:cNvSpPr txBox="1"/>
          <p:nvPr/>
        </p:nvSpPr>
        <p:spPr>
          <a:xfrm>
            <a:off x="1165600" y="628650"/>
            <a:ext cx="75459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Equipo SCRUM y Product Backlog</a:t>
            </a: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65"/>
          <p:cNvSpPr txBox="1"/>
          <p:nvPr/>
        </p:nvSpPr>
        <p:spPr>
          <a:xfrm>
            <a:off x="1013200" y="1258625"/>
            <a:ext cx="78855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Google Shape;699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66"/>
          <p:cNvSpPr txBox="1"/>
          <p:nvPr/>
        </p:nvSpPr>
        <p:spPr>
          <a:xfrm>
            <a:off x="939875" y="771900"/>
            <a:ext cx="7774500" cy="42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highlight>
                <a:schemeClr val="accen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AutoNum type="arabicPeriod"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Arial"/>
                <a:ea typeface="Arial"/>
                <a:cs typeface="Arial"/>
                <a:sym typeface="Arial"/>
              </a:rPr>
              <a:t>Conforma un equipo Scrum</a:t>
            </a:r>
            <a:r>
              <a:rPr lang="es-419" sz="1200" b="0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200" b="0" i="0" u="none" strike="noStrike" cap="none">
              <a:solidFill>
                <a:schemeClr val="lt1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Owner (PO):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Define los requisitos y prioriza el trabajo.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Scrum Master (SM):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Facilita el proceso y asegura que se sigan las reglas de Scrum.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miembros en el </a:t>
            </a:r>
            <a:r>
              <a:rPr lang="es-419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de Desarrollo:</a:t>
            </a: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Trabajan en las tareas.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Arial"/>
                <a:ea typeface="Arial"/>
                <a:cs typeface="Arial"/>
                <a:sym typeface="Arial"/>
              </a:rPr>
              <a:t>2. Definan el Producto:</a:t>
            </a:r>
            <a:endParaRPr sz="1200" b="1" i="0" u="none" strike="noStrike" cap="none">
              <a:solidFill>
                <a:schemeClr val="lt1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aplicación debe permitir: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calificaciones de diferentes materias.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Calcular el promedio de las calificaciones.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Generar un reporte final.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1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Arial"/>
                <a:ea typeface="Arial"/>
                <a:cs typeface="Arial"/>
                <a:sym typeface="Arial"/>
              </a:rPr>
              <a:t>3. Definan el Product Backlog inicial:</a:t>
            </a:r>
            <a:r>
              <a:rPr lang="es-419" sz="1200" b="0" i="0" u="none" strike="noStrike" cap="none">
                <a:solidFill>
                  <a:schemeClr val="lt1"/>
                </a:solidFill>
                <a:highlight>
                  <a:srgbClr val="FFC0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419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una lista priorizada con las tareas necesarias para completar la aplicación.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1" name="Google Shape;701;p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763" y="47492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66"/>
          <p:cNvSpPr/>
          <p:nvPr/>
        </p:nvSpPr>
        <p:spPr>
          <a:xfrm>
            <a:off x="1069838" y="604075"/>
            <a:ext cx="7841400" cy="4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66"/>
          <p:cNvSpPr txBox="1"/>
          <p:nvPr/>
        </p:nvSpPr>
        <p:spPr>
          <a:xfrm>
            <a:off x="1142500" y="571500"/>
            <a:ext cx="75459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Equipo SCRUM y Product Backlog</a:t>
            </a: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805" y="2056675"/>
            <a:ext cx="878395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67"/>
          <p:cNvSpPr/>
          <p:nvPr/>
        </p:nvSpPr>
        <p:spPr>
          <a:xfrm rot="10800000" flipH="1">
            <a:off x="336375" y="1355775"/>
            <a:ext cx="4182300" cy="344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50750" tIns="150750" rIns="150750" bIns="1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0" name="Google Shape;710;p6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5875" y="53207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p67"/>
          <p:cNvSpPr txBox="1"/>
          <p:nvPr/>
        </p:nvSpPr>
        <p:spPr>
          <a:xfrm>
            <a:off x="948700" y="598600"/>
            <a:ext cx="22761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2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67"/>
          <p:cNvSpPr txBox="1"/>
          <p:nvPr/>
        </p:nvSpPr>
        <p:spPr>
          <a:xfrm>
            <a:off x="322875" y="1279575"/>
            <a:ext cx="40569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27000" lvl="0" indent="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Formación del equipo Scrum. Definir los roles (Scrum Master, Product Owner y Equipo de Desarrollo).</a:t>
            </a:r>
            <a:endParaRPr sz="100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127000" lvl="0" indent="-228600" algn="just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67"/>
          <p:cNvSpPr/>
          <p:nvPr/>
        </p:nvSpPr>
        <p:spPr>
          <a:xfrm>
            <a:off x="1092950" y="661225"/>
            <a:ext cx="7841400" cy="4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67"/>
          <p:cNvSpPr txBox="1"/>
          <p:nvPr/>
        </p:nvSpPr>
        <p:spPr>
          <a:xfrm>
            <a:off x="1165600" y="628650"/>
            <a:ext cx="75459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Equipo SCRUM y Product Backlog</a:t>
            </a:r>
            <a:endParaRPr sz="1400" b="1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6" name="Google Shape;716;p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000" y="3713844"/>
            <a:ext cx="14954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7200" y="2906050"/>
            <a:ext cx="823225" cy="7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67"/>
          <p:cNvSpPr/>
          <p:nvPr/>
        </p:nvSpPr>
        <p:spPr>
          <a:xfrm rot="10800000" flipH="1">
            <a:off x="4752050" y="2788875"/>
            <a:ext cx="4182300" cy="2015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50750" tIns="150750" rIns="150750" bIns="1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67"/>
          <p:cNvSpPr txBox="1"/>
          <p:nvPr/>
        </p:nvSpPr>
        <p:spPr>
          <a:xfrm>
            <a:off x="4752050" y="2645650"/>
            <a:ext cx="38871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1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Crear el </a:t>
            </a:r>
            <a:r>
              <a:rPr lang="es-419" sz="1000" b="1" i="1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Producto Backlog</a:t>
            </a:r>
            <a:r>
              <a:rPr lang="es-419" sz="1000" b="0" i="1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Lista priorizada de tareas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419" sz="1000" i="1" dirty="0"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Tx/>
              <a:buChar char="-"/>
            </a:pPr>
            <a:r>
              <a:rPr lang="es-419" sz="1000" b="0" i="1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Interfaz Morada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Tx/>
              <a:buChar char="-"/>
            </a:pPr>
            <a:r>
              <a:rPr lang="es-419" sz="1000" i="1" dirty="0">
                <a:latin typeface="Roboto"/>
                <a:ea typeface="Roboto"/>
                <a:cs typeface="Roboto"/>
                <a:sym typeface="Roboto"/>
              </a:rPr>
              <a:t>Crear Clases (con </a:t>
            </a:r>
            <a:r>
              <a:rPr lang="es-419" sz="1000" i="1" dirty="0" err="1">
                <a:latin typeface="Roboto"/>
                <a:ea typeface="Roboto"/>
                <a:cs typeface="Roboto"/>
                <a:sym typeface="Roboto"/>
              </a:rPr>
              <a:t>ID’s</a:t>
            </a:r>
            <a:r>
              <a:rPr lang="es-419" sz="1000" i="1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Tx/>
              <a:buChar char="-"/>
            </a:pPr>
            <a:r>
              <a:rPr lang="es-419" sz="1000" i="1" dirty="0">
                <a:latin typeface="Roboto"/>
                <a:ea typeface="Roboto"/>
                <a:cs typeface="Roboto"/>
                <a:sym typeface="Roboto"/>
              </a:rPr>
              <a:t>Crear BD notas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Tx/>
              <a:buChar char="-"/>
            </a:pPr>
            <a:r>
              <a:rPr lang="es-419" sz="1000" i="1" dirty="0">
                <a:latin typeface="Roboto"/>
                <a:ea typeface="Roboto"/>
                <a:cs typeface="Roboto"/>
                <a:sym typeface="Roboto"/>
              </a:rPr>
              <a:t>Gestionar Asistencias (Editar y Crear)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Tx/>
              <a:buChar char="-"/>
            </a:pPr>
            <a:r>
              <a:rPr lang="es-419" sz="1000" i="1" dirty="0">
                <a:latin typeface="Roboto"/>
                <a:ea typeface="Roboto"/>
                <a:cs typeface="Roboto"/>
                <a:sym typeface="Roboto"/>
              </a:rPr>
              <a:t>Sección calcular promedios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Tx/>
              <a:buChar char="-"/>
            </a:pPr>
            <a:r>
              <a:rPr lang="es-419" sz="1000" i="1" dirty="0">
                <a:latin typeface="Roboto"/>
                <a:ea typeface="Roboto"/>
                <a:cs typeface="Roboto"/>
                <a:sym typeface="Roboto"/>
              </a:rPr>
              <a:t>Gestionar Roles</a:t>
            </a:r>
          </a:p>
        </p:txBody>
      </p:sp>
      <p:sp>
        <p:nvSpPr>
          <p:cNvPr id="720" name="Google Shape;720;p67"/>
          <p:cNvSpPr txBox="1"/>
          <p:nvPr/>
        </p:nvSpPr>
        <p:spPr>
          <a:xfrm>
            <a:off x="381000" y="2571750"/>
            <a:ext cx="22761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 Owner</a:t>
            </a:r>
            <a:endParaRPr sz="1000" b="1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67"/>
          <p:cNvSpPr txBox="1"/>
          <p:nvPr/>
        </p:nvSpPr>
        <p:spPr>
          <a:xfrm>
            <a:off x="381000" y="3438150"/>
            <a:ext cx="22761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Master</a:t>
            </a:r>
            <a:endParaRPr sz="1000" b="1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67"/>
          <p:cNvSpPr txBox="1"/>
          <p:nvPr/>
        </p:nvSpPr>
        <p:spPr>
          <a:xfrm>
            <a:off x="381000" y="4245475"/>
            <a:ext cx="22761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Equipo de Desarrollo </a:t>
            </a:r>
            <a:endParaRPr sz="1000" b="1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67"/>
          <p:cNvSpPr/>
          <p:nvPr/>
        </p:nvSpPr>
        <p:spPr>
          <a:xfrm rot="10800000" flipH="1">
            <a:off x="4752050" y="1329125"/>
            <a:ext cx="4182300" cy="1405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150750" tIns="150750" rIns="150750" bIns="1507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endParaRPr sz="23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67"/>
          <p:cNvSpPr txBox="1"/>
          <p:nvPr/>
        </p:nvSpPr>
        <p:spPr>
          <a:xfrm>
            <a:off x="4752050" y="1296591"/>
            <a:ext cx="38871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1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Define el </a:t>
            </a:r>
            <a:r>
              <a:rPr lang="es-419" sz="1000" b="1" i="1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producto</a:t>
            </a:r>
            <a:r>
              <a:rPr lang="es-419" sz="1000" b="0" i="1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 desarrollar: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419" sz="1000" b="0" i="1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s-419" sz="1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plicación para registrar y calcular calificaciones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8"/>
          <p:cNvSpPr/>
          <p:nvPr/>
        </p:nvSpPr>
        <p:spPr>
          <a:xfrm>
            <a:off x="1108525" y="3850225"/>
            <a:ext cx="7710000" cy="1049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68"/>
          <p:cNvSpPr/>
          <p:nvPr/>
        </p:nvSpPr>
        <p:spPr>
          <a:xfrm>
            <a:off x="1108525" y="2371725"/>
            <a:ext cx="7710000" cy="116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1" name="Google Shape;73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763" y="47492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68"/>
          <p:cNvSpPr/>
          <p:nvPr/>
        </p:nvSpPr>
        <p:spPr>
          <a:xfrm>
            <a:off x="1069838" y="604075"/>
            <a:ext cx="7841400" cy="4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68"/>
          <p:cNvSpPr txBox="1"/>
          <p:nvPr/>
        </p:nvSpPr>
        <p:spPr>
          <a:xfrm>
            <a:off x="1142488" y="571500"/>
            <a:ext cx="75459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Registrar calificaciones</a:t>
            </a:r>
            <a:r>
              <a:rPr lang="es-419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68"/>
          <p:cNvSpPr txBox="1"/>
          <p:nvPr/>
        </p:nvSpPr>
        <p:spPr>
          <a:xfrm>
            <a:off x="1032325" y="3520000"/>
            <a:ext cx="600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Dividan las tareas en subtareas específicas </a:t>
            </a:r>
            <a:r>
              <a:rPr lang="es-419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(Sprint Backlog).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68"/>
          <p:cNvSpPr txBox="1"/>
          <p:nvPr/>
        </p:nvSpPr>
        <p:spPr>
          <a:xfrm>
            <a:off x="993650" y="1125275"/>
            <a:ext cx="7841400" cy="88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1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Duración:</a:t>
            </a:r>
            <a:r>
              <a:rPr lang="es-419" sz="1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____</a:t>
            </a:r>
            <a:r>
              <a:rPr lang="es-419" sz="11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s-419" sz="1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______</a:t>
            </a:r>
            <a:br>
              <a:rPr lang="es-419" sz="1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-419" sz="1100" b="1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 del Sprint:</a:t>
            </a:r>
            <a:r>
              <a:rPr lang="es-419" sz="11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Los usuarios pueden registrar materias y sus respectivas calificaciones.</a:t>
            </a:r>
            <a:endParaRPr sz="11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68"/>
          <p:cNvSpPr txBox="1"/>
          <p:nvPr/>
        </p:nvSpPr>
        <p:spPr>
          <a:xfrm>
            <a:off x="993650" y="1748650"/>
            <a:ext cx="7694738" cy="1035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Pasos a seguir:</a:t>
            </a:r>
            <a:endParaRPr sz="1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Planificación del Sprint</a:t>
            </a:r>
            <a:r>
              <a:rPr lang="es-419" sz="1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(Sprint </a:t>
            </a:r>
            <a:r>
              <a:rPr lang="es-419" sz="1100" b="1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Planning</a:t>
            </a:r>
            <a:r>
              <a:rPr lang="es-419" sz="11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1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68"/>
          <p:cNvSpPr txBox="1"/>
          <p:nvPr/>
        </p:nvSpPr>
        <p:spPr>
          <a:xfrm>
            <a:off x="1066299" y="2318549"/>
            <a:ext cx="7709999" cy="153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419" sz="8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Seleccionar tareas del </a:t>
            </a:r>
            <a:r>
              <a:rPr lang="es-419" sz="800" b="0" i="1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Product</a:t>
            </a:r>
            <a:r>
              <a:rPr lang="es-419" sz="8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Backlog: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s-419" sz="8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US" sz="800" b="0" i="1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49EA102-5260-2349-CFEF-64C7022720C3}"/>
              </a:ext>
            </a:extLst>
          </p:cNvPr>
          <p:cNvSpPr txBox="1"/>
          <p:nvPr/>
        </p:nvSpPr>
        <p:spPr>
          <a:xfrm>
            <a:off x="1108525" y="3976914"/>
            <a:ext cx="7726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- </a:t>
            </a:r>
            <a:endParaRPr lang="en-US" sz="1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941E6E1-1E99-C178-792E-2555CCB5351B}"/>
              </a:ext>
            </a:extLst>
          </p:cNvPr>
          <p:cNvSpPr txBox="1"/>
          <p:nvPr/>
        </p:nvSpPr>
        <p:spPr>
          <a:xfrm>
            <a:off x="1116787" y="2717632"/>
            <a:ext cx="7709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000" dirty="0"/>
              <a:t>- Crear </a:t>
            </a:r>
            <a:r>
              <a:rPr lang="es-CL" sz="1000" dirty="0" err="1"/>
              <a:t>Formalio</a:t>
            </a:r>
            <a:r>
              <a:rPr lang="es-CL" sz="1000" dirty="0"/>
              <a:t> para </a:t>
            </a:r>
            <a:r>
              <a:rPr lang="es-CL" sz="1000"/>
              <a:t>añadir notas </a:t>
            </a:r>
            <a:endParaRPr lang="en-US" sz="1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3" name="Google Shape;743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69"/>
          <p:cNvSpPr txBox="1"/>
          <p:nvPr/>
        </p:nvSpPr>
        <p:spPr>
          <a:xfrm>
            <a:off x="457200" y="407100"/>
            <a:ext cx="7982400" cy="3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Diario</a:t>
            </a: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(Daily Scrum)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Revisión del Sprint </a:t>
            </a: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(Sprint Review)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Retrospectiva del Sprint</a:t>
            </a: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(Sprint Retrospective)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69"/>
          <p:cNvSpPr/>
          <p:nvPr/>
        </p:nvSpPr>
        <p:spPr>
          <a:xfrm>
            <a:off x="569025" y="751975"/>
            <a:ext cx="8040300" cy="116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9"/>
          <p:cNvSpPr/>
          <p:nvPr/>
        </p:nvSpPr>
        <p:spPr>
          <a:xfrm>
            <a:off x="551850" y="2296000"/>
            <a:ext cx="8040300" cy="116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9"/>
          <p:cNvSpPr/>
          <p:nvPr/>
        </p:nvSpPr>
        <p:spPr>
          <a:xfrm>
            <a:off x="551850" y="3840025"/>
            <a:ext cx="8040300" cy="116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69"/>
          <p:cNvSpPr txBox="1"/>
          <p:nvPr/>
        </p:nvSpPr>
        <p:spPr>
          <a:xfrm>
            <a:off x="544575" y="38296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1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¿Qué salió bien?</a:t>
            </a:r>
            <a:endParaRPr sz="1000" b="0" i="1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1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¿Qué se puede mejorar para el próximo Sprint?</a:t>
            </a:r>
            <a:endParaRPr sz="1000" b="0" i="1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0"/>
          <p:cNvSpPr/>
          <p:nvPr/>
        </p:nvSpPr>
        <p:spPr>
          <a:xfrm>
            <a:off x="1108525" y="3850225"/>
            <a:ext cx="7710000" cy="1049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70"/>
          <p:cNvSpPr/>
          <p:nvPr/>
        </p:nvSpPr>
        <p:spPr>
          <a:xfrm>
            <a:off x="1108525" y="2371725"/>
            <a:ext cx="7710000" cy="116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5" name="Google Shape;755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763" y="47492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70"/>
          <p:cNvSpPr/>
          <p:nvPr/>
        </p:nvSpPr>
        <p:spPr>
          <a:xfrm>
            <a:off x="1069838" y="604075"/>
            <a:ext cx="7841400" cy="4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70"/>
          <p:cNvSpPr txBox="1"/>
          <p:nvPr/>
        </p:nvSpPr>
        <p:spPr>
          <a:xfrm>
            <a:off x="1142488" y="571500"/>
            <a:ext cx="75459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Calcular Promedios</a:t>
            </a:r>
            <a:r>
              <a:rPr lang="es-419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70"/>
          <p:cNvSpPr txBox="1"/>
          <p:nvPr/>
        </p:nvSpPr>
        <p:spPr>
          <a:xfrm>
            <a:off x="1032325" y="3520000"/>
            <a:ext cx="600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Dividan las tareas en subtareas específicas </a:t>
            </a:r>
            <a:r>
              <a:rPr lang="es-419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(Sprint Backlog).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70"/>
          <p:cNvSpPr txBox="1"/>
          <p:nvPr/>
        </p:nvSpPr>
        <p:spPr>
          <a:xfrm>
            <a:off x="993650" y="1125275"/>
            <a:ext cx="7841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Duración:</a:t>
            </a:r>
            <a:r>
              <a:rPr lang="es-419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__________</a:t>
            </a:r>
            <a:br>
              <a:rPr lang="es-419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-419" sz="11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 del Sprint:</a:t>
            </a:r>
            <a:r>
              <a:rPr lang="es-419"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Los usuarios pueden calcular el promedio de las notas registradas.</a:t>
            </a: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70"/>
          <p:cNvSpPr txBox="1"/>
          <p:nvPr/>
        </p:nvSpPr>
        <p:spPr>
          <a:xfrm>
            <a:off x="993650" y="1748650"/>
            <a:ext cx="30000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Pasos a seguir:</a:t>
            </a:r>
            <a:endParaRPr sz="1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Planificación del Sprint</a:t>
            </a:r>
            <a:r>
              <a:rPr lang="es-419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(Sprint Planning)</a:t>
            </a:r>
            <a:endParaRPr sz="1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70"/>
          <p:cNvSpPr txBox="1"/>
          <p:nvPr/>
        </p:nvSpPr>
        <p:spPr>
          <a:xfrm>
            <a:off x="1066300" y="231855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419" sz="8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Seleccionar tareas del Product Backlog:</a:t>
            </a:r>
            <a:endParaRPr sz="80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7" name="Google Shape;767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71"/>
          <p:cNvSpPr txBox="1"/>
          <p:nvPr/>
        </p:nvSpPr>
        <p:spPr>
          <a:xfrm>
            <a:off x="457200" y="407100"/>
            <a:ext cx="7982400" cy="3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Diario</a:t>
            </a: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(Daily Scrum)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Revisión del Sprint </a:t>
            </a: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(Sprint Review)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Retrospectiva del Sprint</a:t>
            </a: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(Sprint Retrospective)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71"/>
          <p:cNvSpPr/>
          <p:nvPr/>
        </p:nvSpPr>
        <p:spPr>
          <a:xfrm>
            <a:off x="569025" y="751975"/>
            <a:ext cx="8040300" cy="116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71"/>
          <p:cNvSpPr/>
          <p:nvPr/>
        </p:nvSpPr>
        <p:spPr>
          <a:xfrm>
            <a:off x="551850" y="2296000"/>
            <a:ext cx="8040300" cy="116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71"/>
          <p:cNvSpPr/>
          <p:nvPr/>
        </p:nvSpPr>
        <p:spPr>
          <a:xfrm>
            <a:off x="551850" y="3840025"/>
            <a:ext cx="8040300" cy="116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71"/>
          <p:cNvSpPr txBox="1"/>
          <p:nvPr/>
        </p:nvSpPr>
        <p:spPr>
          <a:xfrm>
            <a:off x="544575" y="38296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1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¿Qué salió bien?</a:t>
            </a:r>
            <a:endParaRPr sz="1000" b="0" i="1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0" i="1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¿Qué se puede mejorar para el próximo Sprint?</a:t>
            </a:r>
            <a:endParaRPr sz="1000" b="0" i="1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72"/>
          <p:cNvSpPr/>
          <p:nvPr/>
        </p:nvSpPr>
        <p:spPr>
          <a:xfrm>
            <a:off x="1108525" y="3850225"/>
            <a:ext cx="7710000" cy="1049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72"/>
          <p:cNvSpPr/>
          <p:nvPr/>
        </p:nvSpPr>
        <p:spPr>
          <a:xfrm>
            <a:off x="1108525" y="2371725"/>
            <a:ext cx="7710000" cy="116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9" name="Google Shape;779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763" y="47492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72"/>
          <p:cNvSpPr/>
          <p:nvPr/>
        </p:nvSpPr>
        <p:spPr>
          <a:xfrm>
            <a:off x="1069838" y="604075"/>
            <a:ext cx="7841400" cy="4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72"/>
          <p:cNvSpPr txBox="1"/>
          <p:nvPr/>
        </p:nvSpPr>
        <p:spPr>
          <a:xfrm>
            <a:off x="1142488" y="571500"/>
            <a:ext cx="75459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Generar Reportes</a:t>
            </a:r>
            <a:r>
              <a:rPr lang="es-419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72"/>
          <p:cNvSpPr txBox="1"/>
          <p:nvPr/>
        </p:nvSpPr>
        <p:spPr>
          <a:xfrm>
            <a:off x="1032325" y="3520000"/>
            <a:ext cx="6003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Dividan las tareas en subtareas específicas </a:t>
            </a:r>
            <a:r>
              <a:rPr lang="es-419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(Sprint Backlog).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72"/>
          <p:cNvSpPr txBox="1"/>
          <p:nvPr/>
        </p:nvSpPr>
        <p:spPr>
          <a:xfrm>
            <a:off x="993650" y="1125275"/>
            <a:ext cx="7841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Duración:</a:t>
            </a:r>
            <a:r>
              <a:rPr lang="es-419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__________</a:t>
            </a:r>
            <a:br>
              <a:rPr lang="es-419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-419" sz="11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 del Sprint:</a:t>
            </a:r>
            <a:r>
              <a:rPr lang="es-419"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Los usuarios pueden generar un reporte con todas las notas y el promedio.</a:t>
            </a: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5" name="Google Shape;785;p72"/>
          <p:cNvSpPr txBox="1"/>
          <p:nvPr/>
        </p:nvSpPr>
        <p:spPr>
          <a:xfrm>
            <a:off x="993650" y="1748650"/>
            <a:ext cx="30000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Pasos a seguir:</a:t>
            </a:r>
            <a:endParaRPr sz="1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Planificación del Sprint</a:t>
            </a:r>
            <a:r>
              <a:rPr lang="es-419" sz="11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(Sprint Planning)</a:t>
            </a:r>
            <a:endParaRPr sz="11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72"/>
          <p:cNvSpPr txBox="1"/>
          <p:nvPr/>
        </p:nvSpPr>
        <p:spPr>
          <a:xfrm>
            <a:off x="1066300" y="231855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419" sz="8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Seleccionar tareas del Product Backlog:</a:t>
            </a:r>
            <a:endParaRPr sz="80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oogle Shape;791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73"/>
          <p:cNvSpPr txBox="1"/>
          <p:nvPr/>
        </p:nvSpPr>
        <p:spPr>
          <a:xfrm>
            <a:off x="457200" y="407100"/>
            <a:ext cx="7982400" cy="3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Scrum Diario</a:t>
            </a: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(Daily Scrum)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Revisión del Sprint</a:t>
            </a: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(Sprint Review)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Retrospectiva del Sprint </a:t>
            </a:r>
            <a:r>
              <a:rPr lang="es-419" sz="1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(Sprint Retrospective)</a:t>
            </a:r>
            <a:endParaRPr sz="12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73"/>
          <p:cNvSpPr/>
          <p:nvPr/>
        </p:nvSpPr>
        <p:spPr>
          <a:xfrm>
            <a:off x="569025" y="751975"/>
            <a:ext cx="8040300" cy="116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73"/>
          <p:cNvSpPr/>
          <p:nvPr/>
        </p:nvSpPr>
        <p:spPr>
          <a:xfrm>
            <a:off x="551850" y="2296000"/>
            <a:ext cx="8040300" cy="116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73"/>
          <p:cNvSpPr/>
          <p:nvPr/>
        </p:nvSpPr>
        <p:spPr>
          <a:xfrm>
            <a:off x="551850" y="3840025"/>
            <a:ext cx="8040300" cy="1167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73"/>
          <p:cNvSpPr txBox="1"/>
          <p:nvPr/>
        </p:nvSpPr>
        <p:spPr>
          <a:xfrm>
            <a:off x="544575" y="3829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 b="0" i="1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¿Qué aprendieron del uso de Scrum?</a:t>
            </a:r>
            <a:endParaRPr sz="1000" b="0" i="1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00" b="0" i="1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¿Qué podrían mejorar para futuros proyectos?</a:t>
            </a:r>
            <a:endParaRPr sz="1000" b="0" i="1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1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74"/>
          <p:cNvSpPr txBox="1"/>
          <p:nvPr/>
        </p:nvSpPr>
        <p:spPr>
          <a:xfrm>
            <a:off x="1041500" y="707650"/>
            <a:ext cx="8062500" cy="17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1" i="0" u="none" strike="noStrike" cap="none">
              <a:solidFill>
                <a:schemeClr val="lt1"/>
              </a:solidFill>
              <a:highlight>
                <a:srgbClr val="9900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419" sz="12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 equipo debe acordar que las tareas están </a:t>
            </a:r>
            <a:r>
              <a:rPr lang="es-419" sz="12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"terminadas"</a:t>
            </a:r>
            <a:r>
              <a:rPr lang="es-419" sz="12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Nos enfocaremos tan sólo en las tareas realizadas en la actividad y no en las de desarrollo del producto en sí. </a:t>
            </a:r>
            <a:endParaRPr sz="1200" b="0" i="1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Planificación de tareas para el registro de calificaciones. 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Planificación de tareas para el cálculo de promedios 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s-419"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Planificación de tareas para la generación de reportes </a:t>
            </a:r>
            <a:endParaRPr sz="12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03" name="Google Shape;803;p74"/>
          <p:cNvGraphicFramePr/>
          <p:nvPr/>
        </p:nvGraphicFramePr>
        <p:xfrm>
          <a:off x="1372750" y="2456800"/>
          <a:ext cx="7239000" cy="2029025"/>
        </p:xfrm>
        <a:graphic>
          <a:graphicData uri="http://schemas.openxmlformats.org/drawingml/2006/table">
            <a:tbl>
              <a:tblPr>
                <a:noFill/>
                <a:tableStyleId>{6C63A830-6375-4AE0-87FE-BCDA67207077}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b="1" u="none" strike="noStrike" cap="none">
                          <a:solidFill>
                            <a:srgbClr val="77777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Tareas por hacer </a:t>
                      </a:r>
                      <a:endParaRPr sz="1000" b="1" u="none" strike="noStrike" cap="none">
                        <a:solidFill>
                          <a:srgbClr val="77777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b="1" u="none" strike="noStrike" cap="none">
                          <a:solidFill>
                            <a:srgbClr val="77777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Tareas en proceso</a:t>
                      </a:r>
                      <a:endParaRPr sz="1000" b="1" u="none" strike="noStrike" cap="none">
                        <a:solidFill>
                          <a:srgbClr val="77777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419" sz="1000" b="1" u="none" strike="noStrike" cap="none">
                          <a:solidFill>
                            <a:srgbClr val="777777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Tareas Terminadas </a:t>
                      </a:r>
                      <a:endParaRPr sz="1000" b="1" u="none" strike="noStrike" cap="none">
                        <a:solidFill>
                          <a:srgbClr val="777777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04" name="Google Shape;804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763" y="47492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74"/>
          <p:cNvSpPr/>
          <p:nvPr/>
        </p:nvSpPr>
        <p:spPr>
          <a:xfrm>
            <a:off x="1069838" y="604075"/>
            <a:ext cx="7841400" cy="4188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FFC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74"/>
          <p:cNvSpPr txBox="1"/>
          <p:nvPr/>
        </p:nvSpPr>
        <p:spPr>
          <a:xfrm>
            <a:off x="1142488" y="571500"/>
            <a:ext cx="7545900" cy="1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Definition of Done </a:t>
            </a:r>
            <a:r>
              <a:rPr lang="es-419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/>
          <p:nvPr/>
        </p:nvSpPr>
        <p:spPr>
          <a:xfrm>
            <a:off x="1464733" y="1801453"/>
            <a:ext cx="45720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35%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 dirty="0">
                <a:solidFill>
                  <a:srgbClr val="777777"/>
                </a:solidFill>
                <a:latin typeface="Roboto"/>
                <a:ea typeface="Roboto"/>
                <a:cs typeface="Roboto"/>
                <a:sym typeface="Roboto"/>
              </a:rPr>
              <a:t>Bitácora (18%)</a:t>
            </a:r>
            <a:endParaRPr sz="1400" b="1" i="0" u="none" strike="noStrike" cap="none" dirty="0">
              <a:solidFill>
                <a:srgbClr val="7777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 dirty="0">
                <a:solidFill>
                  <a:srgbClr val="77777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400" b="1" i="0" u="none" strike="noStrike" cap="none" dirty="0">
              <a:solidFill>
                <a:srgbClr val="7777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 dirty="0">
                <a:solidFill>
                  <a:srgbClr val="777777"/>
                </a:solidFill>
                <a:latin typeface="Roboto"/>
                <a:ea typeface="Roboto"/>
                <a:cs typeface="Roboto"/>
                <a:sym typeface="Roboto"/>
              </a:rPr>
              <a:t>Entrevista individual (17%)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77777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Semana 10 </a:t>
            </a:r>
            <a:endParaRPr sz="1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1439332" y="1393395"/>
            <a:ext cx="91082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419" sz="3200" b="1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EV2</a:t>
            </a: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1"/>
          <p:cNvSpPr txBox="1"/>
          <p:nvPr/>
        </p:nvSpPr>
        <p:spPr>
          <a:xfrm>
            <a:off x="719667" y="2218274"/>
            <a:ext cx="77131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Los recursos de la asignatura como; presentaciones, bitácora, material complementario y bibliografía se encuentran disponibles en AVA (Ambiente virtual de aprendizaje)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1253064" y="828460"/>
            <a:ext cx="3352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EF8600"/>
                </a:solidFill>
                <a:latin typeface="Roboto"/>
                <a:ea typeface="Roboto"/>
                <a:cs typeface="Roboto"/>
                <a:sym typeface="Roboto"/>
              </a:rPr>
              <a:t>IMPORTANTE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2"/>
          <p:cNvSpPr txBox="1"/>
          <p:nvPr/>
        </p:nvSpPr>
        <p:spPr>
          <a:xfrm>
            <a:off x="1253064" y="828460"/>
            <a:ext cx="3352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EF8600"/>
                </a:solidFill>
                <a:latin typeface="Roboto"/>
                <a:ea typeface="Roboto"/>
                <a:cs typeface="Roboto"/>
                <a:sym typeface="Roboto"/>
              </a:rPr>
              <a:t>ANTES DE COMENZAR RECORDEMOS: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30600" y="1554700"/>
            <a:ext cx="929400" cy="92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6" name="Google Shape;316;p32"/>
          <p:cNvGrpSpPr/>
          <p:nvPr/>
        </p:nvGrpSpPr>
        <p:grpSpPr>
          <a:xfrm>
            <a:off x="1365431" y="2728010"/>
            <a:ext cx="612145" cy="821984"/>
            <a:chOff x="5870600" y="3019900"/>
            <a:chExt cx="417875" cy="480075"/>
          </a:xfrm>
        </p:grpSpPr>
        <p:sp>
          <p:nvSpPr>
            <p:cNvPr id="317" name="Google Shape;317;p32"/>
            <p:cNvSpPr/>
            <p:nvPr/>
          </p:nvSpPr>
          <p:spPr>
            <a:xfrm>
              <a:off x="6233700" y="3137475"/>
              <a:ext cx="46600" cy="55625"/>
            </a:xfrm>
            <a:custGeom>
              <a:avLst/>
              <a:gdLst/>
              <a:ahLst/>
              <a:cxnLst/>
              <a:rect l="l" t="t" r="r" b="b"/>
              <a:pathLst>
                <a:path w="1864" h="2225" extrusionOk="0">
                  <a:moveTo>
                    <a:pt x="942" y="1"/>
                  </a:moveTo>
                  <a:cubicBezTo>
                    <a:pt x="764" y="1"/>
                    <a:pt x="594" y="98"/>
                    <a:pt x="512" y="262"/>
                  </a:cubicBezTo>
                  <a:lnTo>
                    <a:pt x="0" y="1314"/>
                  </a:lnTo>
                  <a:lnTo>
                    <a:pt x="29" y="1840"/>
                  </a:lnTo>
                  <a:lnTo>
                    <a:pt x="854" y="2225"/>
                  </a:lnTo>
                  <a:lnTo>
                    <a:pt x="1237" y="1926"/>
                  </a:lnTo>
                  <a:lnTo>
                    <a:pt x="1749" y="873"/>
                  </a:lnTo>
                  <a:cubicBezTo>
                    <a:pt x="1863" y="645"/>
                    <a:pt x="1778" y="361"/>
                    <a:pt x="1536" y="247"/>
                  </a:cubicBezTo>
                  <a:lnTo>
                    <a:pt x="1152" y="48"/>
                  </a:lnTo>
                  <a:cubicBezTo>
                    <a:pt x="1084" y="16"/>
                    <a:pt x="1012" y="1"/>
                    <a:pt x="942" y="1"/>
                  </a:cubicBezTo>
                  <a:close/>
                </a:path>
              </a:pathLst>
            </a:custGeom>
            <a:solidFill>
              <a:srgbClr val="F748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5877700" y="3026650"/>
              <a:ext cx="336825" cy="466225"/>
            </a:xfrm>
            <a:custGeom>
              <a:avLst/>
              <a:gdLst/>
              <a:ahLst/>
              <a:cxnLst/>
              <a:rect l="l" t="t" r="r" b="b"/>
              <a:pathLst>
                <a:path w="13473" h="18649" extrusionOk="0">
                  <a:moveTo>
                    <a:pt x="229" y="1"/>
                  </a:moveTo>
                  <a:cubicBezTo>
                    <a:pt x="101" y="1"/>
                    <a:pt x="1" y="115"/>
                    <a:pt x="1" y="242"/>
                  </a:cubicBezTo>
                  <a:lnTo>
                    <a:pt x="1" y="18421"/>
                  </a:lnTo>
                  <a:cubicBezTo>
                    <a:pt x="1" y="18549"/>
                    <a:pt x="101" y="18648"/>
                    <a:pt x="229" y="18648"/>
                  </a:cubicBezTo>
                  <a:lnTo>
                    <a:pt x="13244" y="18648"/>
                  </a:lnTo>
                  <a:cubicBezTo>
                    <a:pt x="13372" y="18648"/>
                    <a:pt x="13472" y="18549"/>
                    <a:pt x="13472" y="18421"/>
                  </a:cubicBezTo>
                  <a:lnTo>
                    <a:pt x="13472" y="4765"/>
                  </a:lnTo>
                  <a:lnTo>
                    <a:pt x="13472" y="3187"/>
                  </a:lnTo>
                  <a:cubicBezTo>
                    <a:pt x="13472" y="3130"/>
                    <a:pt x="13444" y="3059"/>
                    <a:pt x="13400" y="3016"/>
                  </a:cubicBezTo>
                  <a:lnTo>
                    <a:pt x="10456" y="71"/>
                  </a:lnTo>
                  <a:cubicBezTo>
                    <a:pt x="10413" y="29"/>
                    <a:pt x="10356" y="1"/>
                    <a:pt x="102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5877700" y="3026650"/>
              <a:ext cx="336825" cy="466225"/>
            </a:xfrm>
            <a:custGeom>
              <a:avLst/>
              <a:gdLst/>
              <a:ahLst/>
              <a:cxnLst/>
              <a:rect l="l" t="t" r="r" b="b"/>
              <a:pathLst>
                <a:path w="13473" h="18649" extrusionOk="0">
                  <a:moveTo>
                    <a:pt x="229" y="1"/>
                  </a:moveTo>
                  <a:cubicBezTo>
                    <a:pt x="101" y="1"/>
                    <a:pt x="1" y="115"/>
                    <a:pt x="1" y="242"/>
                  </a:cubicBezTo>
                  <a:lnTo>
                    <a:pt x="1" y="18421"/>
                  </a:lnTo>
                  <a:cubicBezTo>
                    <a:pt x="1" y="18549"/>
                    <a:pt x="101" y="18648"/>
                    <a:pt x="229" y="18648"/>
                  </a:cubicBezTo>
                  <a:lnTo>
                    <a:pt x="13244" y="18648"/>
                  </a:lnTo>
                  <a:cubicBezTo>
                    <a:pt x="13372" y="18648"/>
                    <a:pt x="13472" y="18549"/>
                    <a:pt x="13472" y="18421"/>
                  </a:cubicBezTo>
                  <a:lnTo>
                    <a:pt x="13472" y="16799"/>
                  </a:lnTo>
                  <a:lnTo>
                    <a:pt x="2590" y="16799"/>
                  </a:lnTo>
                  <a:cubicBezTo>
                    <a:pt x="2462" y="16799"/>
                    <a:pt x="2349" y="16685"/>
                    <a:pt x="2349" y="16558"/>
                  </a:cubicBezTo>
                  <a:lnTo>
                    <a:pt x="2349" y="1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6123075" y="3026650"/>
              <a:ext cx="91450" cy="91075"/>
            </a:xfrm>
            <a:custGeom>
              <a:avLst/>
              <a:gdLst/>
              <a:ahLst/>
              <a:cxnLst/>
              <a:rect l="l" t="t" r="r" b="b"/>
              <a:pathLst>
                <a:path w="3658" h="3643" extrusionOk="0">
                  <a:moveTo>
                    <a:pt x="1" y="1"/>
                  </a:moveTo>
                  <a:lnTo>
                    <a:pt x="1" y="2789"/>
                  </a:lnTo>
                  <a:cubicBezTo>
                    <a:pt x="1" y="3258"/>
                    <a:pt x="385" y="3642"/>
                    <a:pt x="854" y="3642"/>
                  </a:cubicBezTo>
                  <a:lnTo>
                    <a:pt x="3657" y="3642"/>
                  </a:lnTo>
                  <a:lnTo>
                    <a:pt x="3657" y="3187"/>
                  </a:lnTo>
                  <a:cubicBezTo>
                    <a:pt x="3657" y="3130"/>
                    <a:pt x="3629" y="3059"/>
                    <a:pt x="3585" y="3016"/>
                  </a:cubicBezTo>
                  <a:lnTo>
                    <a:pt x="641" y="71"/>
                  </a:lnTo>
                  <a:cubicBezTo>
                    <a:pt x="598" y="29"/>
                    <a:pt x="541" y="1"/>
                    <a:pt x="484" y="1"/>
                  </a:cubicBez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6137300" y="3027375"/>
              <a:ext cx="76500" cy="76125"/>
            </a:xfrm>
            <a:custGeom>
              <a:avLst/>
              <a:gdLst/>
              <a:ahLst/>
              <a:cxnLst/>
              <a:rect l="l" t="t" r="r" b="b"/>
              <a:pathLst>
                <a:path w="3060" h="3045" extrusionOk="0">
                  <a:moveTo>
                    <a:pt x="1" y="0"/>
                  </a:moveTo>
                  <a:lnTo>
                    <a:pt x="1" y="2760"/>
                  </a:lnTo>
                  <a:cubicBezTo>
                    <a:pt x="1" y="2916"/>
                    <a:pt x="129" y="3044"/>
                    <a:pt x="285" y="3044"/>
                  </a:cubicBezTo>
                  <a:lnTo>
                    <a:pt x="3060" y="3044"/>
                  </a:lnTo>
                  <a:cubicBezTo>
                    <a:pt x="3045" y="3030"/>
                    <a:pt x="3031" y="3016"/>
                    <a:pt x="3016" y="2987"/>
                  </a:cubicBezTo>
                  <a:lnTo>
                    <a:pt x="58" y="42"/>
                  </a:lnTo>
                  <a:cubicBezTo>
                    <a:pt x="44" y="29"/>
                    <a:pt x="16" y="14"/>
                    <a:pt x="1" y="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6107100" y="3417825"/>
              <a:ext cx="34150" cy="42750"/>
            </a:xfrm>
            <a:custGeom>
              <a:avLst/>
              <a:gdLst/>
              <a:ahLst/>
              <a:cxnLst/>
              <a:rect l="l" t="t" r="r" b="b"/>
              <a:pathLst>
                <a:path w="1366" h="1710" extrusionOk="0">
                  <a:moveTo>
                    <a:pt x="342" y="1"/>
                  </a:moveTo>
                  <a:lnTo>
                    <a:pt x="114" y="171"/>
                  </a:lnTo>
                  <a:lnTo>
                    <a:pt x="14" y="356"/>
                  </a:lnTo>
                  <a:cubicBezTo>
                    <a:pt x="14" y="370"/>
                    <a:pt x="0" y="384"/>
                    <a:pt x="0" y="399"/>
                  </a:cubicBezTo>
                  <a:lnTo>
                    <a:pt x="57" y="1607"/>
                  </a:lnTo>
                  <a:cubicBezTo>
                    <a:pt x="67" y="1670"/>
                    <a:pt x="123" y="1710"/>
                    <a:pt x="181" y="1710"/>
                  </a:cubicBezTo>
                  <a:cubicBezTo>
                    <a:pt x="202" y="1710"/>
                    <a:pt x="223" y="1704"/>
                    <a:pt x="242" y="1693"/>
                  </a:cubicBezTo>
                  <a:lnTo>
                    <a:pt x="1224" y="996"/>
                  </a:lnTo>
                  <a:cubicBezTo>
                    <a:pt x="1237" y="996"/>
                    <a:pt x="1252" y="982"/>
                    <a:pt x="1252" y="953"/>
                  </a:cubicBezTo>
                  <a:lnTo>
                    <a:pt x="1351" y="769"/>
                  </a:lnTo>
                  <a:lnTo>
                    <a:pt x="1366" y="526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6109950" y="3399325"/>
              <a:ext cx="41975" cy="37725"/>
            </a:xfrm>
            <a:custGeom>
              <a:avLst/>
              <a:gdLst/>
              <a:ahLst/>
              <a:cxnLst/>
              <a:rect l="l" t="t" r="r" b="b"/>
              <a:pathLst>
                <a:path w="1679" h="1509" extrusionOk="0">
                  <a:moveTo>
                    <a:pt x="440" y="1"/>
                  </a:moveTo>
                  <a:lnTo>
                    <a:pt x="0" y="911"/>
                  </a:lnTo>
                  <a:lnTo>
                    <a:pt x="1237" y="1509"/>
                  </a:lnTo>
                  <a:lnTo>
                    <a:pt x="1679" y="61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FDF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6120950" y="3189150"/>
              <a:ext cx="133400" cy="231550"/>
            </a:xfrm>
            <a:custGeom>
              <a:avLst/>
              <a:gdLst/>
              <a:ahLst/>
              <a:cxnLst/>
              <a:rect l="l" t="t" r="r" b="b"/>
              <a:pathLst>
                <a:path w="5336" h="9262" extrusionOk="0">
                  <a:moveTo>
                    <a:pt x="4325" y="1"/>
                  </a:moveTo>
                  <a:lnTo>
                    <a:pt x="4069" y="158"/>
                  </a:lnTo>
                  <a:lnTo>
                    <a:pt x="0" y="8408"/>
                  </a:lnTo>
                  <a:lnTo>
                    <a:pt x="29" y="8820"/>
                  </a:lnTo>
                  <a:lnTo>
                    <a:pt x="968" y="9261"/>
                  </a:lnTo>
                  <a:lnTo>
                    <a:pt x="1239" y="9019"/>
                  </a:lnTo>
                  <a:lnTo>
                    <a:pt x="5307" y="755"/>
                  </a:lnTo>
                  <a:lnTo>
                    <a:pt x="5335" y="484"/>
                  </a:lnTo>
                  <a:lnTo>
                    <a:pt x="4325" y="1"/>
                  </a:lnTo>
                  <a:close/>
                </a:path>
              </a:pathLst>
            </a:custGeom>
            <a:solidFill>
              <a:srgbClr val="FFC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6107100" y="3417825"/>
              <a:ext cx="16375" cy="42750"/>
            </a:xfrm>
            <a:custGeom>
              <a:avLst/>
              <a:gdLst/>
              <a:ahLst/>
              <a:cxnLst/>
              <a:rect l="l" t="t" r="r" b="b"/>
              <a:pathLst>
                <a:path w="655" h="1710" extrusionOk="0">
                  <a:moveTo>
                    <a:pt x="342" y="1"/>
                  </a:moveTo>
                  <a:lnTo>
                    <a:pt x="114" y="171"/>
                  </a:lnTo>
                  <a:lnTo>
                    <a:pt x="14" y="356"/>
                  </a:lnTo>
                  <a:cubicBezTo>
                    <a:pt x="14" y="370"/>
                    <a:pt x="0" y="384"/>
                    <a:pt x="0" y="399"/>
                  </a:cubicBezTo>
                  <a:lnTo>
                    <a:pt x="57" y="1607"/>
                  </a:lnTo>
                  <a:cubicBezTo>
                    <a:pt x="67" y="1670"/>
                    <a:pt x="123" y="1710"/>
                    <a:pt x="181" y="1710"/>
                  </a:cubicBezTo>
                  <a:cubicBezTo>
                    <a:pt x="202" y="1710"/>
                    <a:pt x="223" y="1704"/>
                    <a:pt x="242" y="1693"/>
                  </a:cubicBezTo>
                  <a:lnTo>
                    <a:pt x="469" y="1522"/>
                  </a:lnTo>
                  <a:lnTo>
                    <a:pt x="441" y="669"/>
                  </a:lnTo>
                  <a:cubicBezTo>
                    <a:pt x="427" y="640"/>
                    <a:pt x="441" y="627"/>
                    <a:pt x="441" y="612"/>
                  </a:cubicBezTo>
                  <a:lnTo>
                    <a:pt x="655" y="171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6109950" y="3399325"/>
              <a:ext cx="41975" cy="37725"/>
            </a:xfrm>
            <a:custGeom>
              <a:avLst/>
              <a:gdLst/>
              <a:ahLst/>
              <a:cxnLst/>
              <a:rect l="l" t="t" r="r" b="b"/>
              <a:pathLst>
                <a:path w="1679" h="1509" extrusionOk="0">
                  <a:moveTo>
                    <a:pt x="440" y="1"/>
                  </a:moveTo>
                  <a:lnTo>
                    <a:pt x="0" y="911"/>
                  </a:lnTo>
                  <a:lnTo>
                    <a:pt x="1237" y="1509"/>
                  </a:lnTo>
                  <a:lnTo>
                    <a:pt x="1679" y="612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3399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6233700" y="3137475"/>
              <a:ext cx="46250" cy="47800"/>
            </a:xfrm>
            <a:custGeom>
              <a:avLst/>
              <a:gdLst/>
              <a:ahLst/>
              <a:cxnLst/>
              <a:rect l="l" t="t" r="r" b="b"/>
              <a:pathLst>
                <a:path w="1850" h="1912" extrusionOk="0">
                  <a:moveTo>
                    <a:pt x="942" y="1"/>
                  </a:moveTo>
                  <a:cubicBezTo>
                    <a:pt x="764" y="1"/>
                    <a:pt x="594" y="98"/>
                    <a:pt x="512" y="262"/>
                  </a:cubicBezTo>
                  <a:lnTo>
                    <a:pt x="0" y="1314"/>
                  </a:lnTo>
                  <a:lnTo>
                    <a:pt x="29" y="1840"/>
                  </a:lnTo>
                  <a:lnTo>
                    <a:pt x="185" y="1912"/>
                  </a:lnTo>
                  <a:lnTo>
                    <a:pt x="711" y="816"/>
                  </a:lnTo>
                  <a:cubicBezTo>
                    <a:pt x="793" y="653"/>
                    <a:pt x="955" y="556"/>
                    <a:pt x="1123" y="556"/>
                  </a:cubicBezTo>
                  <a:cubicBezTo>
                    <a:pt x="1190" y="556"/>
                    <a:pt x="1258" y="571"/>
                    <a:pt x="1322" y="603"/>
                  </a:cubicBezTo>
                  <a:lnTo>
                    <a:pt x="1692" y="788"/>
                  </a:lnTo>
                  <a:cubicBezTo>
                    <a:pt x="1721" y="802"/>
                    <a:pt x="1749" y="816"/>
                    <a:pt x="1764" y="831"/>
                  </a:cubicBezTo>
                  <a:cubicBezTo>
                    <a:pt x="1849" y="603"/>
                    <a:pt x="1764" y="347"/>
                    <a:pt x="1536" y="247"/>
                  </a:cubicBezTo>
                  <a:lnTo>
                    <a:pt x="1152" y="48"/>
                  </a:lnTo>
                  <a:cubicBezTo>
                    <a:pt x="1084" y="16"/>
                    <a:pt x="1012" y="1"/>
                    <a:pt x="942" y="1"/>
                  </a:cubicBez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6120950" y="3189150"/>
              <a:ext cx="114200" cy="223350"/>
            </a:xfrm>
            <a:custGeom>
              <a:avLst/>
              <a:gdLst/>
              <a:ahLst/>
              <a:cxnLst/>
              <a:rect l="l" t="t" r="r" b="b"/>
              <a:pathLst>
                <a:path w="4568" h="8934" extrusionOk="0">
                  <a:moveTo>
                    <a:pt x="4325" y="1"/>
                  </a:moveTo>
                  <a:lnTo>
                    <a:pt x="4069" y="158"/>
                  </a:lnTo>
                  <a:lnTo>
                    <a:pt x="0" y="8408"/>
                  </a:lnTo>
                  <a:lnTo>
                    <a:pt x="29" y="8820"/>
                  </a:lnTo>
                  <a:lnTo>
                    <a:pt x="285" y="8934"/>
                  </a:lnTo>
                  <a:lnTo>
                    <a:pt x="4567" y="115"/>
                  </a:lnTo>
                  <a:lnTo>
                    <a:pt x="4325" y="1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6222650" y="3170325"/>
              <a:ext cx="42000" cy="37725"/>
            </a:xfrm>
            <a:custGeom>
              <a:avLst/>
              <a:gdLst/>
              <a:ahLst/>
              <a:cxnLst/>
              <a:rect l="l" t="t" r="r" b="b"/>
              <a:pathLst>
                <a:path w="1680" h="1509" extrusionOk="0">
                  <a:moveTo>
                    <a:pt x="442" y="0"/>
                  </a:moveTo>
                  <a:lnTo>
                    <a:pt x="1" y="911"/>
                  </a:lnTo>
                  <a:lnTo>
                    <a:pt x="1239" y="1508"/>
                  </a:lnTo>
                  <a:lnTo>
                    <a:pt x="1679" y="612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66CC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6109950" y="3399325"/>
              <a:ext cx="22050" cy="28125"/>
            </a:xfrm>
            <a:custGeom>
              <a:avLst/>
              <a:gdLst/>
              <a:ahLst/>
              <a:cxnLst/>
              <a:rect l="l" t="t" r="r" b="b"/>
              <a:pathLst>
                <a:path w="882" h="1125" extrusionOk="0">
                  <a:moveTo>
                    <a:pt x="440" y="1"/>
                  </a:moveTo>
                  <a:lnTo>
                    <a:pt x="0" y="911"/>
                  </a:lnTo>
                  <a:lnTo>
                    <a:pt x="440" y="1124"/>
                  </a:lnTo>
                  <a:lnTo>
                    <a:pt x="882" y="214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6222650" y="3170325"/>
              <a:ext cx="20650" cy="27400"/>
            </a:xfrm>
            <a:custGeom>
              <a:avLst/>
              <a:gdLst/>
              <a:ahLst/>
              <a:cxnLst/>
              <a:rect l="l" t="t" r="r" b="b"/>
              <a:pathLst>
                <a:path w="826" h="1096" extrusionOk="0">
                  <a:moveTo>
                    <a:pt x="442" y="0"/>
                  </a:moveTo>
                  <a:lnTo>
                    <a:pt x="1" y="911"/>
                  </a:lnTo>
                  <a:lnTo>
                    <a:pt x="385" y="1095"/>
                  </a:lnTo>
                  <a:lnTo>
                    <a:pt x="826" y="185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000000">
                <a:alpha val="8627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5870600" y="3019900"/>
              <a:ext cx="351025" cy="134100"/>
            </a:xfrm>
            <a:custGeom>
              <a:avLst/>
              <a:gdLst/>
              <a:ahLst/>
              <a:cxnLst/>
              <a:rect l="l" t="t" r="r" b="b"/>
              <a:pathLst>
                <a:path w="14041" h="5364" extrusionOk="0">
                  <a:moveTo>
                    <a:pt x="10940" y="939"/>
                  </a:moveTo>
                  <a:lnTo>
                    <a:pt x="13073" y="3072"/>
                  </a:lnTo>
                  <a:lnTo>
                    <a:pt x="10953" y="3072"/>
                  </a:lnTo>
                  <a:lnTo>
                    <a:pt x="10940" y="3059"/>
                  </a:lnTo>
                  <a:lnTo>
                    <a:pt x="10940" y="939"/>
                  </a:lnTo>
                  <a:close/>
                  <a:moveTo>
                    <a:pt x="513" y="0"/>
                  </a:moveTo>
                  <a:cubicBezTo>
                    <a:pt x="243" y="0"/>
                    <a:pt x="0" y="228"/>
                    <a:pt x="0" y="512"/>
                  </a:cubicBezTo>
                  <a:lnTo>
                    <a:pt x="0" y="5092"/>
                  </a:lnTo>
                  <a:cubicBezTo>
                    <a:pt x="0" y="5235"/>
                    <a:pt x="129" y="5363"/>
                    <a:pt x="285" y="5363"/>
                  </a:cubicBezTo>
                  <a:cubicBezTo>
                    <a:pt x="442" y="5363"/>
                    <a:pt x="569" y="5235"/>
                    <a:pt x="569" y="5092"/>
                  </a:cubicBezTo>
                  <a:lnTo>
                    <a:pt x="569" y="555"/>
                  </a:lnTo>
                  <a:lnTo>
                    <a:pt x="10384" y="555"/>
                  </a:lnTo>
                  <a:lnTo>
                    <a:pt x="10384" y="3059"/>
                  </a:lnTo>
                  <a:cubicBezTo>
                    <a:pt x="10384" y="3372"/>
                    <a:pt x="10640" y="3628"/>
                    <a:pt x="10953" y="3628"/>
                  </a:cubicBezTo>
                  <a:lnTo>
                    <a:pt x="13472" y="3628"/>
                  </a:lnTo>
                  <a:lnTo>
                    <a:pt x="13472" y="5035"/>
                  </a:lnTo>
                  <a:cubicBezTo>
                    <a:pt x="13472" y="5178"/>
                    <a:pt x="13599" y="5306"/>
                    <a:pt x="13756" y="5306"/>
                  </a:cubicBezTo>
                  <a:cubicBezTo>
                    <a:pt x="13912" y="5306"/>
                    <a:pt x="14041" y="5178"/>
                    <a:pt x="14041" y="5035"/>
                  </a:cubicBezTo>
                  <a:lnTo>
                    <a:pt x="14041" y="3457"/>
                  </a:lnTo>
                  <a:cubicBezTo>
                    <a:pt x="14041" y="3315"/>
                    <a:pt x="13984" y="3186"/>
                    <a:pt x="13884" y="3087"/>
                  </a:cubicBezTo>
                  <a:lnTo>
                    <a:pt x="10940" y="142"/>
                  </a:lnTo>
                  <a:cubicBezTo>
                    <a:pt x="10839" y="43"/>
                    <a:pt x="10712" y="0"/>
                    <a:pt x="1058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5870600" y="3169950"/>
              <a:ext cx="351025" cy="330025"/>
            </a:xfrm>
            <a:custGeom>
              <a:avLst/>
              <a:gdLst/>
              <a:ahLst/>
              <a:cxnLst/>
              <a:rect l="l" t="t" r="r" b="b"/>
              <a:pathLst>
                <a:path w="14041" h="13201" extrusionOk="0">
                  <a:moveTo>
                    <a:pt x="285" y="1"/>
                  </a:moveTo>
                  <a:cubicBezTo>
                    <a:pt x="129" y="1"/>
                    <a:pt x="0" y="129"/>
                    <a:pt x="0" y="285"/>
                  </a:cubicBezTo>
                  <a:lnTo>
                    <a:pt x="0" y="12689"/>
                  </a:lnTo>
                  <a:cubicBezTo>
                    <a:pt x="0" y="12973"/>
                    <a:pt x="243" y="13201"/>
                    <a:pt x="513" y="13201"/>
                  </a:cubicBezTo>
                  <a:lnTo>
                    <a:pt x="13528" y="13201"/>
                  </a:lnTo>
                  <a:cubicBezTo>
                    <a:pt x="13813" y="13201"/>
                    <a:pt x="14041" y="12973"/>
                    <a:pt x="14041" y="12689"/>
                  </a:cubicBezTo>
                  <a:lnTo>
                    <a:pt x="14041" y="7241"/>
                  </a:lnTo>
                  <a:cubicBezTo>
                    <a:pt x="14041" y="7084"/>
                    <a:pt x="13912" y="6957"/>
                    <a:pt x="13756" y="6957"/>
                  </a:cubicBezTo>
                  <a:cubicBezTo>
                    <a:pt x="13599" y="6957"/>
                    <a:pt x="13472" y="7084"/>
                    <a:pt x="13472" y="7241"/>
                  </a:cubicBezTo>
                  <a:lnTo>
                    <a:pt x="13472" y="12647"/>
                  </a:lnTo>
                  <a:lnTo>
                    <a:pt x="569" y="12647"/>
                  </a:lnTo>
                  <a:lnTo>
                    <a:pt x="569" y="285"/>
                  </a:lnTo>
                  <a:cubicBezTo>
                    <a:pt x="569" y="129"/>
                    <a:pt x="442" y="1"/>
                    <a:pt x="2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5904400" y="3091000"/>
              <a:ext cx="65075" cy="65125"/>
            </a:xfrm>
            <a:custGeom>
              <a:avLst/>
              <a:gdLst/>
              <a:ahLst/>
              <a:cxnLst/>
              <a:rect l="l" t="t" r="r" b="b"/>
              <a:pathLst>
                <a:path w="2603" h="2605" extrusionOk="0">
                  <a:moveTo>
                    <a:pt x="2034" y="570"/>
                  </a:moveTo>
                  <a:lnTo>
                    <a:pt x="2034" y="2036"/>
                  </a:lnTo>
                  <a:lnTo>
                    <a:pt x="569" y="2036"/>
                  </a:lnTo>
                  <a:lnTo>
                    <a:pt x="569" y="570"/>
                  </a:lnTo>
                  <a:close/>
                  <a:moveTo>
                    <a:pt x="555" y="1"/>
                  </a:moveTo>
                  <a:cubicBezTo>
                    <a:pt x="242" y="1"/>
                    <a:pt x="0" y="243"/>
                    <a:pt x="0" y="541"/>
                  </a:cubicBezTo>
                  <a:lnTo>
                    <a:pt x="0" y="2049"/>
                  </a:lnTo>
                  <a:cubicBezTo>
                    <a:pt x="0" y="2348"/>
                    <a:pt x="242" y="2605"/>
                    <a:pt x="555" y="2605"/>
                  </a:cubicBezTo>
                  <a:lnTo>
                    <a:pt x="2049" y="2605"/>
                  </a:lnTo>
                  <a:cubicBezTo>
                    <a:pt x="2347" y="2605"/>
                    <a:pt x="2603" y="2348"/>
                    <a:pt x="2603" y="2049"/>
                  </a:cubicBezTo>
                  <a:lnTo>
                    <a:pt x="2603" y="541"/>
                  </a:lnTo>
                  <a:cubicBezTo>
                    <a:pt x="2603" y="243"/>
                    <a:pt x="2347" y="1"/>
                    <a:pt x="20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5979775" y="3100625"/>
              <a:ext cx="126275" cy="14250"/>
            </a:xfrm>
            <a:custGeom>
              <a:avLst/>
              <a:gdLst/>
              <a:ahLst/>
              <a:cxnLst/>
              <a:rect l="l" t="t" r="r" b="b"/>
              <a:pathLst>
                <a:path w="5051" h="570" extrusionOk="0"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cubicBezTo>
                    <a:pt x="1" y="441"/>
                    <a:pt x="128" y="569"/>
                    <a:pt x="285" y="569"/>
                  </a:cubicBezTo>
                  <a:lnTo>
                    <a:pt x="4780" y="569"/>
                  </a:lnTo>
                  <a:cubicBezTo>
                    <a:pt x="4923" y="569"/>
                    <a:pt x="5050" y="441"/>
                    <a:pt x="5050" y="285"/>
                  </a:cubicBezTo>
                  <a:cubicBezTo>
                    <a:pt x="5050" y="128"/>
                    <a:pt x="4923" y="1"/>
                    <a:pt x="47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5979775" y="3132250"/>
              <a:ext cx="126275" cy="13925"/>
            </a:xfrm>
            <a:custGeom>
              <a:avLst/>
              <a:gdLst/>
              <a:ahLst/>
              <a:cxnLst/>
              <a:rect l="l" t="t" r="r" b="b"/>
              <a:pathLst>
                <a:path w="5051" h="557" extrusionOk="0">
                  <a:moveTo>
                    <a:pt x="285" y="1"/>
                  </a:moveTo>
                  <a:cubicBezTo>
                    <a:pt x="128" y="1"/>
                    <a:pt x="1" y="130"/>
                    <a:pt x="1" y="285"/>
                  </a:cubicBezTo>
                  <a:cubicBezTo>
                    <a:pt x="1" y="442"/>
                    <a:pt x="128" y="556"/>
                    <a:pt x="285" y="556"/>
                  </a:cubicBezTo>
                  <a:lnTo>
                    <a:pt x="4780" y="556"/>
                  </a:lnTo>
                  <a:cubicBezTo>
                    <a:pt x="4923" y="556"/>
                    <a:pt x="5050" y="442"/>
                    <a:pt x="5050" y="285"/>
                  </a:cubicBezTo>
                  <a:cubicBezTo>
                    <a:pt x="5050" y="130"/>
                    <a:pt x="4923" y="1"/>
                    <a:pt x="47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5904400" y="3175650"/>
              <a:ext cx="65075" cy="65100"/>
            </a:xfrm>
            <a:custGeom>
              <a:avLst/>
              <a:gdLst/>
              <a:ahLst/>
              <a:cxnLst/>
              <a:rect l="l" t="t" r="r" b="b"/>
              <a:pathLst>
                <a:path w="2603" h="2604" extrusionOk="0">
                  <a:moveTo>
                    <a:pt x="2034" y="569"/>
                  </a:moveTo>
                  <a:lnTo>
                    <a:pt x="2034" y="2035"/>
                  </a:lnTo>
                  <a:lnTo>
                    <a:pt x="569" y="2035"/>
                  </a:lnTo>
                  <a:lnTo>
                    <a:pt x="569" y="569"/>
                  </a:lnTo>
                  <a:close/>
                  <a:moveTo>
                    <a:pt x="555" y="0"/>
                  </a:moveTo>
                  <a:cubicBezTo>
                    <a:pt x="242" y="0"/>
                    <a:pt x="0" y="243"/>
                    <a:pt x="0" y="541"/>
                  </a:cubicBezTo>
                  <a:lnTo>
                    <a:pt x="0" y="2049"/>
                  </a:lnTo>
                  <a:cubicBezTo>
                    <a:pt x="0" y="2348"/>
                    <a:pt x="242" y="2604"/>
                    <a:pt x="555" y="2604"/>
                  </a:cubicBezTo>
                  <a:lnTo>
                    <a:pt x="2049" y="2604"/>
                  </a:lnTo>
                  <a:cubicBezTo>
                    <a:pt x="2347" y="2604"/>
                    <a:pt x="2603" y="2348"/>
                    <a:pt x="2603" y="2049"/>
                  </a:cubicBezTo>
                  <a:lnTo>
                    <a:pt x="2603" y="541"/>
                  </a:lnTo>
                  <a:cubicBezTo>
                    <a:pt x="2603" y="243"/>
                    <a:pt x="2347" y="0"/>
                    <a:pt x="20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5979775" y="3185250"/>
              <a:ext cx="164325" cy="14250"/>
            </a:xfrm>
            <a:custGeom>
              <a:avLst/>
              <a:gdLst/>
              <a:ahLst/>
              <a:cxnLst/>
              <a:rect l="l" t="t" r="r" b="b"/>
              <a:pathLst>
                <a:path w="6573" h="570" extrusionOk="0"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cubicBezTo>
                    <a:pt x="1" y="441"/>
                    <a:pt x="128" y="570"/>
                    <a:pt x="285" y="570"/>
                  </a:cubicBezTo>
                  <a:lnTo>
                    <a:pt x="6302" y="570"/>
                  </a:lnTo>
                  <a:cubicBezTo>
                    <a:pt x="6459" y="570"/>
                    <a:pt x="6573" y="441"/>
                    <a:pt x="6573" y="285"/>
                  </a:cubicBezTo>
                  <a:cubicBezTo>
                    <a:pt x="6573" y="128"/>
                    <a:pt x="6459" y="1"/>
                    <a:pt x="63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5979775" y="3216900"/>
              <a:ext cx="164325" cy="13900"/>
            </a:xfrm>
            <a:custGeom>
              <a:avLst/>
              <a:gdLst/>
              <a:ahLst/>
              <a:cxnLst/>
              <a:rect l="l" t="t" r="r" b="b"/>
              <a:pathLst>
                <a:path w="6573" h="556" extrusionOk="0">
                  <a:moveTo>
                    <a:pt x="285" y="0"/>
                  </a:moveTo>
                  <a:cubicBezTo>
                    <a:pt x="128" y="0"/>
                    <a:pt x="1" y="129"/>
                    <a:pt x="1" y="285"/>
                  </a:cubicBezTo>
                  <a:cubicBezTo>
                    <a:pt x="1" y="442"/>
                    <a:pt x="128" y="556"/>
                    <a:pt x="285" y="556"/>
                  </a:cubicBezTo>
                  <a:lnTo>
                    <a:pt x="6302" y="556"/>
                  </a:lnTo>
                  <a:cubicBezTo>
                    <a:pt x="6459" y="556"/>
                    <a:pt x="6573" y="442"/>
                    <a:pt x="6573" y="285"/>
                  </a:cubicBezTo>
                  <a:cubicBezTo>
                    <a:pt x="6573" y="129"/>
                    <a:pt x="6459" y="0"/>
                    <a:pt x="6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2"/>
            <p:cNvSpPr/>
            <p:nvPr/>
          </p:nvSpPr>
          <p:spPr>
            <a:xfrm>
              <a:off x="5904400" y="3260275"/>
              <a:ext cx="65075" cy="65125"/>
            </a:xfrm>
            <a:custGeom>
              <a:avLst/>
              <a:gdLst/>
              <a:ahLst/>
              <a:cxnLst/>
              <a:rect l="l" t="t" r="r" b="b"/>
              <a:pathLst>
                <a:path w="2603" h="2605" extrusionOk="0">
                  <a:moveTo>
                    <a:pt x="2034" y="570"/>
                  </a:moveTo>
                  <a:lnTo>
                    <a:pt x="2034" y="2035"/>
                  </a:lnTo>
                  <a:lnTo>
                    <a:pt x="569" y="2035"/>
                  </a:lnTo>
                  <a:lnTo>
                    <a:pt x="569" y="570"/>
                  </a:lnTo>
                  <a:close/>
                  <a:moveTo>
                    <a:pt x="555" y="1"/>
                  </a:moveTo>
                  <a:cubicBezTo>
                    <a:pt x="242" y="1"/>
                    <a:pt x="0" y="243"/>
                    <a:pt x="0" y="556"/>
                  </a:cubicBezTo>
                  <a:lnTo>
                    <a:pt x="0" y="2049"/>
                  </a:lnTo>
                  <a:cubicBezTo>
                    <a:pt x="0" y="2348"/>
                    <a:pt x="242" y="2604"/>
                    <a:pt x="555" y="2604"/>
                  </a:cubicBezTo>
                  <a:lnTo>
                    <a:pt x="2049" y="2604"/>
                  </a:lnTo>
                  <a:cubicBezTo>
                    <a:pt x="2347" y="2604"/>
                    <a:pt x="2603" y="2348"/>
                    <a:pt x="2603" y="2049"/>
                  </a:cubicBezTo>
                  <a:lnTo>
                    <a:pt x="2603" y="556"/>
                  </a:lnTo>
                  <a:cubicBezTo>
                    <a:pt x="2603" y="243"/>
                    <a:pt x="2347" y="1"/>
                    <a:pt x="20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5979775" y="3269900"/>
              <a:ext cx="148300" cy="14250"/>
            </a:xfrm>
            <a:custGeom>
              <a:avLst/>
              <a:gdLst/>
              <a:ahLst/>
              <a:cxnLst/>
              <a:rect l="l" t="t" r="r" b="b"/>
              <a:pathLst>
                <a:path w="5932" h="570" extrusionOk="0">
                  <a:moveTo>
                    <a:pt x="285" y="0"/>
                  </a:moveTo>
                  <a:cubicBezTo>
                    <a:pt x="128" y="0"/>
                    <a:pt x="1" y="128"/>
                    <a:pt x="1" y="285"/>
                  </a:cubicBezTo>
                  <a:cubicBezTo>
                    <a:pt x="1" y="441"/>
                    <a:pt x="128" y="569"/>
                    <a:pt x="285" y="569"/>
                  </a:cubicBezTo>
                  <a:lnTo>
                    <a:pt x="5647" y="569"/>
                  </a:lnTo>
                  <a:cubicBezTo>
                    <a:pt x="5805" y="569"/>
                    <a:pt x="5932" y="441"/>
                    <a:pt x="5932" y="285"/>
                  </a:cubicBezTo>
                  <a:cubicBezTo>
                    <a:pt x="5932" y="128"/>
                    <a:pt x="5805" y="0"/>
                    <a:pt x="56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5979775" y="3301525"/>
              <a:ext cx="157925" cy="13925"/>
            </a:xfrm>
            <a:custGeom>
              <a:avLst/>
              <a:gdLst/>
              <a:ahLst/>
              <a:cxnLst/>
              <a:rect l="l" t="t" r="r" b="b"/>
              <a:pathLst>
                <a:path w="6317" h="557" extrusionOk="0">
                  <a:moveTo>
                    <a:pt x="285" y="1"/>
                  </a:moveTo>
                  <a:cubicBezTo>
                    <a:pt x="128" y="1"/>
                    <a:pt x="1" y="129"/>
                    <a:pt x="1" y="285"/>
                  </a:cubicBezTo>
                  <a:cubicBezTo>
                    <a:pt x="1" y="442"/>
                    <a:pt x="128" y="556"/>
                    <a:pt x="285" y="556"/>
                  </a:cubicBezTo>
                  <a:lnTo>
                    <a:pt x="6032" y="556"/>
                  </a:lnTo>
                  <a:cubicBezTo>
                    <a:pt x="6188" y="556"/>
                    <a:pt x="6317" y="442"/>
                    <a:pt x="6317" y="285"/>
                  </a:cubicBezTo>
                  <a:cubicBezTo>
                    <a:pt x="6317" y="129"/>
                    <a:pt x="6188" y="1"/>
                    <a:pt x="60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5904400" y="3344925"/>
              <a:ext cx="65075" cy="65100"/>
            </a:xfrm>
            <a:custGeom>
              <a:avLst/>
              <a:gdLst/>
              <a:ahLst/>
              <a:cxnLst/>
              <a:rect l="l" t="t" r="r" b="b"/>
              <a:pathLst>
                <a:path w="2603" h="2604" extrusionOk="0">
                  <a:moveTo>
                    <a:pt x="2034" y="569"/>
                  </a:moveTo>
                  <a:lnTo>
                    <a:pt x="2034" y="2035"/>
                  </a:lnTo>
                  <a:lnTo>
                    <a:pt x="569" y="2035"/>
                  </a:lnTo>
                  <a:lnTo>
                    <a:pt x="569" y="569"/>
                  </a:lnTo>
                  <a:close/>
                  <a:moveTo>
                    <a:pt x="555" y="0"/>
                  </a:moveTo>
                  <a:cubicBezTo>
                    <a:pt x="242" y="0"/>
                    <a:pt x="0" y="242"/>
                    <a:pt x="0" y="555"/>
                  </a:cubicBezTo>
                  <a:lnTo>
                    <a:pt x="0" y="2048"/>
                  </a:lnTo>
                  <a:cubicBezTo>
                    <a:pt x="0" y="2348"/>
                    <a:pt x="242" y="2604"/>
                    <a:pt x="555" y="2604"/>
                  </a:cubicBezTo>
                  <a:lnTo>
                    <a:pt x="2049" y="2604"/>
                  </a:lnTo>
                  <a:cubicBezTo>
                    <a:pt x="2347" y="2604"/>
                    <a:pt x="2603" y="2348"/>
                    <a:pt x="2603" y="2048"/>
                  </a:cubicBezTo>
                  <a:lnTo>
                    <a:pt x="2603" y="555"/>
                  </a:lnTo>
                  <a:cubicBezTo>
                    <a:pt x="2603" y="242"/>
                    <a:pt x="2347" y="0"/>
                    <a:pt x="20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5979775" y="3354525"/>
              <a:ext cx="132325" cy="14250"/>
            </a:xfrm>
            <a:custGeom>
              <a:avLst/>
              <a:gdLst/>
              <a:ahLst/>
              <a:cxnLst/>
              <a:rect l="l" t="t" r="r" b="b"/>
              <a:pathLst>
                <a:path w="5293" h="570" extrusionOk="0">
                  <a:moveTo>
                    <a:pt x="285" y="1"/>
                  </a:moveTo>
                  <a:cubicBezTo>
                    <a:pt x="128" y="1"/>
                    <a:pt x="1" y="128"/>
                    <a:pt x="1" y="285"/>
                  </a:cubicBezTo>
                  <a:cubicBezTo>
                    <a:pt x="1" y="441"/>
                    <a:pt x="128" y="570"/>
                    <a:pt x="285" y="570"/>
                  </a:cubicBezTo>
                  <a:lnTo>
                    <a:pt x="5008" y="570"/>
                  </a:lnTo>
                  <a:cubicBezTo>
                    <a:pt x="5164" y="570"/>
                    <a:pt x="5292" y="441"/>
                    <a:pt x="5292" y="285"/>
                  </a:cubicBezTo>
                  <a:cubicBezTo>
                    <a:pt x="5292" y="128"/>
                    <a:pt x="5164" y="1"/>
                    <a:pt x="50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5979775" y="3386175"/>
              <a:ext cx="110625" cy="13900"/>
            </a:xfrm>
            <a:custGeom>
              <a:avLst/>
              <a:gdLst/>
              <a:ahLst/>
              <a:cxnLst/>
              <a:rect l="l" t="t" r="r" b="b"/>
              <a:pathLst>
                <a:path w="4425" h="556" extrusionOk="0">
                  <a:moveTo>
                    <a:pt x="285" y="0"/>
                  </a:moveTo>
                  <a:cubicBezTo>
                    <a:pt x="128" y="0"/>
                    <a:pt x="1" y="129"/>
                    <a:pt x="1" y="285"/>
                  </a:cubicBezTo>
                  <a:cubicBezTo>
                    <a:pt x="1" y="442"/>
                    <a:pt x="128" y="555"/>
                    <a:pt x="285" y="555"/>
                  </a:cubicBezTo>
                  <a:lnTo>
                    <a:pt x="4140" y="555"/>
                  </a:lnTo>
                  <a:cubicBezTo>
                    <a:pt x="4297" y="555"/>
                    <a:pt x="4424" y="442"/>
                    <a:pt x="4424" y="285"/>
                  </a:cubicBezTo>
                  <a:cubicBezTo>
                    <a:pt x="4424" y="129"/>
                    <a:pt x="4297" y="0"/>
                    <a:pt x="41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6100325" y="3130600"/>
              <a:ext cx="188150" cy="337050"/>
            </a:xfrm>
            <a:custGeom>
              <a:avLst/>
              <a:gdLst/>
              <a:ahLst/>
              <a:cxnLst/>
              <a:rect l="l" t="t" r="r" b="b"/>
              <a:pathLst>
                <a:path w="7526" h="13482" extrusionOk="0">
                  <a:moveTo>
                    <a:pt x="6268" y="560"/>
                  </a:moveTo>
                  <a:cubicBezTo>
                    <a:pt x="6298" y="560"/>
                    <a:pt x="6329" y="566"/>
                    <a:pt x="6359" y="579"/>
                  </a:cubicBezTo>
                  <a:lnTo>
                    <a:pt x="6743" y="764"/>
                  </a:lnTo>
                  <a:cubicBezTo>
                    <a:pt x="6843" y="821"/>
                    <a:pt x="6885" y="935"/>
                    <a:pt x="6828" y="1034"/>
                  </a:cubicBezTo>
                  <a:lnTo>
                    <a:pt x="6445" y="1817"/>
                  </a:lnTo>
                  <a:lnTo>
                    <a:pt x="5719" y="1461"/>
                  </a:lnTo>
                  <a:lnTo>
                    <a:pt x="6103" y="664"/>
                  </a:lnTo>
                  <a:cubicBezTo>
                    <a:pt x="6133" y="595"/>
                    <a:pt x="6198" y="560"/>
                    <a:pt x="6268" y="560"/>
                  </a:cubicBezTo>
                  <a:close/>
                  <a:moveTo>
                    <a:pt x="5463" y="1959"/>
                  </a:moveTo>
                  <a:lnTo>
                    <a:pt x="6202" y="2329"/>
                  </a:lnTo>
                  <a:lnTo>
                    <a:pt x="6003" y="2727"/>
                  </a:lnTo>
                  <a:lnTo>
                    <a:pt x="5263" y="2371"/>
                  </a:lnTo>
                  <a:lnTo>
                    <a:pt x="5463" y="1959"/>
                  </a:lnTo>
                  <a:close/>
                  <a:moveTo>
                    <a:pt x="954" y="11120"/>
                  </a:moveTo>
                  <a:lnTo>
                    <a:pt x="1694" y="11490"/>
                  </a:lnTo>
                  <a:lnTo>
                    <a:pt x="1495" y="11888"/>
                  </a:lnTo>
                  <a:lnTo>
                    <a:pt x="755" y="11532"/>
                  </a:lnTo>
                  <a:lnTo>
                    <a:pt x="954" y="11120"/>
                  </a:lnTo>
                  <a:close/>
                  <a:moveTo>
                    <a:pt x="569" y="12059"/>
                  </a:moveTo>
                  <a:lnTo>
                    <a:pt x="1182" y="12357"/>
                  </a:lnTo>
                  <a:lnTo>
                    <a:pt x="598" y="12770"/>
                  </a:lnTo>
                  <a:lnTo>
                    <a:pt x="569" y="12059"/>
                  </a:lnTo>
                  <a:close/>
                  <a:moveTo>
                    <a:pt x="6267" y="1"/>
                  </a:moveTo>
                  <a:cubicBezTo>
                    <a:pt x="5988" y="1"/>
                    <a:pt x="5725" y="152"/>
                    <a:pt x="5605" y="423"/>
                  </a:cubicBezTo>
                  <a:lnTo>
                    <a:pt x="44" y="11717"/>
                  </a:lnTo>
                  <a:cubicBezTo>
                    <a:pt x="0" y="11774"/>
                    <a:pt x="0" y="11845"/>
                    <a:pt x="0" y="11902"/>
                  </a:cubicBezTo>
                  <a:lnTo>
                    <a:pt x="57" y="13111"/>
                  </a:lnTo>
                  <a:cubicBezTo>
                    <a:pt x="57" y="13253"/>
                    <a:pt x="143" y="13381"/>
                    <a:pt x="271" y="13438"/>
                  </a:cubicBezTo>
                  <a:cubicBezTo>
                    <a:pt x="328" y="13466"/>
                    <a:pt x="385" y="13481"/>
                    <a:pt x="442" y="13481"/>
                  </a:cubicBezTo>
                  <a:cubicBezTo>
                    <a:pt x="527" y="13481"/>
                    <a:pt x="598" y="13453"/>
                    <a:pt x="670" y="13409"/>
                  </a:cubicBezTo>
                  <a:lnTo>
                    <a:pt x="1650" y="12727"/>
                  </a:lnTo>
                  <a:cubicBezTo>
                    <a:pt x="1707" y="12685"/>
                    <a:pt x="1751" y="12628"/>
                    <a:pt x="1779" y="12571"/>
                  </a:cubicBezTo>
                  <a:lnTo>
                    <a:pt x="3315" y="9441"/>
                  </a:lnTo>
                  <a:cubicBezTo>
                    <a:pt x="3386" y="9299"/>
                    <a:pt x="3329" y="9128"/>
                    <a:pt x="3187" y="9057"/>
                  </a:cubicBezTo>
                  <a:cubicBezTo>
                    <a:pt x="3150" y="9036"/>
                    <a:pt x="3109" y="9026"/>
                    <a:pt x="3068" y="9026"/>
                  </a:cubicBezTo>
                  <a:cubicBezTo>
                    <a:pt x="2968" y="9026"/>
                    <a:pt x="2868" y="9084"/>
                    <a:pt x="2817" y="9185"/>
                  </a:cubicBezTo>
                  <a:lnTo>
                    <a:pt x="1935" y="10978"/>
                  </a:lnTo>
                  <a:lnTo>
                    <a:pt x="1195" y="10621"/>
                  </a:lnTo>
                  <a:lnTo>
                    <a:pt x="5022" y="2870"/>
                  </a:lnTo>
                  <a:lnTo>
                    <a:pt x="5747" y="3225"/>
                  </a:lnTo>
                  <a:lnTo>
                    <a:pt x="3344" y="8104"/>
                  </a:lnTo>
                  <a:cubicBezTo>
                    <a:pt x="3272" y="8247"/>
                    <a:pt x="3329" y="8417"/>
                    <a:pt x="3471" y="8488"/>
                  </a:cubicBezTo>
                  <a:cubicBezTo>
                    <a:pt x="3513" y="8509"/>
                    <a:pt x="3557" y="8519"/>
                    <a:pt x="3600" y="8519"/>
                  </a:cubicBezTo>
                  <a:cubicBezTo>
                    <a:pt x="3705" y="8519"/>
                    <a:pt x="3805" y="8461"/>
                    <a:pt x="3856" y="8360"/>
                  </a:cubicBezTo>
                  <a:lnTo>
                    <a:pt x="7340" y="1277"/>
                  </a:lnTo>
                  <a:cubicBezTo>
                    <a:pt x="7526" y="907"/>
                    <a:pt x="7369" y="452"/>
                    <a:pt x="6999" y="266"/>
                  </a:cubicBezTo>
                  <a:lnTo>
                    <a:pt x="6615" y="82"/>
                  </a:lnTo>
                  <a:cubicBezTo>
                    <a:pt x="6502" y="27"/>
                    <a:pt x="6383" y="1"/>
                    <a:pt x="6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47" name="Google Shape;347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9325" y="3695500"/>
            <a:ext cx="1191950" cy="11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 txBox="1"/>
          <p:nvPr/>
        </p:nvSpPr>
        <p:spPr>
          <a:xfrm>
            <a:off x="2228425" y="1762000"/>
            <a:ext cx="48195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Guarda </a:t>
            </a:r>
            <a:r>
              <a:rPr lang="es-419" sz="14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tu celular si no es necesario utilizarlo</a:t>
            </a:r>
            <a:endParaRPr sz="1400" b="1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2"/>
          <p:cNvSpPr txBox="1"/>
          <p:nvPr/>
        </p:nvSpPr>
        <p:spPr>
          <a:xfrm>
            <a:off x="2242900" y="2941000"/>
            <a:ext cx="6740100" cy="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Toma apuntes o registra </a:t>
            </a:r>
            <a:r>
              <a:rPr lang="es-419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 que consideres importante para tu aprendizaje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32"/>
          <p:cNvSpPr txBox="1"/>
          <p:nvPr/>
        </p:nvSpPr>
        <p:spPr>
          <a:xfrm>
            <a:off x="2294725" y="4144350"/>
            <a:ext cx="61152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chemeClr val="dk2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rPr>
              <a:t>Escucha con atención y respeto</a:t>
            </a:r>
            <a:r>
              <a:rPr lang="es-419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 tu profesor/a y compañeros/as</a:t>
            </a:r>
            <a:endParaRPr sz="1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3"/>
          <p:cNvSpPr txBox="1"/>
          <p:nvPr/>
        </p:nvSpPr>
        <p:spPr>
          <a:xfrm>
            <a:off x="1253064" y="828460"/>
            <a:ext cx="3352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400" b="1" i="0" u="none" strike="noStrike" cap="none">
                <a:solidFill>
                  <a:srgbClr val="EF8600"/>
                </a:solidFill>
                <a:latin typeface="Roboto"/>
                <a:ea typeface="Roboto"/>
                <a:cs typeface="Roboto"/>
                <a:sym typeface="Roboto"/>
              </a:rPr>
              <a:t>OBJETIVO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3"/>
          <p:cNvSpPr txBox="1"/>
          <p:nvPr/>
        </p:nvSpPr>
        <p:spPr>
          <a:xfrm>
            <a:off x="1253075" y="1852700"/>
            <a:ext cx="6711300" cy="9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Conocer</a:t>
            </a:r>
            <a:r>
              <a:rPr lang="es-419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la metodología scrum y la importancia en el desarrollo de productos/servicios.</a:t>
            </a: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-419" sz="18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Roboto"/>
                <a:ea typeface="Roboto"/>
                <a:cs typeface="Roboto"/>
                <a:sym typeface="Roboto"/>
              </a:rPr>
              <a:t>Aplicar</a:t>
            </a:r>
            <a:r>
              <a:rPr lang="es-419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metodología scrum en un desafío hipotético de desarrollo de producto.  </a:t>
            </a: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052" y="564212"/>
            <a:ext cx="745267" cy="745267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4"/>
          <p:cNvSpPr txBox="1"/>
          <p:nvPr/>
        </p:nvSpPr>
        <p:spPr>
          <a:xfrm>
            <a:off x="1389325" y="1714500"/>
            <a:ext cx="64293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tipo de </a:t>
            </a:r>
            <a:r>
              <a:rPr lang="es-419" sz="18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habilidades </a:t>
            </a:r>
            <a:r>
              <a:rPr lang="es-419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debemos desarrollar para poder </a:t>
            </a:r>
            <a:r>
              <a:rPr lang="es-419" sz="1800" b="1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trabajar en equipo</a:t>
            </a:r>
            <a:r>
              <a:rPr lang="es-419"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manera colaborativa?</a:t>
            </a: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b1c2ef-e678-4a48-9aa5-a77ca6777096">
      <Terms xmlns="http://schemas.microsoft.com/office/infopath/2007/PartnerControls"/>
    </lcf76f155ced4ddcb4097134ff3c332f>
    <TaxCatchAll xmlns="f21410ed-3137-4ad4-a147-f1eb5589437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F81ADBDA01B0498A9FE80E49B43E6D" ma:contentTypeVersion="14" ma:contentTypeDescription="Crear nuevo documento." ma:contentTypeScope="" ma:versionID="8e0648467b9822476be07832cadfb4bd">
  <xsd:schema xmlns:xsd="http://www.w3.org/2001/XMLSchema" xmlns:xs="http://www.w3.org/2001/XMLSchema" xmlns:p="http://schemas.microsoft.com/office/2006/metadata/properties" xmlns:ns2="25b1c2ef-e678-4a48-9aa5-a77ca6777096" xmlns:ns3="f21410ed-3137-4ad4-a147-f1eb5589437a" targetNamespace="http://schemas.microsoft.com/office/2006/metadata/properties" ma:root="true" ma:fieldsID="10e55fd0c9470abb8e10900c2da32ae0" ns2:_="" ns3:_="">
    <xsd:import namespace="25b1c2ef-e678-4a48-9aa5-a77ca6777096"/>
    <xsd:import namespace="f21410ed-3137-4ad4-a147-f1eb55894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1c2ef-e678-4a48-9aa5-a77ca6777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10ed-3137-4ad4-a147-f1eb558943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a39ddf-f410-4227-b56b-f06037215679}" ma:internalName="TaxCatchAll" ma:showField="CatchAllData" ma:web="f21410ed-3137-4ad4-a147-f1eb55894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07A553-0FC7-4E21-8AD7-3D949802F4F4}">
  <ds:schemaRefs>
    <ds:schemaRef ds:uri="http://schemas.microsoft.com/office/2006/metadata/properties"/>
    <ds:schemaRef ds:uri="http://schemas.microsoft.com/office/infopath/2007/PartnerControls"/>
    <ds:schemaRef ds:uri="25b1c2ef-e678-4a48-9aa5-a77ca6777096"/>
    <ds:schemaRef ds:uri="f21410ed-3137-4ad4-a147-f1eb5589437a"/>
  </ds:schemaRefs>
</ds:datastoreItem>
</file>

<file path=customXml/itemProps2.xml><?xml version="1.0" encoding="utf-8"?>
<ds:datastoreItem xmlns:ds="http://schemas.openxmlformats.org/officeDocument/2006/customXml" ds:itemID="{16345793-48EA-479F-AF2D-5A15C9D003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b1c2ef-e678-4a48-9aa5-a77ca6777096"/>
    <ds:schemaRef ds:uri="f21410ed-3137-4ad4-a147-f1eb558943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C95844-A2A3-4893-A9D0-830B11B966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3163</Words>
  <Application>Microsoft Office PowerPoint</Application>
  <PresentationFormat>Presentación en pantalla (16:9)</PresentationFormat>
  <Paragraphs>362</Paragraphs>
  <Slides>49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49</vt:i4>
      </vt:variant>
    </vt:vector>
  </HeadingPairs>
  <TitlesOfParts>
    <vt:vector size="56" baseType="lpstr">
      <vt:lpstr>Arial</vt:lpstr>
      <vt:lpstr>Fira Sans Medium</vt:lpstr>
      <vt:lpstr>Calibri</vt:lpstr>
      <vt:lpstr>Roboto</vt:lpstr>
      <vt:lpstr>Roboto Light</vt:lpstr>
      <vt:lpstr>Simple Light</vt:lpstr>
      <vt:lpstr>Technology Infographics by Slidesgo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GUSTAVO BENJAMIN MENDEZ CORTES</cp:lastModifiedBy>
  <cp:revision>6</cp:revision>
  <dcterms:modified xsi:type="dcterms:W3CDTF">2025-04-23T17:45:26Z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  <property fmtid="{D5CDD505-2E9C-101B-9397-08002B2CF9AE}" pid="3" name="MediaServiceImageTags">
    <vt:lpwstr/>
  </property>
</Properties>
</file>