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4"/>
    <p:sldMasterId id="2147483671" r:id="rId5"/>
  </p:sldMasterIdLst>
  <p:notesMasterIdLst>
    <p:notesMasterId r:id="rId7"/>
  </p:notesMasterIdLst>
  <p:sldIdLst>
    <p:sldId id="256" r:id="rId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8"/>
      <p:bold r:id="rId9"/>
      <p:italic r:id="rId10"/>
      <p:boldItalic r:id="rId11"/>
    </p:embeddedFont>
    <p:embeddedFont>
      <p:font typeface="Roboto Light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font" Target="fonts/font4.fntdata"/><Relationship Id="rId5" Type="http://schemas.openxmlformats.org/officeDocument/2006/relationships/slideMaster" Target="slideMasters/slideMaster2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eda5b6782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32eda5b6782_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400"/>
            </a:lvl1pPr>
            <a:lvl2pPr marL="914400" lvl="1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1200"/>
            </a:lvl2pPr>
            <a:lvl3pPr marL="1371600" lvl="2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 sz="1200"/>
            </a:lvl3pPr>
            <a:lvl4pPr marL="1828800" lvl="3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1200"/>
            </a:lvl4pPr>
            <a:lvl5pPr marL="2286000" lvl="4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1200"/>
            </a:lvl5pPr>
            <a:lvl6pPr marL="2743200" lvl="5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 sz="1200"/>
            </a:lvl6pPr>
            <a:lvl7pPr marL="3200400" lvl="6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1200"/>
            </a:lvl7pPr>
            <a:lvl8pPr marL="3657600" lvl="7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1200"/>
            </a:lvl8pPr>
            <a:lvl9pPr marL="4114800" lvl="8" indent="-2857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900"/>
              <a:buChar char="■"/>
              <a:defRPr sz="1200"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400"/>
            </a:lvl1pPr>
            <a:lvl2pPr marL="914400" lvl="1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1200"/>
            </a:lvl2pPr>
            <a:lvl3pPr marL="1371600" lvl="2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 sz="1200"/>
            </a:lvl3pPr>
            <a:lvl4pPr marL="1828800" lvl="3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1200"/>
            </a:lvl4pPr>
            <a:lvl5pPr marL="2286000" lvl="4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1200"/>
            </a:lvl5pPr>
            <a:lvl6pPr marL="2743200" lvl="5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 sz="1200"/>
            </a:lvl6pPr>
            <a:lvl7pPr marL="3200400" lvl="6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1200"/>
            </a:lvl7pPr>
            <a:lvl8pPr marL="3657600" lvl="7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1200"/>
            </a:lvl8pPr>
            <a:lvl9pPr marL="4114800" lvl="8" indent="-2857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9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200"/>
            </a:lvl1pPr>
            <a:lvl2pPr marL="914400" lvl="1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1200"/>
            </a:lvl2pPr>
            <a:lvl3pPr marL="1371600" lvl="2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 sz="1200"/>
            </a:lvl3pPr>
            <a:lvl4pPr marL="1828800" lvl="3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1200"/>
            </a:lvl4pPr>
            <a:lvl5pPr marL="2286000" lvl="4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1200"/>
            </a:lvl5pPr>
            <a:lvl6pPr marL="2743200" lvl="5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 sz="1200"/>
            </a:lvl6pPr>
            <a:lvl7pPr marL="3200400" lvl="6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1200"/>
            </a:lvl7pPr>
            <a:lvl8pPr marL="3657600" lvl="7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1200"/>
            </a:lvl8pPr>
            <a:lvl9pPr marL="4114800" lvl="8" indent="-2857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900"/>
              <a:buChar char="■"/>
              <a:defRPr sz="12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00"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9845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8051" y="-452619"/>
            <a:ext cx="1554988" cy="155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5875" y="532075"/>
            <a:ext cx="650350" cy="65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5"/>
          <p:cNvSpPr txBox="1"/>
          <p:nvPr/>
        </p:nvSpPr>
        <p:spPr>
          <a:xfrm>
            <a:off x="948700" y="598600"/>
            <a:ext cx="22761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2"/>
              </a:solidFill>
              <a:highlight>
                <a:schemeClr val="accen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25"/>
          <p:cNvSpPr/>
          <p:nvPr/>
        </p:nvSpPr>
        <p:spPr>
          <a:xfrm>
            <a:off x="1092950" y="661225"/>
            <a:ext cx="7841475" cy="418725"/>
          </a:xfrm>
          <a:prstGeom prst="rect">
            <a:avLst/>
          </a:prstGeom>
          <a:solidFill>
            <a:srgbClr val="9900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5"/>
          <p:cNvSpPr txBox="1"/>
          <p:nvPr/>
        </p:nvSpPr>
        <p:spPr>
          <a:xfrm>
            <a:off x="1165600" y="628650"/>
            <a:ext cx="7545825" cy="19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Actividad N°10</a:t>
            </a:r>
            <a:r>
              <a:rPr lang="es-419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Historia de Usuario</a:t>
            </a:r>
            <a:endParaRPr sz="14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25"/>
          <p:cNvSpPr txBox="1"/>
          <p:nvPr/>
        </p:nvSpPr>
        <p:spPr>
          <a:xfrm>
            <a:off x="4330600" y="1773625"/>
            <a:ext cx="4603725" cy="31997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5"/>
          <p:cNvSpPr/>
          <p:nvPr/>
        </p:nvSpPr>
        <p:spPr>
          <a:xfrm>
            <a:off x="1165600" y="2353100"/>
            <a:ext cx="2074500" cy="2050425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25"/>
          <p:cNvPicPr preferRelativeResize="0"/>
          <p:nvPr/>
        </p:nvPicPr>
        <p:blipFill rotWithShape="1">
          <a:blip r:embed="rId5">
            <a:alphaModFix amt="42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585210" y="2022944"/>
            <a:ext cx="2639589" cy="182067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/>
          <p:cNvSpPr txBox="1"/>
          <p:nvPr/>
        </p:nvSpPr>
        <p:spPr>
          <a:xfrm>
            <a:off x="4330600" y="1942069"/>
            <a:ext cx="4603725" cy="1931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dirty="0"/>
              <a:t>Como estudiante universitario de una zona rural con acceso limitado a servicios básicos, quiero contar con energía eléctrica y agua potable de forma constante para mejorar mi calidad de vida</a:t>
            </a:r>
            <a:endParaRPr sz="1800" b="0" i="0" u="none" strike="noStrike" cap="none" dirty="0">
              <a:solidFill>
                <a:srgbClr val="8F8F8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8" name="Google Shape;108;p25"/>
          <p:cNvSpPr txBox="1"/>
          <p:nvPr/>
        </p:nvSpPr>
        <p:spPr>
          <a:xfrm>
            <a:off x="1080375" y="1057275"/>
            <a:ext cx="7751025" cy="30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0" i="1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Deberán crear una historia de usuario a partir de la información recopilada en la etapa empatizar, a través de entrevistas, mapa de empatía y perfil de usuario, y además, deben considerar la propuesta de solución para que la historia de usuario sea coherente:  </a:t>
            </a:r>
            <a:endParaRPr sz="1200" b="0" i="1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AA99456-7E8B-AB05-98DC-F29E7EB41E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5600" y="1703719"/>
            <a:ext cx="2088000" cy="33395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FF81ADBDA01B0498A9FE80E49B43E6D" ma:contentTypeVersion="14" ma:contentTypeDescription="Crear nuevo documento." ma:contentTypeScope="" ma:versionID="8e0648467b9822476be07832cadfb4bd">
  <xsd:schema xmlns:xsd="http://www.w3.org/2001/XMLSchema" xmlns:xs="http://www.w3.org/2001/XMLSchema" xmlns:p="http://schemas.microsoft.com/office/2006/metadata/properties" xmlns:ns2="25b1c2ef-e678-4a48-9aa5-a77ca6777096" xmlns:ns3="f21410ed-3137-4ad4-a147-f1eb5589437a" targetNamespace="http://schemas.microsoft.com/office/2006/metadata/properties" ma:root="true" ma:fieldsID="10e55fd0c9470abb8e10900c2da32ae0" ns2:_="" ns3:_="">
    <xsd:import namespace="25b1c2ef-e678-4a48-9aa5-a77ca6777096"/>
    <xsd:import namespace="f21410ed-3137-4ad4-a147-f1eb558943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b1c2ef-e678-4a48-9aa5-a77ca67770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1410ed-3137-4ad4-a147-f1eb5589437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6da39ddf-f410-4227-b56b-f06037215679}" ma:internalName="TaxCatchAll" ma:showField="CatchAllData" ma:web="f21410ed-3137-4ad4-a147-f1eb5589437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5b1c2ef-e678-4a48-9aa5-a77ca6777096">
      <Terms xmlns="http://schemas.microsoft.com/office/infopath/2007/PartnerControls"/>
    </lcf76f155ced4ddcb4097134ff3c332f>
    <TaxCatchAll xmlns="f21410ed-3137-4ad4-a147-f1eb5589437a" xsi:nil="true"/>
  </documentManagement>
</p:properties>
</file>

<file path=customXml/itemProps1.xml><?xml version="1.0" encoding="utf-8"?>
<ds:datastoreItem xmlns:ds="http://schemas.openxmlformats.org/officeDocument/2006/customXml" ds:itemID="{C7202596-6B1D-42D0-B04E-6042652F0E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A8C1138-0CCF-4A5A-89D0-422218D89F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b1c2ef-e678-4a48-9aa5-a77ca6777096"/>
    <ds:schemaRef ds:uri="f21410ed-3137-4ad4-a147-f1eb558943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1B9321B-3156-43E3-B71F-6822B9FCA52C}">
  <ds:schemaRefs>
    <ds:schemaRef ds:uri="http://schemas.microsoft.com/office/2006/metadata/properties"/>
    <ds:schemaRef ds:uri="http://schemas.microsoft.com/office/infopath/2007/PartnerControls"/>
    <ds:schemaRef ds:uri="25b1c2ef-e678-4a48-9aa5-a77ca6777096"/>
    <ds:schemaRef ds:uri="f21410ed-3137-4ad4-a147-f1eb5589437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Presentación en pantalla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Roboto</vt:lpstr>
      <vt:lpstr>Roboto Light</vt:lpstr>
      <vt:lpstr>Arial</vt:lpstr>
      <vt:lpstr>Simple Light</vt:lpstr>
      <vt:lpstr>Technology Infographics by Slidesgo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JUAN ALONSO PARRA VERDEJO</cp:lastModifiedBy>
  <cp:revision>1</cp:revision>
  <dcterms:modified xsi:type="dcterms:W3CDTF">2025-05-18T23:38:34Z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0x010100BFF81ADBDA01B0498A9FE80E49B43E6D</vt:lpwstr>
  </property>
</Properties>
</file>