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296" r:id="rId19"/>
  </p:sldIdLst>
  <p:sldSz cx="9144000" cy="5118100"/>
  <p:notesSz cx="9144000" cy="51181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2" autoAdjust="0"/>
  </p:normalViewPr>
  <p:slideViewPr>
    <p:cSldViewPr>
      <p:cViewPr varScale="1">
        <p:scale>
          <a:sx n="79" d="100"/>
          <a:sy n="79" d="100"/>
        </p:scale>
        <p:origin x="84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86611"/>
            <a:ext cx="7772400" cy="1074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66136"/>
            <a:ext cx="6400800" cy="1279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77163"/>
            <a:ext cx="3977640" cy="3377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77163"/>
            <a:ext cx="3977640" cy="3377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9"/>
            <a:ext cx="9143981" cy="5117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9"/>
            <a:ext cx="9143981" cy="47933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8055" y="487027"/>
            <a:ext cx="6527889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3" y="1533776"/>
            <a:ext cx="8083552" cy="2379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59833"/>
            <a:ext cx="2926080" cy="255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59833"/>
            <a:ext cx="2103120" cy="255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59833"/>
            <a:ext cx="2103120" cy="255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644650"/>
            <a:ext cx="2924175" cy="841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0" spc="-5" dirty="0">
                <a:solidFill>
                  <a:srgbClr val="FFFFFF"/>
                </a:solidFill>
                <a:latin typeface="Arial"/>
                <a:cs typeface="Arial"/>
              </a:rPr>
              <a:t>Academia BA</a:t>
            </a:r>
            <a:r>
              <a:rPr sz="2100" b="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0" spc="-5" dirty="0">
                <a:solidFill>
                  <a:srgbClr val="FFFFFF"/>
                </a:solidFill>
                <a:latin typeface="Arial"/>
                <a:cs typeface="Arial"/>
              </a:rPr>
              <a:t>Emprende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s-AR" sz="1600" b="0" spc="-10" dirty="0">
                <a:solidFill>
                  <a:srgbClr val="FFFFFF"/>
                </a:solidFill>
                <a:latin typeface="Arial"/>
                <a:cs typeface="Arial"/>
              </a:rPr>
              <a:t>Formación: Ciencia de Datos</a:t>
            </a:r>
            <a:br>
              <a:rPr lang="es-AR" sz="1600" b="0" spc="-10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s-AR" sz="1600" b="0" spc="-10" dirty="0">
                <a:solidFill>
                  <a:srgbClr val="FFFFFF"/>
                </a:solidFill>
                <a:latin typeface="Arial"/>
                <a:cs typeface="Arial"/>
              </a:rPr>
              <a:t>Docente: Mg. Ing. Layla Scheli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622" y="958850"/>
            <a:ext cx="56419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" sz="1600" dirty="0"/>
              <a:t>Hacia convertirnos en una empresa Data Driven</a:t>
            </a:r>
            <a:endParaRPr lang="es-AR" sz="1500" dirty="0"/>
          </a:p>
        </p:txBody>
      </p:sp>
      <p:sp>
        <p:nvSpPr>
          <p:cNvPr id="3" name="object 3"/>
          <p:cNvSpPr txBox="1"/>
          <p:nvPr/>
        </p:nvSpPr>
        <p:spPr>
          <a:xfrm>
            <a:off x="694760" y="1416050"/>
            <a:ext cx="4335652" cy="3204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9455" indent="-12700" algn="just">
              <a:lnSpc>
                <a:spcPct val="150000"/>
              </a:lnSpc>
              <a:spcBef>
                <a:spcPts val="100"/>
              </a:spcBef>
            </a:pPr>
            <a:r>
              <a:rPr lang="es-AR" sz="1400" dirty="0">
                <a:latin typeface="Arial"/>
                <a:cs typeface="Arial"/>
              </a:rPr>
              <a:t>“Las empresas Data - </a:t>
            </a:r>
            <a:r>
              <a:rPr lang="es-AR" sz="1400" dirty="0" err="1">
                <a:latin typeface="Arial"/>
                <a:cs typeface="Arial"/>
              </a:rPr>
              <a:t>Driven</a:t>
            </a:r>
            <a:r>
              <a:rPr lang="es-AR" sz="1400" dirty="0">
                <a:latin typeface="Arial"/>
                <a:cs typeface="Arial"/>
              </a:rPr>
              <a:t> son aquellas que permiten que sean exclusivamente los “datos” quienes las gobiernen. La filosofía de trabajo y cultura Data </a:t>
            </a:r>
            <a:r>
              <a:rPr lang="es-AR" sz="1400" dirty="0" err="1">
                <a:latin typeface="Arial"/>
                <a:cs typeface="Arial"/>
              </a:rPr>
              <a:t>Driven</a:t>
            </a:r>
            <a:r>
              <a:rPr lang="es-AR" sz="1400" dirty="0">
                <a:latin typeface="Arial"/>
                <a:cs typeface="Arial"/>
              </a:rPr>
              <a:t>, es verdaderamente un cambio de mentalidad, que se apoya en los datos para tomar mejores decisiones y escoger qué alternativa es la más óptima a elegir. Dicho con otras palabras, el “dato” en este tipo de empresas es el REY.”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8020" y="387893"/>
            <a:ext cx="4356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1: Introducción a la Ciencia de Datos 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5" name="Google Shape;102;p18">
            <a:extLst>
              <a:ext uri="{FF2B5EF4-FFF2-40B4-BE49-F238E27FC236}">
                <a16:creationId xmlns:a16="http://schemas.microsoft.com/office/drawing/2014/main" id="{B0C49E06-3A2D-43F1-9DB4-696CA8498B7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0412" y="1575973"/>
            <a:ext cx="3472021" cy="2507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9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622" y="958850"/>
            <a:ext cx="56419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Pilares de la cultura Data - </a:t>
            </a:r>
            <a:r>
              <a:rPr lang="es-AR" sz="1600" dirty="0" err="1"/>
              <a:t>Driven</a:t>
            </a:r>
            <a:r>
              <a:rPr lang="es-AR" sz="1600" dirty="0"/>
              <a:t>:</a:t>
            </a:r>
            <a:endParaRPr lang="es-AR" sz="1500" dirty="0"/>
          </a:p>
        </p:txBody>
      </p:sp>
      <p:sp>
        <p:nvSpPr>
          <p:cNvPr id="3" name="object 3"/>
          <p:cNvSpPr txBox="1"/>
          <p:nvPr/>
        </p:nvSpPr>
        <p:spPr>
          <a:xfrm>
            <a:off x="4808348" y="1339850"/>
            <a:ext cx="4335652" cy="2907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marR="71945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400" u="sng" dirty="0">
                <a:latin typeface="Arial"/>
                <a:cs typeface="Arial"/>
              </a:rPr>
              <a:t>Tecnología:</a:t>
            </a:r>
            <a:r>
              <a:rPr lang="es-AR" sz="1400" dirty="0">
                <a:latin typeface="Arial"/>
                <a:cs typeface="Arial"/>
              </a:rPr>
              <a:t> Abierta, flexible, híbrida y escalable.</a:t>
            </a:r>
          </a:p>
          <a:p>
            <a:pPr marL="171450" marR="71945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400" u="sng" dirty="0">
                <a:latin typeface="Arial"/>
                <a:cs typeface="Arial"/>
              </a:rPr>
              <a:t>Gobierno de datos:</a:t>
            </a:r>
            <a:r>
              <a:rPr lang="es-AR" sz="1400" dirty="0">
                <a:latin typeface="Arial"/>
                <a:cs typeface="Arial"/>
              </a:rPr>
              <a:t> Reglas, normas, políticas que aseguren la integridad de los datos.</a:t>
            </a:r>
          </a:p>
          <a:p>
            <a:pPr marL="171450" marR="71945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400" u="sng" dirty="0">
                <a:latin typeface="Arial"/>
                <a:cs typeface="Arial"/>
              </a:rPr>
              <a:t>Organización</a:t>
            </a:r>
            <a:r>
              <a:rPr lang="es-AR" sz="1400" dirty="0">
                <a:latin typeface="Arial"/>
                <a:cs typeface="Arial"/>
              </a:rPr>
              <a:t>: Decisiones basadas en los datos en la que organización participa activamente y es conscientemente de la importancia de los mismos.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8020" y="387893"/>
            <a:ext cx="4356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1: Introducción a la Ciencia de Datos 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7" name="Google Shape;108;p19">
            <a:extLst>
              <a:ext uri="{FF2B5EF4-FFF2-40B4-BE49-F238E27FC236}">
                <a16:creationId xmlns:a16="http://schemas.microsoft.com/office/drawing/2014/main" id="{E16F3BB9-8C9F-43A6-AB35-3E3ECAEFF25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5166" y="1690967"/>
            <a:ext cx="3866834" cy="2204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937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622" y="958850"/>
            <a:ext cx="785177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¿Cuáles son las características que distinguen a una organización Data </a:t>
            </a:r>
            <a:r>
              <a:rPr lang="es-AR" sz="1600" dirty="0" err="1"/>
              <a:t>Driven</a:t>
            </a:r>
            <a:r>
              <a:rPr lang="es-AR" sz="1600" dirty="0"/>
              <a:t> de una empresa tradicional?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088" y="1644650"/>
            <a:ext cx="5583312" cy="32814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marR="71945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400" dirty="0">
                <a:latin typeface="Arial"/>
                <a:cs typeface="Arial"/>
              </a:rPr>
              <a:t>Recopilación correcta de datos.</a:t>
            </a:r>
          </a:p>
          <a:p>
            <a:pPr marL="171450" marR="71945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400" dirty="0">
                <a:latin typeface="Arial"/>
                <a:cs typeface="Arial"/>
              </a:rPr>
              <a:t>Uso de herramientas estadísticas y de visualización.</a:t>
            </a:r>
          </a:p>
          <a:p>
            <a:pPr marL="171450" marR="71945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400" dirty="0">
                <a:latin typeface="Arial"/>
                <a:cs typeface="Arial"/>
              </a:rPr>
              <a:t>Gobierno de Datos.</a:t>
            </a:r>
          </a:p>
          <a:p>
            <a:pPr marL="171450" marR="71945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400" dirty="0">
                <a:latin typeface="Arial"/>
                <a:cs typeface="Arial"/>
              </a:rPr>
              <a:t>Incorporación de nuevas áreas y perfiles profesionales.</a:t>
            </a:r>
          </a:p>
          <a:p>
            <a:pPr marL="171450" marR="71945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400" dirty="0">
                <a:latin typeface="Arial"/>
                <a:cs typeface="Arial"/>
              </a:rPr>
              <a:t>Toma decisiones en base a los datos y las comunica de manera efectiva a toda la organización.</a:t>
            </a:r>
          </a:p>
          <a:p>
            <a:pPr marL="171450" marR="71945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400" dirty="0">
                <a:latin typeface="Arial"/>
                <a:cs typeface="Arial"/>
              </a:rPr>
              <a:t>Cuenta con objetivos claros y alcanzables.</a:t>
            </a:r>
          </a:p>
          <a:p>
            <a:pPr marL="171450" marR="71945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400" dirty="0">
                <a:latin typeface="Arial"/>
                <a:cs typeface="Arial"/>
              </a:rPr>
              <a:t>Dispone de </a:t>
            </a:r>
            <a:r>
              <a:rPr lang="es-AR" sz="1400" dirty="0" err="1">
                <a:latin typeface="Arial"/>
                <a:cs typeface="Arial"/>
              </a:rPr>
              <a:t>KPI´s</a:t>
            </a:r>
            <a:r>
              <a:rPr lang="es-AR" sz="1400" dirty="0">
                <a:latin typeface="Arial"/>
                <a:cs typeface="Arial"/>
              </a:rPr>
              <a:t> definidos y métricas que permiten medir la evolución del negocio y aplicar un proceso de mejora continua a los procesos desarrollados.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8020" y="387893"/>
            <a:ext cx="4356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1: Introducción a la Ciencia de Datos 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44BE5C-75E4-4C07-A067-5004FBE6A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01149"/>
            <a:ext cx="2494630" cy="2485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19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622" y="958850"/>
            <a:ext cx="785177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 err="1"/>
              <a:t>Evoluacionar</a:t>
            </a:r>
            <a:r>
              <a:rPr lang="es-AR" sz="1600" dirty="0"/>
              <a:t> para ser: Data </a:t>
            </a:r>
            <a:r>
              <a:rPr lang="es-AR" sz="1600" dirty="0" err="1"/>
              <a:t>Driven</a:t>
            </a:r>
            <a:endParaRPr lang="es-A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682622" y="1252230"/>
            <a:ext cx="5583312" cy="16400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marR="71945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400" dirty="0">
                <a:latin typeface="Arial"/>
                <a:cs typeface="Arial"/>
              </a:rPr>
              <a:t>Data </a:t>
            </a:r>
            <a:r>
              <a:rPr lang="es-AR" sz="1400" dirty="0" err="1">
                <a:latin typeface="Arial"/>
                <a:cs typeface="Arial"/>
              </a:rPr>
              <a:t>Resistant</a:t>
            </a:r>
            <a:r>
              <a:rPr lang="es-AR" sz="1400" dirty="0">
                <a:latin typeface="Arial"/>
                <a:cs typeface="Arial"/>
              </a:rPr>
              <a:t>.</a:t>
            </a:r>
          </a:p>
          <a:p>
            <a:pPr marL="171450" marR="71945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400" dirty="0">
                <a:latin typeface="Arial"/>
                <a:cs typeface="Arial"/>
              </a:rPr>
              <a:t>Data </a:t>
            </a:r>
            <a:r>
              <a:rPr lang="es-AR" sz="1400" dirty="0" err="1">
                <a:latin typeface="Arial"/>
                <a:cs typeface="Arial"/>
              </a:rPr>
              <a:t>Aware</a:t>
            </a:r>
            <a:r>
              <a:rPr lang="es-AR" sz="1400" dirty="0">
                <a:latin typeface="Arial"/>
                <a:cs typeface="Arial"/>
              </a:rPr>
              <a:t>. </a:t>
            </a:r>
          </a:p>
          <a:p>
            <a:pPr marL="171450" marR="71945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400" dirty="0">
                <a:latin typeface="Arial"/>
                <a:cs typeface="Arial"/>
              </a:rPr>
              <a:t>Data </a:t>
            </a:r>
            <a:r>
              <a:rPr lang="es-AR" sz="1400" dirty="0" err="1">
                <a:latin typeface="Arial"/>
                <a:cs typeface="Arial"/>
              </a:rPr>
              <a:t>Guided</a:t>
            </a:r>
            <a:r>
              <a:rPr lang="es-AR" sz="1400" dirty="0">
                <a:latin typeface="Arial"/>
                <a:cs typeface="Arial"/>
              </a:rPr>
              <a:t>.</a:t>
            </a:r>
          </a:p>
          <a:p>
            <a:pPr marL="171450" marR="71945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400" dirty="0">
                <a:latin typeface="Arial"/>
                <a:cs typeface="Arial"/>
              </a:rPr>
              <a:t>Data </a:t>
            </a:r>
            <a:r>
              <a:rPr lang="es-AR" sz="1400" dirty="0" err="1">
                <a:latin typeface="Arial"/>
                <a:cs typeface="Arial"/>
              </a:rPr>
              <a:t>Savvy</a:t>
            </a:r>
            <a:r>
              <a:rPr lang="es-AR" sz="1400" dirty="0">
                <a:latin typeface="Arial"/>
                <a:cs typeface="Arial"/>
              </a:rPr>
              <a:t>.</a:t>
            </a:r>
          </a:p>
          <a:p>
            <a:pPr marL="171450" marR="71945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400" dirty="0">
                <a:latin typeface="Arial"/>
                <a:cs typeface="Arial"/>
              </a:rPr>
              <a:t>Data </a:t>
            </a:r>
            <a:r>
              <a:rPr lang="es-AR" sz="1400" dirty="0" err="1">
                <a:latin typeface="Arial"/>
                <a:cs typeface="Arial"/>
              </a:rPr>
              <a:t>Driven</a:t>
            </a:r>
            <a:r>
              <a:rPr lang="es-AR" sz="1400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8020" y="387893"/>
            <a:ext cx="4356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1: Introducción a la Ciencia de Datos 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7" name="4 Imagen" descr="Qué es una Data Driven Company?">
            <a:extLst>
              <a:ext uri="{FF2B5EF4-FFF2-40B4-BE49-F238E27FC236}">
                <a16:creationId xmlns:a16="http://schemas.microsoft.com/office/drawing/2014/main" id="{6565BA64-EE45-4A2B-BC2F-20BD33FE84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1" y="3092450"/>
            <a:ext cx="3733800" cy="194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Google Shape;121;p21">
            <a:extLst>
              <a:ext uri="{FF2B5EF4-FFF2-40B4-BE49-F238E27FC236}">
                <a16:creationId xmlns:a16="http://schemas.microsoft.com/office/drawing/2014/main" id="{D754089F-0EB5-41FE-AD2B-9B9BD41D2B1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600" y="958850"/>
            <a:ext cx="3141525" cy="2377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97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622" y="958850"/>
            <a:ext cx="785177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¿Cómo nos convertimos en una organización Data </a:t>
            </a:r>
            <a:r>
              <a:rPr lang="es-AR" sz="1600" dirty="0" err="1"/>
              <a:t>Driven</a:t>
            </a:r>
            <a:r>
              <a:rPr lang="es-AR" sz="160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438" y="1337803"/>
            <a:ext cx="5583312" cy="33924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19455" algn="just">
              <a:lnSpc>
                <a:spcPct val="150000"/>
              </a:lnSpc>
              <a:spcBef>
                <a:spcPts val="100"/>
              </a:spcBef>
            </a:pPr>
            <a:r>
              <a:rPr lang="es-AR" sz="1200" i="1" u="sng" dirty="0">
                <a:latin typeface="Arial"/>
                <a:cs typeface="Arial"/>
              </a:rPr>
              <a:t>Se requiere:</a:t>
            </a:r>
          </a:p>
          <a:p>
            <a:pPr marL="171450" marR="71945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200" dirty="0">
                <a:latin typeface="Arial"/>
                <a:cs typeface="Arial"/>
              </a:rPr>
              <a:t>Difundir la importancia de la necesidad de usar los datos como soporte de cualquier proceso.</a:t>
            </a:r>
          </a:p>
          <a:p>
            <a:pPr marL="171450" marR="71945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200" dirty="0">
                <a:latin typeface="Arial"/>
                <a:cs typeface="Arial"/>
              </a:rPr>
              <a:t>Centralizar los datos e implementar un </a:t>
            </a:r>
            <a:r>
              <a:rPr lang="es-AR" sz="1200" dirty="0" err="1">
                <a:latin typeface="Arial"/>
                <a:cs typeface="Arial"/>
              </a:rPr>
              <a:t>DataWarehouse</a:t>
            </a:r>
            <a:r>
              <a:rPr lang="es-AR" sz="1200" dirty="0">
                <a:latin typeface="Arial"/>
                <a:cs typeface="Arial"/>
              </a:rPr>
              <a:t>.</a:t>
            </a:r>
          </a:p>
          <a:p>
            <a:pPr marL="171450" marR="71945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200" dirty="0">
                <a:latin typeface="Arial"/>
                <a:cs typeface="Arial"/>
              </a:rPr>
              <a:t>Definir políticas de rijan el acceso a los datos en todos los niveles de jerarquías.</a:t>
            </a:r>
          </a:p>
          <a:p>
            <a:pPr marL="171450" marR="71945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200" dirty="0">
                <a:latin typeface="Arial"/>
                <a:cs typeface="Arial"/>
              </a:rPr>
              <a:t>Establecer indicadores para realizar seguimiento a la calidad de los datos.</a:t>
            </a:r>
          </a:p>
          <a:p>
            <a:pPr marL="171450" marR="71945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200" dirty="0">
                <a:latin typeface="Arial"/>
                <a:cs typeface="Arial"/>
              </a:rPr>
              <a:t>Integrar </a:t>
            </a:r>
            <a:r>
              <a:rPr lang="es-AR" sz="1200" dirty="0" err="1">
                <a:latin typeface="Arial"/>
                <a:cs typeface="Arial"/>
              </a:rPr>
              <a:t>analytics</a:t>
            </a:r>
            <a:r>
              <a:rPr lang="es-AR" sz="1200" dirty="0">
                <a:latin typeface="Arial"/>
                <a:cs typeface="Arial"/>
              </a:rPr>
              <a:t> en las herramientas de negocio.</a:t>
            </a:r>
          </a:p>
          <a:p>
            <a:pPr marL="171450" marR="71945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200" dirty="0">
                <a:latin typeface="Arial"/>
                <a:cs typeface="Arial"/>
              </a:rPr>
              <a:t>Formación a los empleados en el uso de los datos.</a:t>
            </a:r>
          </a:p>
          <a:p>
            <a:pPr marL="171450" marR="71945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200" dirty="0">
                <a:latin typeface="Arial"/>
                <a:cs typeface="Arial"/>
              </a:rPr>
              <a:t>Compartir los datos en un formato visual, a través de </a:t>
            </a:r>
            <a:r>
              <a:rPr lang="es-AR" sz="1200" dirty="0" err="1">
                <a:latin typeface="Arial"/>
                <a:cs typeface="Arial"/>
              </a:rPr>
              <a:t>dashboards</a:t>
            </a:r>
            <a:r>
              <a:rPr lang="es-AR" sz="1200" dirty="0">
                <a:latin typeface="Arial"/>
                <a:cs typeface="Arial"/>
              </a:rPr>
              <a:t>, </a:t>
            </a:r>
            <a:r>
              <a:rPr lang="es-AR" sz="1200" dirty="0" err="1">
                <a:latin typeface="Arial"/>
                <a:cs typeface="Arial"/>
              </a:rPr>
              <a:t>storyboars</a:t>
            </a:r>
            <a:r>
              <a:rPr lang="es-AR" sz="1200" dirty="0">
                <a:latin typeface="Arial"/>
                <a:cs typeface="Arial"/>
              </a:rPr>
              <a:t> o informes, por ejemplo.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8020" y="387893"/>
            <a:ext cx="4356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1: Introducción a la Ciencia de Datos 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5" name="Google Shape;128;p22">
            <a:extLst>
              <a:ext uri="{FF2B5EF4-FFF2-40B4-BE49-F238E27FC236}">
                <a16:creationId xmlns:a16="http://schemas.microsoft.com/office/drawing/2014/main" id="{1AB5EFFA-79A9-4C69-8A84-50C39F67092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9750" y="1580812"/>
            <a:ext cx="2481200" cy="1956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7698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622" y="958850"/>
            <a:ext cx="7851778" cy="3365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19455" algn="just">
              <a:lnSpc>
                <a:spcPct val="150000"/>
              </a:lnSpc>
              <a:spcBef>
                <a:spcPts val="100"/>
              </a:spcBef>
            </a:pPr>
            <a:r>
              <a:rPr lang="es-AR" sz="1600" dirty="0">
                <a:latin typeface="Arial"/>
                <a:cs typeface="Arial"/>
              </a:rPr>
              <a:t>Ejemplos de aplicación de la Ciencia de Datos: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856" y="1434482"/>
            <a:ext cx="5583312" cy="19631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719455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400" dirty="0">
                <a:latin typeface="Arial"/>
                <a:cs typeface="Arial"/>
              </a:rPr>
              <a:t>Entender y segmentar clientes.</a:t>
            </a:r>
          </a:p>
          <a:p>
            <a:pPr marL="285750" marR="719455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400" dirty="0">
                <a:latin typeface="Arial"/>
                <a:cs typeface="Arial"/>
              </a:rPr>
              <a:t>Optimizar procesos de negocios. </a:t>
            </a:r>
          </a:p>
          <a:p>
            <a:pPr marL="285750" marR="719455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400" dirty="0">
                <a:latin typeface="Arial"/>
                <a:cs typeface="Arial"/>
              </a:rPr>
              <a:t>Mejorar el rendimiento de máquinas y dispositivos.</a:t>
            </a:r>
          </a:p>
          <a:p>
            <a:pPr marL="285750" marR="719455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400" dirty="0">
                <a:latin typeface="Arial"/>
                <a:cs typeface="Arial"/>
              </a:rPr>
              <a:t>Crear modelos predictivos para optimizar el proceso de toma de decisión. </a:t>
            </a:r>
          </a:p>
          <a:p>
            <a:pPr marL="285750" marR="719455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AR" sz="1400" dirty="0" err="1">
                <a:latin typeface="Arial"/>
                <a:cs typeface="Arial"/>
              </a:rPr>
              <a:t>Geodatos</a:t>
            </a:r>
            <a:r>
              <a:rPr lang="es-AR" sz="1400" dirty="0">
                <a:latin typeface="Arial"/>
                <a:cs typeface="Arial"/>
              </a:rPr>
              <a:t> o </a:t>
            </a:r>
            <a:r>
              <a:rPr lang="es-AR" sz="1400" dirty="0" err="1">
                <a:latin typeface="Arial"/>
                <a:cs typeface="Arial"/>
              </a:rPr>
              <a:t>Geoanalytics</a:t>
            </a:r>
            <a:r>
              <a:rPr lang="es-AR" sz="1400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8020" y="387893"/>
            <a:ext cx="4356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1: Introducción a la Ciencia de Datos 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7" name="Picture 2" descr="Científicos datos sector salud: ¿cómo benefician? - VínculoTIC">
            <a:extLst>
              <a:ext uri="{FF2B5EF4-FFF2-40B4-BE49-F238E27FC236}">
                <a16:creationId xmlns:a16="http://schemas.microsoft.com/office/drawing/2014/main" id="{A34C4E0B-FC95-4FE8-A2C4-F6EF9D4D1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559050"/>
            <a:ext cx="2952446" cy="16771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137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622" y="958850"/>
            <a:ext cx="7851778" cy="3365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19455" algn="just">
              <a:lnSpc>
                <a:spcPct val="150000"/>
              </a:lnSpc>
              <a:spcBef>
                <a:spcPts val="100"/>
              </a:spcBef>
            </a:pPr>
            <a:r>
              <a:rPr lang="es" sz="1600" dirty="0"/>
              <a:t>Herramientas de Data Science</a:t>
            </a:r>
            <a:endParaRPr lang="es-AR"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020" y="387893"/>
            <a:ext cx="4356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1: Introducción a la Ciencia de Datos 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5" name="Google Shape;120;p21">
            <a:extLst>
              <a:ext uri="{FF2B5EF4-FFF2-40B4-BE49-F238E27FC236}">
                <a16:creationId xmlns:a16="http://schemas.microsoft.com/office/drawing/2014/main" id="{E5AAED59-CBDE-4FEB-A5CF-AB040F0B1D7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9000" y="1568450"/>
            <a:ext cx="2700337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C0D3F83-B11B-4D04-BD07-B59E611FD606}"/>
              </a:ext>
            </a:extLst>
          </p:cNvPr>
          <p:cNvSpPr txBox="1"/>
          <p:nvPr/>
        </p:nvSpPr>
        <p:spPr>
          <a:xfrm>
            <a:off x="700879" y="2908348"/>
            <a:ext cx="8062121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/>
              <a:t>“R es un lenguaje de programación y entorno de software para cálculo estadístico y gráficos.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/>
              <a:t>Pertenece al grupo de los lenguajes más usados por los estadistas y otros profesionales interesados en la minería de datos, la investigación  bioinformática y las matemáticas financieras”.</a:t>
            </a:r>
          </a:p>
        </p:txBody>
      </p:sp>
    </p:spTree>
    <p:extLst>
      <p:ext uri="{BB962C8B-B14F-4D97-AF65-F5344CB8AC3E}">
        <p14:creationId xmlns:p14="http://schemas.microsoft.com/office/powerpoint/2010/main" val="155891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622" y="958850"/>
            <a:ext cx="7851778" cy="3365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19455" algn="just">
              <a:lnSpc>
                <a:spcPct val="150000"/>
              </a:lnSpc>
              <a:spcBef>
                <a:spcPts val="100"/>
              </a:spcBef>
            </a:pPr>
            <a:r>
              <a:rPr lang="es" sz="1600" dirty="0"/>
              <a:t>Herramientas de Data Science</a:t>
            </a:r>
            <a:endParaRPr lang="es-AR"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020" y="387893"/>
            <a:ext cx="4356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1: Introducción a la Ciencia de Datos 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C0D3F83-B11B-4D04-BD07-B59E611FD606}"/>
              </a:ext>
            </a:extLst>
          </p:cNvPr>
          <p:cNvSpPr txBox="1"/>
          <p:nvPr/>
        </p:nvSpPr>
        <p:spPr>
          <a:xfrm>
            <a:off x="700879" y="2988180"/>
            <a:ext cx="8156578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/>
              <a:t>“Es una herramienta para la Ciencia de Datos muy eficiente, en parte debido a la gran comunidad de desarrolladores existente. Además de disponer también, de muchas librerías sumamente interesantes”.</a:t>
            </a:r>
          </a:p>
        </p:txBody>
      </p:sp>
      <p:pic>
        <p:nvPicPr>
          <p:cNvPr id="3" name="Google Shape;126;p22">
            <a:extLst>
              <a:ext uri="{FF2B5EF4-FFF2-40B4-BE49-F238E27FC236}">
                <a16:creationId xmlns:a16="http://schemas.microsoft.com/office/drawing/2014/main" id="{EE7E7E47-9982-417F-84CB-8CB829EE1A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2800" y="1565350"/>
            <a:ext cx="2759650" cy="129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281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6FE7CA0C-A82F-4D75-808C-2CA10AFF8CBD}"/>
              </a:ext>
            </a:extLst>
          </p:cNvPr>
          <p:cNvSpPr txBox="1"/>
          <p:nvPr/>
        </p:nvSpPr>
        <p:spPr>
          <a:xfrm>
            <a:off x="3400678" y="95885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/>
              <a:t>Muchas Gracias!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D65F6B8-2631-4596-AE2D-BE3776551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3168650"/>
            <a:ext cx="2752725" cy="173168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759A346-9E9E-48D2-B164-D47C26945004}"/>
              </a:ext>
            </a:extLst>
          </p:cNvPr>
          <p:cNvSpPr txBox="1"/>
          <p:nvPr/>
        </p:nvSpPr>
        <p:spPr>
          <a:xfrm>
            <a:off x="2362200" y="168051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/>
              <a:t>Contacto: </a:t>
            </a:r>
            <a:r>
              <a:rPr lang="es-AR" sz="2400" b="1"/>
              <a:t>layla.scheli</a:t>
            </a:r>
            <a:r>
              <a:rPr lang="es-AR" sz="2400" b="1" dirty="0"/>
              <a:t>@gmail.com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A8F1D82-738E-48E5-9BF6-498F13C117A8}"/>
              </a:ext>
            </a:extLst>
          </p:cNvPr>
          <p:cNvSpPr txBox="1"/>
          <p:nvPr/>
        </p:nvSpPr>
        <p:spPr>
          <a:xfrm>
            <a:off x="1828800" y="2402185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 err="1"/>
              <a:t>Linkedin:www.linkedin.com</a:t>
            </a:r>
            <a:r>
              <a:rPr lang="es-AR" sz="2400" b="1" dirty="0"/>
              <a:t>/in/</a:t>
            </a:r>
            <a:r>
              <a:rPr lang="es-AR" sz="2400" b="1" dirty="0" err="1"/>
              <a:t>laylascheli</a:t>
            </a:r>
            <a:endParaRPr lang="es-AR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623" y="979802"/>
            <a:ext cx="294132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500" spc="20" dirty="0"/>
              <a:t>Fundamentos Generales</a:t>
            </a:r>
            <a:endParaRPr sz="1500" dirty="0"/>
          </a:p>
        </p:txBody>
      </p:sp>
      <p:sp>
        <p:nvSpPr>
          <p:cNvPr id="3" name="object 3"/>
          <p:cNvSpPr txBox="1"/>
          <p:nvPr/>
        </p:nvSpPr>
        <p:spPr>
          <a:xfrm>
            <a:off x="682623" y="1526155"/>
            <a:ext cx="5794377" cy="1878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9455" indent="-12700">
              <a:spcBef>
                <a:spcPts val="100"/>
              </a:spcBef>
            </a:pPr>
            <a:r>
              <a:rPr lang="es-AR" sz="1300" b="1" dirty="0">
                <a:latin typeface="Arial"/>
                <a:cs typeface="Arial"/>
              </a:rPr>
              <a:t>¿Qué son los datos?</a:t>
            </a:r>
          </a:p>
          <a:p>
            <a:pPr marL="12700" marR="719455" indent="457200" algn="just">
              <a:lnSpc>
                <a:spcPct val="114599"/>
              </a:lnSpc>
              <a:spcBef>
                <a:spcPts val="100"/>
              </a:spcBef>
            </a:pPr>
            <a:r>
              <a:rPr lang="es-AR" sz="1200" spc="-5" dirty="0">
                <a:latin typeface="Arial"/>
                <a:cs typeface="Arial"/>
              </a:rPr>
              <a:t>Un dato puede ser una letra, un número o cualquier símbolo que representa una cantidad, una medida, una palabra o una descripción pero no posee “valor” por sí mismo.</a:t>
            </a:r>
          </a:p>
          <a:p>
            <a:pPr marL="12700" marR="720090" indent="457200" algn="just">
              <a:lnSpc>
                <a:spcPct val="114599"/>
              </a:lnSpc>
              <a:spcBef>
                <a:spcPts val="600"/>
              </a:spcBef>
            </a:pPr>
            <a:endParaRPr lang="es-AR" sz="1200" spc="-5" dirty="0">
              <a:latin typeface="Arial"/>
              <a:cs typeface="Arial"/>
            </a:endParaRPr>
          </a:p>
          <a:p>
            <a:pPr marL="12700" marR="719455" indent="-12700">
              <a:lnSpc>
                <a:spcPct val="114599"/>
              </a:lnSpc>
              <a:spcBef>
                <a:spcPts val="100"/>
              </a:spcBef>
            </a:pPr>
            <a:r>
              <a:rPr lang="es-AR" sz="1300" b="1" dirty="0">
                <a:latin typeface="Arial"/>
                <a:cs typeface="Arial"/>
              </a:rPr>
              <a:t>¿Qué es la información?</a:t>
            </a:r>
          </a:p>
          <a:p>
            <a:pPr marL="12700" marR="720090" indent="457200" algn="just">
              <a:lnSpc>
                <a:spcPct val="114599"/>
              </a:lnSpc>
              <a:spcBef>
                <a:spcPts val="600"/>
              </a:spcBef>
            </a:pPr>
            <a:r>
              <a:rPr lang="es-AR" sz="1200" spc="-5" dirty="0">
                <a:latin typeface="Arial"/>
                <a:cs typeface="Arial"/>
              </a:rPr>
              <a:t>Es un dato dotado de relevancia y utilidad. La información genera “algo nuevo” que se desconocía.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8020" y="387893"/>
            <a:ext cx="4356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1: Introducción a la Ciencia de Datos 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6" name="5 Imagen">
            <a:extLst>
              <a:ext uri="{FF2B5EF4-FFF2-40B4-BE49-F238E27FC236}">
                <a16:creationId xmlns:a16="http://schemas.microsoft.com/office/drawing/2014/main" id="{4AB8290F-7471-45CF-B806-87ADCDCC8D7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1" b="4434"/>
          <a:stretch/>
        </p:blipFill>
        <p:spPr bwMode="auto">
          <a:xfrm>
            <a:off x="6705600" y="1112954"/>
            <a:ext cx="2258695" cy="30462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622" y="958850"/>
            <a:ext cx="3660777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500" spc="20" dirty="0"/>
              <a:t>La pirámide de la Sabiduría</a:t>
            </a:r>
            <a:endParaRPr sz="1500" dirty="0"/>
          </a:p>
        </p:txBody>
      </p:sp>
      <p:sp>
        <p:nvSpPr>
          <p:cNvPr id="3" name="object 3"/>
          <p:cNvSpPr txBox="1"/>
          <p:nvPr/>
        </p:nvSpPr>
        <p:spPr>
          <a:xfrm>
            <a:off x="639321" y="4149878"/>
            <a:ext cx="5794377" cy="466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9455" indent="-12700" algn="just">
              <a:lnSpc>
                <a:spcPct val="114599"/>
              </a:lnSpc>
              <a:spcBef>
                <a:spcPts val="100"/>
              </a:spcBef>
            </a:pPr>
            <a:r>
              <a:rPr lang="es-AR" sz="1300" b="1" dirty="0">
                <a:latin typeface="Arial"/>
                <a:cs typeface="Arial"/>
              </a:rPr>
              <a:t>Conocimiento: </a:t>
            </a:r>
            <a:r>
              <a:rPr lang="es-AR" sz="1200" spc="-5" dirty="0">
                <a:latin typeface="Arial"/>
                <a:cs typeface="Arial"/>
              </a:rPr>
              <a:t>Información + Experiencia.</a:t>
            </a:r>
          </a:p>
          <a:p>
            <a:pPr marL="12700" marR="719455" indent="-12700" algn="just">
              <a:lnSpc>
                <a:spcPct val="114599"/>
              </a:lnSpc>
              <a:spcBef>
                <a:spcPts val="100"/>
              </a:spcBef>
            </a:pPr>
            <a:r>
              <a:rPr lang="es-AR" sz="1300" b="1" dirty="0">
                <a:latin typeface="Arial"/>
                <a:cs typeface="Arial"/>
              </a:rPr>
              <a:t>Sabiduría</a:t>
            </a:r>
            <a:r>
              <a:rPr lang="es-AR" sz="1200" spc="-5" dirty="0">
                <a:latin typeface="Arial"/>
                <a:cs typeface="Arial"/>
              </a:rPr>
              <a:t>: Conocimiento + Aprendizaje.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8020" y="387893"/>
            <a:ext cx="4356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1: Introducción a la Ciencia de Datos 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5" name="3 Imagen" descr="Imagen relacionada">
            <a:extLst>
              <a:ext uri="{FF2B5EF4-FFF2-40B4-BE49-F238E27FC236}">
                <a16:creationId xmlns:a16="http://schemas.microsoft.com/office/drawing/2014/main" id="{FCF4EFF1-4359-4412-AD84-F01365C9D69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4" b="11111"/>
          <a:stretch/>
        </p:blipFill>
        <p:spPr bwMode="auto">
          <a:xfrm>
            <a:off x="3048000" y="1267571"/>
            <a:ext cx="3742026" cy="25527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87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622" y="979802"/>
            <a:ext cx="56419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¿Por qué los datos son importantes para mi negocio?</a:t>
            </a:r>
            <a:endParaRPr sz="1500" dirty="0"/>
          </a:p>
        </p:txBody>
      </p:sp>
      <p:sp>
        <p:nvSpPr>
          <p:cNvPr id="3" name="object 3"/>
          <p:cNvSpPr txBox="1"/>
          <p:nvPr/>
        </p:nvSpPr>
        <p:spPr>
          <a:xfrm>
            <a:off x="1752600" y="3778250"/>
            <a:ext cx="6251577" cy="575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9455" indent="-12700" algn="ctr">
              <a:lnSpc>
                <a:spcPct val="150000"/>
              </a:lnSpc>
              <a:spcBef>
                <a:spcPts val="100"/>
              </a:spcBef>
            </a:pPr>
            <a:r>
              <a:rPr lang="es-AR" sz="1300" b="1" dirty="0">
                <a:latin typeface="Arial"/>
                <a:cs typeface="Arial"/>
              </a:rPr>
              <a:t>“Los datos son el activo más importante con el que cuenta una organización, son verdaderamente el petróleo del futuro”.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8020" y="387893"/>
            <a:ext cx="4356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1: Introducción a la Ciencia de Datos 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5" name="Google Shape;188;p30">
            <a:extLst>
              <a:ext uri="{FF2B5EF4-FFF2-40B4-BE49-F238E27FC236}">
                <a16:creationId xmlns:a16="http://schemas.microsoft.com/office/drawing/2014/main" id="{324C3BD3-DFFE-400A-8D82-F64D471E445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200" y="1578817"/>
            <a:ext cx="2895599" cy="1935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351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622" y="979802"/>
            <a:ext cx="56419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El concepto de Data </a:t>
            </a:r>
            <a:r>
              <a:rPr lang="es-AR" sz="1600" dirty="0" err="1"/>
              <a:t>Literacy</a:t>
            </a:r>
            <a:endParaRPr lang="es-AR" sz="1500" dirty="0"/>
          </a:p>
        </p:txBody>
      </p:sp>
      <p:sp>
        <p:nvSpPr>
          <p:cNvPr id="3" name="object 3"/>
          <p:cNvSpPr txBox="1"/>
          <p:nvPr/>
        </p:nvSpPr>
        <p:spPr>
          <a:xfrm>
            <a:off x="1358020" y="1492250"/>
            <a:ext cx="7924800" cy="575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9455" indent="-12700">
              <a:lnSpc>
                <a:spcPct val="150000"/>
              </a:lnSpc>
              <a:spcBef>
                <a:spcPts val="100"/>
              </a:spcBef>
            </a:pPr>
            <a:r>
              <a:rPr lang="es-AR" sz="1300" dirty="0">
                <a:latin typeface="Arial"/>
                <a:cs typeface="Arial"/>
              </a:rPr>
              <a:t>Hace referencia a la “Alfabetización en datos” es decir, adquirir las capacidades de leer, comprender, crear y saber comunicar nuestros datos de manera efectiva.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8020" y="387893"/>
            <a:ext cx="4356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1: Introducción a la Ciencia de Datos 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7" name="Picture 2" descr="Ideas para concienciar a tus alumnos en el Día de la ...">
            <a:extLst>
              <a:ext uri="{FF2B5EF4-FFF2-40B4-BE49-F238E27FC236}">
                <a16:creationId xmlns:a16="http://schemas.microsoft.com/office/drawing/2014/main" id="{2F4C680D-BC7F-4620-9E0A-DD4893826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11" y="2406650"/>
            <a:ext cx="3429578" cy="19432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55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622" y="979802"/>
            <a:ext cx="56419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Una nueva disciplina en auge: La “Ciencia de Datos”</a:t>
            </a:r>
            <a:endParaRPr lang="es-AR" sz="1500" dirty="0"/>
          </a:p>
        </p:txBody>
      </p:sp>
      <p:sp>
        <p:nvSpPr>
          <p:cNvPr id="3" name="object 3"/>
          <p:cNvSpPr txBox="1"/>
          <p:nvPr/>
        </p:nvSpPr>
        <p:spPr>
          <a:xfrm>
            <a:off x="4343400" y="1492250"/>
            <a:ext cx="4724400" cy="2076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9455" indent="-12700" algn="just">
              <a:lnSpc>
                <a:spcPct val="150000"/>
              </a:lnSpc>
              <a:spcBef>
                <a:spcPts val="100"/>
              </a:spcBef>
            </a:pPr>
            <a:r>
              <a:rPr lang="es-AR" sz="1300" dirty="0">
                <a:latin typeface="Arial"/>
                <a:cs typeface="Arial"/>
              </a:rPr>
              <a:t>“Con el fenómeno creciente del Big Data, surge una nueva disciplina conocida como Data </a:t>
            </a:r>
            <a:r>
              <a:rPr lang="es-AR" sz="1300" dirty="0" err="1">
                <a:latin typeface="Arial"/>
                <a:cs typeface="Arial"/>
              </a:rPr>
              <a:t>Science</a:t>
            </a:r>
            <a:r>
              <a:rPr lang="es-AR" sz="1300" dirty="0">
                <a:latin typeface="Arial"/>
                <a:cs typeface="Arial"/>
              </a:rPr>
              <a:t> o Ciencias de Datos. De esta intersección, se desprende una figura totalmente disruptiva que mezcla conocimientos de estadística, matemáticas, </a:t>
            </a:r>
            <a:r>
              <a:rPr lang="es-AR" sz="1300" dirty="0" err="1">
                <a:latin typeface="Arial"/>
                <a:cs typeface="Arial"/>
              </a:rPr>
              <a:t>management</a:t>
            </a:r>
            <a:r>
              <a:rPr lang="es-AR" sz="1300" dirty="0">
                <a:latin typeface="Arial"/>
                <a:cs typeface="Arial"/>
              </a:rPr>
              <a:t> empresarial e ingeniería informática: el Científico de Datos.”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8020" y="387893"/>
            <a:ext cx="4356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1: Introducción a la Ciencia de Datos 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5" name="Google Shape;74;p14">
            <a:extLst>
              <a:ext uri="{FF2B5EF4-FFF2-40B4-BE49-F238E27FC236}">
                <a16:creationId xmlns:a16="http://schemas.microsoft.com/office/drawing/2014/main" id="{7EB90EEC-CFB9-46B9-BB2D-EDDB967834D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2622" y="1568450"/>
            <a:ext cx="3398663" cy="202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565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622" y="958850"/>
            <a:ext cx="56419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Una nueva disciplina en auge: La “Ciencia de Datos”</a:t>
            </a:r>
            <a:endParaRPr lang="es-AR" sz="150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339850"/>
            <a:ext cx="8308978" cy="532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9455" indent="-12700" algn="just">
              <a:lnSpc>
                <a:spcPct val="150000"/>
              </a:lnSpc>
              <a:spcBef>
                <a:spcPts val="100"/>
              </a:spcBef>
            </a:pPr>
            <a:r>
              <a:rPr lang="es-AR" sz="1200" dirty="0">
                <a:latin typeface="Arial"/>
                <a:cs typeface="Arial"/>
              </a:rPr>
              <a:t>Un Científico de Datos, funciona como un equipo de una sola persona. Necesita manejar a un nivel avanzado una multiplicidad de temas. Podemos recurrir al siguiente gráfico para hacernos una idea de la circunstancia”: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8020" y="387893"/>
            <a:ext cx="4356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1: Introducción a la Ciencia de Datos 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7" name="3 Imagen">
            <a:extLst>
              <a:ext uri="{FF2B5EF4-FFF2-40B4-BE49-F238E27FC236}">
                <a16:creationId xmlns:a16="http://schemas.microsoft.com/office/drawing/2014/main" id="{18608D4A-8149-4AEB-8C8B-C5164B8838C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6"/>
          <a:stretch/>
        </p:blipFill>
        <p:spPr bwMode="auto">
          <a:xfrm>
            <a:off x="2743200" y="2101850"/>
            <a:ext cx="3934691" cy="27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571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622" y="958850"/>
            <a:ext cx="56419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Una nueva disciplina en auge: La “Ciencia de Datos”</a:t>
            </a:r>
            <a:endParaRPr lang="es-AR" sz="1500" dirty="0"/>
          </a:p>
        </p:txBody>
      </p:sp>
      <p:sp>
        <p:nvSpPr>
          <p:cNvPr id="3" name="object 3"/>
          <p:cNvSpPr txBox="1"/>
          <p:nvPr/>
        </p:nvSpPr>
        <p:spPr>
          <a:xfrm>
            <a:off x="693548" y="1339850"/>
            <a:ext cx="8308978" cy="197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9455" indent="-12700" algn="just">
              <a:lnSpc>
                <a:spcPct val="150000"/>
              </a:lnSpc>
              <a:spcBef>
                <a:spcPts val="100"/>
              </a:spcBef>
            </a:pPr>
            <a:r>
              <a:rPr lang="es-AR" sz="1400" dirty="0">
                <a:latin typeface="Arial"/>
                <a:cs typeface="Arial"/>
              </a:rPr>
              <a:t>Entre los profesionales más buscados de la Ciencia de Datos hoy día, se encuentran:</a:t>
            </a:r>
          </a:p>
          <a:p>
            <a:pPr marL="228600" marR="719455" indent="-2286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AR" sz="1400" dirty="0">
                <a:latin typeface="Arial"/>
                <a:cs typeface="Arial"/>
              </a:rPr>
              <a:t>El Analista de Datos.</a:t>
            </a:r>
          </a:p>
          <a:p>
            <a:pPr marL="228600" marR="719455" indent="-2286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AR" sz="1400" dirty="0">
                <a:latin typeface="Arial"/>
                <a:cs typeface="Arial"/>
              </a:rPr>
              <a:t>El Ingeniero de Datos. </a:t>
            </a:r>
          </a:p>
          <a:p>
            <a:pPr marL="228600" marR="719455" indent="-2286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AR" sz="1400" dirty="0">
                <a:latin typeface="Arial"/>
                <a:cs typeface="Arial"/>
              </a:rPr>
              <a:t>El especialista en Aprendizaje Automático.</a:t>
            </a:r>
          </a:p>
          <a:p>
            <a:pPr marL="228600" marR="719455" indent="-2286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s-AR" sz="1400" dirty="0">
                <a:latin typeface="Arial"/>
                <a:cs typeface="Arial"/>
              </a:rPr>
              <a:t>El generalista de Ciencia de Datos. </a:t>
            </a:r>
          </a:p>
          <a:p>
            <a:pPr marR="719455" algn="just">
              <a:lnSpc>
                <a:spcPct val="150000"/>
              </a:lnSpc>
              <a:spcBef>
                <a:spcPts val="100"/>
              </a:spcBef>
            </a:pPr>
            <a:endParaRPr lang="es-AR"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020" y="387893"/>
            <a:ext cx="4356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1: Introducción a la Ciencia de Datos 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5" name="Google Shape;85;p16">
            <a:extLst>
              <a:ext uri="{FF2B5EF4-FFF2-40B4-BE49-F238E27FC236}">
                <a16:creationId xmlns:a16="http://schemas.microsoft.com/office/drawing/2014/main" id="{F2E3DBBC-B575-4BAE-BFB5-8FCC53D16EB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53000" y="2175782"/>
            <a:ext cx="4049526" cy="1973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863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622" y="958850"/>
            <a:ext cx="56419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600" dirty="0"/>
              <a:t>Data </a:t>
            </a:r>
            <a:r>
              <a:rPr lang="es-AR" sz="1600" dirty="0" err="1"/>
              <a:t>Team</a:t>
            </a:r>
            <a:endParaRPr lang="es-AR" sz="1500" dirty="0"/>
          </a:p>
        </p:txBody>
      </p:sp>
      <p:sp>
        <p:nvSpPr>
          <p:cNvPr id="3" name="object 3"/>
          <p:cNvSpPr txBox="1"/>
          <p:nvPr/>
        </p:nvSpPr>
        <p:spPr>
          <a:xfrm>
            <a:off x="693548" y="1339850"/>
            <a:ext cx="8308978" cy="942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9455" indent="-12700" algn="just">
              <a:lnSpc>
                <a:spcPct val="150000"/>
              </a:lnSpc>
              <a:spcBef>
                <a:spcPts val="100"/>
              </a:spcBef>
            </a:pPr>
            <a:r>
              <a:rPr lang="es-AR" sz="1400" dirty="0">
                <a:latin typeface="Arial"/>
                <a:cs typeface="Arial"/>
              </a:rPr>
              <a:t>“En la actualidad, el “Data </a:t>
            </a:r>
            <a:r>
              <a:rPr lang="es-AR" sz="1400" dirty="0" err="1">
                <a:latin typeface="Arial"/>
                <a:cs typeface="Arial"/>
              </a:rPr>
              <a:t>Team</a:t>
            </a:r>
            <a:r>
              <a:rPr lang="es-AR" sz="1400" dirty="0">
                <a:latin typeface="Arial"/>
                <a:cs typeface="Arial"/>
              </a:rPr>
              <a:t>” o Equipo de Datos, se encuentra compuesto por personas que no provienen únicamente del área de TI o Estadística, podemos encontrar perfiles vinculados con la Sociología, la Filosofía, el Marketing, la Economía, entre otros”.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8020" y="387893"/>
            <a:ext cx="43569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1300" b="1" spc="10" dirty="0">
                <a:latin typeface="Arial"/>
                <a:cs typeface="Arial"/>
              </a:rPr>
              <a:t>Clase № 1: Introducción a la Ciencia de Datos 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7" name="3 Imagen" descr="clipart Template&quot; photos, royalty-free images, graphics, vectors ...">
            <a:extLst>
              <a:ext uri="{FF2B5EF4-FFF2-40B4-BE49-F238E27FC236}">
                <a16:creationId xmlns:a16="http://schemas.microsoft.com/office/drawing/2014/main" id="{E6886C7D-66F6-4434-9B35-65E1879825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90" y="2552250"/>
            <a:ext cx="3113174" cy="1949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224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1062</Words>
  <Application>Microsoft Office PowerPoint</Application>
  <PresentationFormat>Personalizado</PresentationFormat>
  <Paragraphs>86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Academia BA Emprende Formación: Ciencia de Datos Docente: Mg. Ing. Layla Scheli</vt:lpstr>
      <vt:lpstr>Fundamentos Generales</vt:lpstr>
      <vt:lpstr>La pirámide de la Sabiduría</vt:lpstr>
      <vt:lpstr>¿Por qué los datos son importantes para mi negocio?</vt:lpstr>
      <vt:lpstr>El concepto de Data Literacy</vt:lpstr>
      <vt:lpstr>Una nueva disciplina en auge: La “Ciencia de Datos”</vt:lpstr>
      <vt:lpstr>Una nueva disciplina en auge: La “Ciencia de Datos”</vt:lpstr>
      <vt:lpstr>Una nueva disciplina en auge: La “Ciencia de Datos”</vt:lpstr>
      <vt:lpstr>Data Team</vt:lpstr>
      <vt:lpstr>Hacia convertirnos en una empresa Data Driven</vt:lpstr>
      <vt:lpstr>Pilares de la cultura Data - Driven:</vt:lpstr>
      <vt:lpstr>¿Cuáles son las características que distinguen a una organización Data Driven de una empresa tradicional?</vt:lpstr>
      <vt:lpstr>Evoluacionar para ser: Data Driven</vt:lpstr>
      <vt:lpstr>¿Cómo nos convertimos en una organización Data Driven?</vt:lpstr>
      <vt:lpstr>Ejemplos de aplicación de la Ciencia de Datos:</vt:lpstr>
      <vt:lpstr>Herramientas de Data Science</vt:lpstr>
      <vt:lpstr>Herramientas de Data Science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Academia BA Emprende Formación: Ciencia de Datos Docente: Mg. Ing. Layla Scheli</dc:title>
  <cp:lastModifiedBy>pidi</cp:lastModifiedBy>
  <cp:revision>31</cp:revision>
  <dcterms:created xsi:type="dcterms:W3CDTF">2020-10-20T23:11:42Z</dcterms:created>
  <dcterms:modified xsi:type="dcterms:W3CDTF">2020-10-21T13:15:49Z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2020-10-20T00:00:00Z</vt:filetime>
  </property>
</Properties>
</file>