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7" r:id="rId4"/>
    <p:sldId id="298" r:id="rId5"/>
    <p:sldId id="299" r:id="rId6"/>
    <p:sldId id="300" r:id="rId7"/>
    <p:sldId id="301" r:id="rId8"/>
    <p:sldId id="315" r:id="rId9"/>
    <p:sldId id="302" r:id="rId10"/>
    <p:sldId id="303" r:id="rId11"/>
    <p:sldId id="304" r:id="rId12"/>
    <p:sldId id="305" r:id="rId13"/>
    <p:sldId id="312" r:id="rId14"/>
    <p:sldId id="306" r:id="rId15"/>
    <p:sldId id="307" r:id="rId16"/>
    <p:sldId id="308" r:id="rId17"/>
    <p:sldId id="309" r:id="rId18"/>
    <p:sldId id="316" r:id="rId19"/>
    <p:sldId id="310" r:id="rId20"/>
    <p:sldId id="311" r:id="rId21"/>
    <p:sldId id="313" r:id="rId22"/>
    <p:sldId id="314" r:id="rId23"/>
    <p:sldId id="296" r:id="rId24"/>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9" d="100"/>
          <a:sy n="79" d="100"/>
        </p:scale>
        <p:origin x="84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521" y="1111250"/>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Escalas de Medida</a:t>
            </a:r>
            <a:endParaRPr lang="es-AR" sz="15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Imagen 4">
            <a:extLst>
              <a:ext uri="{FF2B5EF4-FFF2-40B4-BE49-F238E27FC236}">
                <a16:creationId xmlns:a16="http://schemas.microsoft.com/office/drawing/2014/main" id="{BAD0C1DB-FD4B-4B23-BC49-43BB8279FF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92964" y="1492250"/>
            <a:ext cx="4758071" cy="2774016"/>
          </a:xfrm>
          <a:prstGeom prst="rect">
            <a:avLst/>
          </a:prstGeom>
          <a:noFill/>
          <a:ln>
            <a:solidFill>
              <a:schemeClr val="bg1"/>
            </a:solidFill>
          </a:ln>
        </p:spPr>
      </p:pic>
    </p:spTree>
    <p:extLst>
      <p:ext uri="{BB962C8B-B14F-4D97-AF65-F5344CB8AC3E}">
        <p14:creationId xmlns:p14="http://schemas.microsoft.com/office/powerpoint/2010/main" val="215224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82650"/>
            <a:ext cx="8449240" cy="1265539"/>
          </a:xfrm>
          <a:prstGeom prst="rect">
            <a:avLst/>
          </a:prstGeom>
        </p:spPr>
        <p:txBody>
          <a:bodyPr vert="horz" wrap="square" lIns="0" tIns="12700" rIns="0" bIns="0" rtlCol="0">
            <a:spAutoFit/>
          </a:bodyPr>
          <a:lstStyle/>
          <a:p>
            <a:pPr marL="12700" marR="719455" indent="-12700" algn="just">
              <a:lnSpc>
                <a:spcPct val="150000"/>
              </a:lnSpc>
              <a:spcBef>
                <a:spcPts val="100"/>
              </a:spcBef>
            </a:pPr>
            <a:r>
              <a:rPr lang="es-AR" sz="1400" dirty="0">
                <a:latin typeface="Arial"/>
                <a:cs typeface="Arial"/>
              </a:rPr>
              <a:t>Un aspecto importante para mencionar, es que desde el punto de vista computacional existen diversos tipos de datos que deberíamos tener en cuenta. Esto quiere decir, que el “tipo de dato” que vamos a utilizar, le indica a una computadora por ejemplo si estuviésemos desarrollando un programa, cómo el programador va a utilizar ese dato.</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11" name="CuadroTexto 10">
            <a:extLst>
              <a:ext uri="{FF2B5EF4-FFF2-40B4-BE49-F238E27FC236}">
                <a16:creationId xmlns:a16="http://schemas.microsoft.com/office/drawing/2014/main" id="{06E77078-0A16-445A-96A6-9BCBC2BE1CBE}"/>
              </a:ext>
            </a:extLst>
          </p:cNvPr>
          <p:cNvSpPr txBox="1"/>
          <p:nvPr/>
        </p:nvSpPr>
        <p:spPr>
          <a:xfrm>
            <a:off x="685800" y="2491036"/>
            <a:ext cx="4604368" cy="1668214"/>
          </a:xfrm>
          <a:prstGeom prst="rect">
            <a:avLst/>
          </a:prstGeom>
          <a:noFill/>
        </p:spPr>
        <p:txBody>
          <a:bodyPr wrap="square">
            <a:spAutoFit/>
          </a:bodyPr>
          <a:lstStyle/>
          <a:p>
            <a:pPr algn="just">
              <a:lnSpc>
                <a:spcPct val="150000"/>
              </a:lnSpc>
            </a:pPr>
            <a:r>
              <a:rPr lang="es-AR" sz="1400" dirty="0">
                <a:latin typeface="Arial"/>
                <a:cs typeface="Arial"/>
              </a:rPr>
              <a:t>Los tipos de datos básicos son:</a:t>
            </a:r>
          </a:p>
          <a:p>
            <a:pPr algn="just">
              <a:lnSpc>
                <a:spcPct val="150000"/>
              </a:lnSpc>
            </a:pPr>
            <a:r>
              <a:rPr lang="es-AR" sz="1400" dirty="0">
                <a:latin typeface="Arial"/>
                <a:cs typeface="Arial"/>
              </a:rPr>
              <a:t>        • Números enteros.  </a:t>
            </a:r>
          </a:p>
          <a:p>
            <a:pPr algn="just">
              <a:lnSpc>
                <a:spcPct val="150000"/>
              </a:lnSpc>
            </a:pPr>
            <a:r>
              <a:rPr lang="es-AR" sz="1400" dirty="0">
                <a:latin typeface="Arial"/>
                <a:cs typeface="Arial"/>
              </a:rPr>
              <a:t>        • Números reales.</a:t>
            </a:r>
          </a:p>
          <a:p>
            <a:pPr algn="just">
              <a:lnSpc>
                <a:spcPct val="150000"/>
              </a:lnSpc>
            </a:pPr>
            <a:r>
              <a:rPr lang="es-AR" sz="1400" dirty="0">
                <a:latin typeface="Arial"/>
                <a:cs typeface="Arial"/>
              </a:rPr>
              <a:t>        • Caracteres.</a:t>
            </a:r>
          </a:p>
          <a:p>
            <a:pPr algn="just">
              <a:lnSpc>
                <a:spcPct val="150000"/>
              </a:lnSpc>
            </a:pPr>
            <a:r>
              <a:rPr lang="es-AR" sz="1400" dirty="0">
                <a:latin typeface="Arial"/>
                <a:cs typeface="Arial"/>
              </a:rPr>
              <a:t>        • Lógicos.</a:t>
            </a:r>
          </a:p>
        </p:txBody>
      </p:sp>
      <p:pic>
        <p:nvPicPr>
          <p:cNvPr id="13" name="Google Shape;138;p23">
            <a:extLst>
              <a:ext uri="{FF2B5EF4-FFF2-40B4-BE49-F238E27FC236}">
                <a16:creationId xmlns:a16="http://schemas.microsoft.com/office/drawing/2014/main" id="{5B2E5D19-E36A-493B-A27E-B41536276724}"/>
              </a:ext>
            </a:extLst>
          </p:cNvPr>
          <p:cNvPicPr preferRelativeResize="0"/>
          <p:nvPr/>
        </p:nvPicPr>
        <p:blipFill>
          <a:blip r:embed="rId2">
            <a:alphaModFix/>
          </a:blip>
          <a:stretch>
            <a:fillRect/>
          </a:stretch>
        </p:blipFill>
        <p:spPr>
          <a:xfrm>
            <a:off x="4749800" y="2559050"/>
            <a:ext cx="3708400" cy="1668214"/>
          </a:xfrm>
          <a:prstGeom prst="rect">
            <a:avLst/>
          </a:prstGeom>
          <a:noFill/>
          <a:ln>
            <a:noFill/>
          </a:ln>
        </p:spPr>
      </p:pic>
    </p:spTree>
    <p:extLst>
      <p:ext uri="{BB962C8B-B14F-4D97-AF65-F5344CB8AC3E}">
        <p14:creationId xmlns:p14="http://schemas.microsoft.com/office/powerpoint/2010/main" val="34019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9" name="CuadroTexto 8">
            <a:extLst>
              <a:ext uri="{FF2B5EF4-FFF2-40B4-BE49-F238E27FC236}">
                <a16:creationId xmlns:a16="http://schemas.microsoft.com/office/drawing/2014/main" id="{11C3FAF3-DD87-4850-BE61-A1B7A6B37EB4}"/>
              </a:ext>
            </a:extLst>
          </p:cNvPr>
          <p:cNvSpPr txBox="1"/>
          <p:nvPr/>
        </p:nvSpPr>
        <p:spPr>
          <a:xfrm>
            <a:off x="685800" y="958850"/>
            <a:ext cx="7543800" cy="3936142"/>
          </a:xfrm>
          <a:prstGeom prst="rect">
            <a:avLst/>
          </a:prstGeom>
          <a:noFill/>
        </p:spPr>
        <p:txBody>
          <a:bodyPr wrap="square">
            <a:spAutoFit/>
          </a:bodyPr>
          <a:lstStyle/>
          <a:p>
            <a:pPr marL="0" lvl="0" indent="0" algn="just" rtl="0">
              <a:lnSpc>
                <a:spcPct val="150000"/>
              </a:lnSpc>
              <a:spcBef>
                <a:spcPts val="0"/>
              </a:spcBef>
              <a:spcAft>
                <a:spcPts val="0"/>
              </a:spcAft>
              <a:buNone/>
            </a:pPr>
            <a:r>
              <a:rPr lang="es-AR" sz="1200" u="sng" dirty="0">
                <a:latin typeface="Arial"/>
                <a:cs typeface="Arial"/>
                <a:sym typeface="Roboto"/>
              </a:rPr>
              <a:t>Datos de tipo entero:</a:t>
            </a:r>
          </a:p>
          <a:p>
            <a:pPr marL="0" lvl="0" indent="0" algn="just" rtl="0">
              <a:lnSpc>
                <a:spcPct val="150000"/>
              </a:lnSpc>
              <a:spcBef>
                <a:spcPts val="0"/>
              </a:spcBef>
              <a:spcAft>
                <a:spcPts val="0"/>
              </a:spcAft>
              <a:buNone/>
            </a:pPr>
            <a:r>
              <a:rPr lang="es-AR" sz="1200" dirty="0">
                <a:latin typeface="Arial"/>
                <a:cs typeface="Arial"/>
                <a:sym typeface="Roboto"/>
              </a:rPr>
              <a:t>Números que no tiene componentes fraccionares o decimales, pudiendo ser positivos o negativos. </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Ejemplos:</a:t>
            </a:r>
          </a:p>
          <a:p>
            <a:pPr algn="just">
              <a:lnSpc>
                <a:spcPct val="150000"/>
              </a:lnSpc>
            </a:pPr>
            <a:r>
              <a:rPr lang="es-AR" sz="1200" dirty="0">
                <a:latin typeface="Arial"/>
                <a:cs typeface="Arial"/>
                <a:sym typeface="Roboto"/>
              </a:rPr>
              <a:t>• Short Int: entero de 16 bits (-32678 a 32677) </a:t>
            </a:r>
          </a:p>
          <a:p>
            <a:pPr algn="just">
              <a:lnSpc>
                <a:spcPct val="150000"/>
              </a:lnSpc>
            </a:pPr>
            <a:r>
              <a:rPr lang="es-AR" sz="1200" dirty="0">
                <a:latin typeface="Arial"/>
                <a:cs typeface="Arial"/>
                <a:sym typeface="Roboto"/>
              </a:rPr>
              <a:t>• Int: entero de 32 bits (-2147483648 a 2147483647)</a:t>
            </a:r>
          </a:p>
          <a:p>
            <a:pPr algn="just">
              <a:lnSpc>
                <a:spcPct val="150000"/>
              </a:lnSpc>
            </a:pPr>
            <a:r>
              <a:rPr lang="es-AR" sz="1200" dirty="0">
                <a:latin typeface="Arial"/>
                <a:cs typeface="Arial"/>
                <a:sym typeface="Roboto"/>
              </a:rPr>
              <a:t>• Long: entero de 64 bits (-9.2e18 - 9.2e18)</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Datos de tipo reales:</a:t>
            </a:r>
          </a:p>
          <a:p>
            <a:pPr algn="just">
              <a:lnSpc>
                <a:spcPct val="150000"/>
              </a:lnSpc>
            </a:pPr>
            <a:r>
              <a:rPr lang="es-AR" sz="1200" dirty="0">
                <a:latin typeface="Arial"/>
                <a:cs typeface="Arial"/>
                <a:sym typeface="Roboto"/>
              </a:rPr>
              <a:t>Números que tiene componentes fraccionares o decimales, pudiendo ser positivos o negativos. </a:t>
            </a:r>
          </a:p>
          <a:p>
            <a:pPr algn="just">
              <a:lnSpc>
                <a:spcPct val="150000"/>
              </a:lnSpc>
            </a:pPr>
            <a:endParaRPr lang="es-AR" sz="1200" dirty="0">
              <a:latin typeface="Arial"/>
              <a:cs typeface="Arial"/>
              <a:sym typeface="Roboto"/>
            </a:endParaRPr>
          </a:p>
          <a:p>
            <a:pPr algn="just">
              <a:lnSpc>
                <a:spcPct val="150000"/>
              </a:lnSpc>
            </a:pPr>
            <a:r>
              <a:rPr lang="es-AR" sz="1200" u="sng" dirty="0">
                <a:latin typeface="Arial"/>
                <a:cs typeface="Arial"/>
                <a:sym typeface="Roboto"/>
              </a:rPr>
              <a:t>Ejemplos:</a:t>
            </a:r>
          </a:p>
          <a:p>
            <a:pPr algn="just">
              <a:lnSpc>
                <a:spcPct val="150000"/>
              </a:lnSpc>
            </a:pPr>
            <a:r>
              <a:rPr lang="es-AR" sz="1200" dirty="0">
                <a:latin typeface="Arial"/>
                <a:cs typeface="Arial"/>
                <a:sym typeface="Roboto"/>
              </a:rPr>
              <a:t>• </a:t>
            </a:r>
            <a:r>
              <a:rPr lang="es-AR" sz="1200" dirty="0" err="1">
                <a:latin typeface="Arial"/>
                <a:cs typeface="Arial"/>
                <a:sym typeface="Roboto"/>
              </a:rPr>
              <a:t>float</a:t>
            </a:r>
            <a:r>
              <a:rPr lang="es-AR" sz="1200" dirty="0">
                <a:latin typeface="Arial"/>
                <a:cs typeface="Arial"/>
                <a:sym typeface="Roboto"/>
              </a:rPr>
              <a:t>: real de 32 bits </a:t>
            </a:r>
          </a:p>
          <a:p>
            <a:pPr algn="just">
              <a:lnSpc>
                <a:spcPct val="150000"/>
              </a:lnSpc>
            </a:pPr>
            <a:r>
              <a:rPr lang="es-AR" sz="1200" dirty="0">
                <a:latin typeface="Arial"/>
                <a:cs typeface="Arial"/>
                <a:sym typeface="Roboto"/>
              </a:rPr>
              <a:t>• </a:t>
            </a:r>
            <a:r>
              <a:rPr lang="es-AR" sz="1200" dirty="0" err="1">
                <a:latin typeface="Arial"/>
                <a:cs typeface="Arial"/>
                <a:sym typeface="Roboto"/>
              </a:rPr>
              <a:t>double</a:t>
            </a:r>
            <a:r>
              <a:rPr lang="es-AR" sz="1200" dirty="0">
                <a:latin typeface="Arial"/>
                <a:cs typeface="Arial"/>
                <a:sym typeface="Roboto"/>
              </a:rPr>
              <a:t>: real de 64 bits</a:t>
            </a:r>
          </a:p>
        </p:txBody>
      </p:sp>
      <p:pic>
        <p:nvPicPr>
          <p:cNvPr id="11" name="Imagen 10">
            <a:extLst>
              <a:ext uri="{FF2B5EF4-FFF2-40B4-BE49-F238E27FC236}">
                <a16:creationId xmlns:a16="http://schemas.microsoft.com/office/drawing/2014/main" id="{0F734156-7BCF-4514-94F6-258ECBCD7F72}"/>
              </a:ext>
            </a:extLst>
          </p:cNvPr>
          <p:cNvPicPr>
            <a:picLocks noChangeAspect="1"/>
          </p:cNvPicPr>
          <p:nvPr/>
        </p:nvPicPr>
        <p:blipFill>
          <a:blip r:embed="rId2"/>
          <a:stretch>
            <a:fillRect/>
          </a:stretch>
        </p:blipFill>
        <p:spPr>
          <a:xfrm>
            <a:off x="7543800" y="1720850"/>
            <a:ext cx="756574" cy="1086225"/>
          </a:xfrm>
          <a:prstGeom prst="rect">
            <a:avLst/>
          </a:prstGeom>
        </p:spPr>
      </p:pic>
      <p:pic>
        <p:nvPicPr>
          <p:cNvPr id="13" name="Imagen 12">
            <a:extLst>
              <a:ext uri="{FF2B5EF4-FFF2-40B4-BE49-F238E27FC236}">
                <a16:creationId xmlns:a16="http://schemas.microsoft.com/office/drawing/2014/main" id="{2EF3515A-0565-4CE5-B6D4-18579A57091D}"/>
              </a:ext>
            </a:extLst>
          </p:cNvPr>
          <p:cNvPicPr>
            <a:picLocks noChangeAspect="1"/>
          </p:cNvPicPr>
          <p:nvPr/>
        </p:nvPicPr>
        <p:blipFill>
          <a:blip r:embed="rId2"/>
          <a:stretch>
            <a:fillRect/>
          </a:stretch>
        </p:blipFill>
        <p:spPr>
          <a:xfrm>
            <a:off x="7543800" y="3202860"/>
            <a:ext cx="756574" cy="1086225"/>
          </a:xfrm>
          <a:prstGeom prst="rect">
            <a:avLst/>
          </a:prstGeom>
        </p:spPr>
      </p:pic>
    </p:spTree>
    <p:extLst>
      <p:ext uri="{BB962C8B-B14F-4D97-AF65-F5344CB8AC3E}">
        <p14:creationId xmlns:p14="http://schemas.microsoft.com/office/powerpoint/2010/main" val="353937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9" name="CuadroTexto 8">
            <a:extLst>
              <a:ext uri="{FF2B5EF4-FFF2-40B4-BE49-F238E27FC236}">
                <a16:creationId xmlns:a16="http://schemas.microsoft.com/office/drawing/2014/main" id="{11C3FAF3-DD87-4850-BE61-A1B7A6B37EB4}"/>
              </a:ext>
            </a:extLst>
          </p:cNvPr>
          <p:cNvSpPr txBox="1"/>
          <p:nvPr/>
        </p:nvSpPr>
        <p:spPr>
          <a:xfrm>
            <a:off x="685800" y="958850"/>
            <a:ext cx="7543800" cy="3936142"/>
          </a:xfrm>
          <a:prstGeom prst="rect">
            <a:avLst/>
          </a:prstGeom>
          <a:noFill/>
        </p:spPr>
        <p:txBody>
          <a:bodyPr wrap="square">
            <a:spAutoFit/>
          </a:bodyPr>
          <a:lstStyle/>
          <a:p>
            <a:pPr marL="0" lvl="0" indent="0" algn="just" rtl="0">
              <a:lnSpc>
                <a:spcPct val="150000"/>
              </a:lnSpc>
              <a:spcBef>
                <a:spcPts val="0"/>
              </a:spcBef>
              <a:spcAft>
                <a:spcPts val="0"/>
              </a:spcAft>
              <a:buNone/>
            </a:pPr>
            <a:r>
              <a:rPr lang="es-AR" sz="1200" u="sng" dirty="0">
                <a:latin typeface="Arial"/>
                <a:cs typeface="Arial"/>
                <a:sym typeface="Roboto"/>
              </a:rPr>
              <a:t>Datos de tipo carácter:</a:t>
            </a:r>
          </a:p>
          <a:p>
            <a:pPr marL="0" lvl="0" indent="0" algn="just" rtl="0">
              <a:lnSpc>
                <a:spcPct val="150000"/>
              </a:lnSpc>
              <a:spcBef>
                <a:spcPts val="0"/>
              </a:spcBef>
              <a:spcAft>
                <a:spcPts val="0"/>
              </a:spcAft>
              <a:buNone/>
            </a:pPr>
            <a:r>
              <a:rPr lang="es-AR" sz="1200" dirty="0">
                <a:latin typeface="Arial"/>
                <a:cs typeface="Arial"/>
                <a:sym typeface="Roboto"/>
              </a:rPr>
              <a:t>Son símbolos que la computadora reconoce, pudiendo ser letras, dígitos o símbolo. Existen diferentes tipos de codificación de los símbolos (</a:t>
            </a:r>
            <a:r>
              <a:rPr lang="es-AR" sz="1200" dirty="0" err="1">
                <a:latin typeface="Arial"/>
                <a:cs typeface="Arial"/>
                <a:sym typeface="Roboto"/>
              </a:rPr>
              <a:t>encoding</a:t>
            </a:r>
            <a:r>
              <a:rPr lang="es-AR" sz="1200" dirty="0">
                <a:latin typeface="Arial"/>
                <a:cs typeface="Arial"/>
                <a:sym typeface="Roboto"/>
              </a:rPr>
              <a:t>). </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Ejemplos:</a:t>
            </a:r>
          </a:p>
          <a:p>
            <a:pPr marL="0" lvl="0" indent="0" algn="just" rtl="0">
              <a:lnSpc>
                <a:spcPct val="150000"/>
              </a:lnSpc>
              <a:spcBef>
                <a:spcPts val="0"/>
              </a:spcBef>
              <a:spcAft>
                <a:spcPts val="0"/>
              </a:spcAft>
              <a:buNone/>
            </a:pPr>
            <a:r>
              <a:rPr lang="es-AR" sz="1200" dirty="0">
                <a:latin typeface="Arial"/>
                <a:cs typeface="Arial"/>
                <a:sym typeface="Roboto"/>
              </a:rPr>
              <a:t>• </a:t>
            </a:r>
            <a:r>
              <a:rPr lang="es-AR" sz="1200" dirty="0" err="1">
                <a:latin typeface="Arial"/>
                <a:cs typeface="Arial"/>
                <a:sym typeface="Roboto"/>
              </a:rPr>
              <a:t>char</a:t>
            </a:r>
            <a:r>
              <a:rPr lang="es-AR" sz="1200" dirty="0">
                <a:latin typeface="Arial"/>
                <a:cs typeface="Arial"/>
                <a:sym typeface="Roboto"/>
              </a:rPr>
              <a:t>: 8 bits </a:t>
            </a:r>
          </a:p>
          <a:p>
            <a:pPr marL="0" lvl="0" indent="0" algn="just" rtl="0">
              <a:lnSpc>
                <a:spcPct val="150000"/>
              </a:lnSpc>
              <a:spcBef>
                <a:spcPts val="0"/>
              </a:spcBef>
              <a:spcAft>
                <a:spcPts val="0"/>
              </a:spcAft>
              <a:buNone/>
            </a:pPr>
            <a:r>
              <a:rPr lang="es-AR" sz="1200" dirty="0">
                <a:latin typeface="Arial"/>
                <a:cs typeface="Arial"/>
                <a:sym typeface="Roboto"/>
              </a:rPr>
              <a:t>• </a:t>
            </a:r>
            <a:r>
              <a:rPr lang="es-AR" sz="1200" dirty="0" err="1">
                <a:latin typeface="Arial"/>
                <a:cs typeface="Arial"/>
                <a:sym typeface="Roboto"/>
              </a:rPr>
              <a:t>string</a:t>
            </a:r>
            <a:r>
              <a:rPr lang="es-AR" sz="1200" dirty="0">
                <a:latin typeface="Arial"/>
                <a:cs typeface="Arial"/>
                <a:sym typeface="Roboto"/>
              </a:rPr>
              <a:t>: cadena de caracteres</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Datos de tipo lógicos:</a:t>
            </a:r>
          </a:p>
          <a:p>
            <a:pPr marL="0" lvl="0" indent="0" algn="just" rtl="0">
              <a:lnSpc>
                <a:spcPct val="150000"/>
              </a:lnSpc>
              <a:spcBef>
                <a:spcPts val="0"/>
              </a:spcBef>
              <a:spcAft>
                <a:spcPts val="0"/>
              </a:spcAft>
              <a:buNone/>
            </a:pPr>
            <a:r>
              <a:rPr lang="es-AR" sz="1200" dirty="0">
                <a:latin typeface="Arial"/>
                <a:cs typeface="Arial"/>
                <a:sym typeface="Roboto"/>
              </a:rPr>
              <a:t>Son datos que pueden ser verdaderos o falsos.</a:t>
            </a:r>
          </a:p>
          <a:p>
            <a:pPr marL="0" lvl="0" indent="0" algn="just" rtl="0">
              <a:lnSpc>
                <a:spcPct val="150000"/>
              </a:lnSpc>
              <a:spcBef>
                <a:spcPts val="0"/>
              </a:spcBef>
              <a:spcAft>
                <a:spcPts val="0"/>
              </a:spcAft>
              <a:buNone/>
            </a:pPr>
            <a:endParaRPr lang="es-AR" sz="1200" dirty="0">
              <a:latin typeface="Arial"/>
              <a:cs typeface="Arial"/>
              <a:sym typeface="Roboto"/>
            </a:endParaRPr>
          </a:p>
          <a:p>
            <a:pPr marL="0" lvl="0" indent="0" algn="just" rtl="0">
              <a:lnSpc>
                <a:spcPct val="150000"/>
              </a:lnSpc>
              <a:spcBef>
                <a:spcPts val="0"/>
              </a:spcBef>
              <a:spcAft>
                <a:spcPts val="0"/>
              </a:spcAft>
              <a:buNone/>
            </a:pPr>
            <a:r>
              <a:rPr lang="es-AR" sz="1200" u="sng" dirty="0">
                <a:latin typeface="Arial"/>
                <a:cs typeface="Arial"/>
                <a:sym typeface="Roboto"/>
              </a:rPr>
              <a:t>Ejemplos:</a:t>
            </a:r>
          </a:p>
          <a:p>
            <a:pPr marL="0" lvl="0" indent="0" algn="just" rtl="0">
              <a:lnSpc>
                <a:spcPct val="150000"/>
              </a:lnSpc>
              <a:spcBef>
                <a:spcPts val="0"/>
              </a:spcBef>
              <a:spcAft>
                <a:spcPts val="0"/>
              </a:spcAft>
              <a:buNone/>
            </a:pPr>
            <a:r>
              <a:rPr lang="es-AR" sz="1200" dirty="0">
                <a:latin typeface="Arial"/>
                <a:cs typeface="Arial"/>
                <a:sym typeface="Roboto"/>
              </a:rPr>
              <a:t>• Verdadero: true | 1 | T</a:t>
            </a:r>
          </a:p>
          <a:p>
            <a:pPr marL="0" lvl="0" indent="0" algn="just" rtl="0">
              <a:lnSpc>
                <a:spcPct val="150000"/>
              </a:lnSpc>
              <a:spcBef>
                <a:spcPts val="0"/>
              </a:spcBef>
              <a:spcAft>
                <a:spcPts val="0"/>
              </a:spcAft>
              <a:buNone/>
            </a:pPr>
            <a:r>
              <a:rPr lang="es-AR" sz="1200" dirty="0">
                <a:latin typeface="Arial"/>
                <a:cs typeface="Arial"/>
                <a:sym typeface="Roboto"/>
              </a:rPr>
              <a:t>• False: false | 0 | F</a:t>
            </a:r>
          </a:p>
        </p:txBody>
      </p:sp>
      <p:pic>
        <p:nvPicPr>
          <p:cNvPr id="11" name="Imagen 10">
            <a:extLst>
              <a:ext uri="{FF2B5EF4-FFF2-40B4-BE49-F238E27FC236}">
                <a16:creationId xmlns:a16="http://schemas.microsoft.com/office/drawing/2014/main" id="{0F734156-7BCF-4514-94F6-258ECBCD7F72}"/>
              </a:ext>
            </a:extLst>
          </p:cNvPr>
          <p:cNvPicPr>
            <a:picLocks noChangeAspect="1"/>
          </p:cNvPicPr>
          <p:nvPr/>
        </p:nvPicPr>
        <p:blipFill>
          <a:blip r:embed="rId2"/>
          <a:stretch>
            <a:fillRect/>
          </a:stretch>
        </p:blipFill>
        <p:spPr>
          <a:xfrm>
            <a:off x="7391400" y="1720850"/>
            <a:ext cx="756574" cy="1086225"/>
          </a:xfrm>
          <a:prstGeom prst="rect">
            <a:avLst/>
          </a:prstGeom>
        </p:spPr>
      </p:pic>
      <p:pic>
        <p:nvPicPr>
          <p:cNvPr id="13" name="Imagen 12">
            <a:extLst>
              <a:ext uri="{FF2B5EF4-FFF2-40B4-BE49-F238E27FC236}">
                <a16:creationId xmlns:a16="http://schemas.microsoft.com/office/drawing/2014/main" id="{2EF3515A-0565-4CE5-B6D4-18579A57091D}"/>
              </a:ext>
            </a:extLst>
          </p:cNvPr>
          <p:cNvPicPr>
            <a:picLocks noChangeAspect="1"/>
          </p:cNvPicPr>
          <p:nvPr/>
        </p:nvPicPr>
        <p:blipFill>
          <a:blip r:embed="rId2"/>
          <a:stretch>
            <a:fillRect/>
          </a:stretch>
        </p:blipFill>
        <p:spPr>
          <a:xfrm>
            <a:off x="7391400" y="3307921"/>
            <a:ext cx="756574" cy="1086225"/>
          </a:xfrm>
          <a:prstGeom prst="rect">
            <a:avLst/>
          </a:prstGeom>
        </p:spPr>
      </p:pic>
    </p:spTree>
    <p:extLst>
      <p:ext uri="{BB962C8B-B14F-4D97-AF65-F5344CB8AC3E}">
        <p14:creationId xmlns:p14="http://schemas.microsoft.com/office/powerpoint/2010/main" val="301349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6609"/>
            <a:ext cx="7851778" cy="505267"/>
          </a:xfrm>
          <a:prstGeom prst="rect">
            <a:avLst/>
          </a:prstGeom>
        </p:spPr>
        <p:txBody>
          <a:bodyPr vert="horz" wrap="square" lIns="0" tIns="12700" rIns="0" bIns="0" rtlCol="0">
            <a:spAutoFit/>
          </a:bodyPr>
          <a:lstStyle/>
          <a:p>
            <a:pPr marL="12700">
              <a:lnSpc>
                <a:spcPct val="100000"/>
              </a:lnSpc>
              <a:spcBef>
                <a:spcPts val="100"/>
              </a:spcBef>
            </a:pPr>
            <a:r>
              <a:rPr lang="es-AR" sz="1600" dirty="0"/>
              <a:t>Características particulares de los datos:</a:t>
            </a:r>
            <a:br>
              <a:rPr lang="es-AR" sz="1600" dirty="0"/>
            </a:br>
            <a:endParaRPr lang="es-AR" sz="16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Picture 2">
            <a:extLst>
              <a:ext uri="{FF2B5EF4-FFF2-40B4-BE49-F238E27FC236}">
                <a16:creationId xmlns:a16="http://schemas.microsoft.com/office/drawing/2014/main" id="{D044BE5C-75E4-4C07-A067-5004FBE6A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16050"/>
            <a:ext cx="2494630" cy="2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a:extLst>
              <a:ext uri="{FF2B5EF4-FFF2-40B4-BE49-F238E27FC236}">
                <a16:creationId xmlns:a16="http://schemas.microsoft.com/office/drawing/2014/main" id="{7DFF28FD-EDF4-44FC-982A-E64FA1648B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585" y="1604303"/>
            <a:ext cx="4233849" cy="2043126"/>
          </a:xfrm>
          <a:prstGeom prst="rect">
            <a:avLst/>
          </a:prstGeom>
          <a:noFill/>
          <a:ln>
            <a:solidFill>
              <a:schemeClr val="bg1"/>
            </a:solidFill>
          </a:ln>
        </p:spPr>
      </p:pic>
    </p:spTree>
    <p:extLst>
      <p:ext uri="{BB962C8B-B14F-4D97-AF65-F5344CB8AC3E}">
        <p14:creationId xmlns:p14="http://schemas.microsoft.com/office/powerpoint/2010/main" val="345219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11250"/>
            <a:ext cx="7851778" cy="259045"/>
          </a:xfrm>
          <a:prstGeom prst="rect">
            <a:avLst/>
          </a:prstGeom>
        </p:spPr>
        <p:txBody>
          <a:bodyPr vert="horz" wrap="square" lIns="0" tIns="12700" rIns="0" bIns="0" rtlCol="0">
            <a:spAutoFit/>
          </a:bodyPr>
          <a:lstStyle/>
          <a:p>
            <a:pPr marL="12700">
              <a:lnSpc>
                <a:spcPct val="100000"/>
              </a:lnSpc>
              <a:spcBef>
                <a:spcPts val="100"/>
              </a:spcBef>
            </a:pPr>
            <a:r>
              <a:rPr lang="es-AR" sz="1600" dirty="0"/>
              <a:t>Metodología para la construcción de un programa</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a:t>
            </a:r>
            <a:r>
              <a:rPr lang="es-AR" sz="1300" b="1" spc="10" dirty="0" err="1">
                <a:latin typeface="Arial"/>
                <a:cs typeface="Arial"/>
              </a:rPr>
              <a:t>Progrmación</a:t>
            </a:r>
            <a:endParaRPr sz="1300" dirty="0">
              <a:latin typeface="Arial"/>
              <a:cs typeface="Arial"/>
            </a:endParaRPr>
          </a:p>
        </p:txBody>
      </p:sp>
      <p:pic>
        <p:nvPicPr>
          <p:cNvPr id="5" name="Imagen 4">
            <a:extLst>
              <a:ext uri="{FF2B5EF4-FFF2-40B4-BE49-F238E27FC236}">
                <a16:creationId xmlns:a16="http://schemas.microsoft.com/office/drawing/2014/main" id="{A43C1108-F686-4C83-946C-4DEE2F0F40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42471"/>
            <a:ext cx="3129206" cy="2971800"/>
          </a:xfrm>
          <a:prstGeom prst="rect">
            <a:avLst/>
          </a:prstGeom>
          <a:noFill/>
          <a:ln>
            <a:solidFill>
              <a:schemeClr val="bg1"/>
            </a:solidFill>
          </a:ln>
        </p:spPr>
      </p:pic>
    </p:spTree>
    <p:extLst>
      <p:ext uri="{BB962C8B-B14F-4D97-AF65-F5344CB8AC3E}">
        <p14:creationId xmlns:p14="http://schemas.microsoft.com/office/powerpoint/2010/main" val="186497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31135"/>
            <a:ext cx="5583312" cy="3591817"/>
          </a:xfrm>
          <a:prstGeom prst="rect">
            <a:avLst/>
          </a:prstGeom>
        </p:spPr>
        <p:txBody>
          <a:bodyPr vert="horz" wrap="square" lIns="0" tIns="12700" rIns="0" bIns="0" rtlCol="0">
            <a:spAutoFit/>
          </a:bodyPr>
          <a:lstStyle/>
          <a:p>
            <a:pPr marR="719455" algn="just">
              <a:lnSpc>
                <a:spcPct val="150000"/>
              </a:lnSpc>
              <a:spcBef>
                <a:spcPts val="100"/>
              </a:spcBef>
            </a:pPr>
            <a:r>
              <a:rPr lang="es-AR" sz="1400" dirty="0">
                <a:latin typeface="Arial"/>
                <a:cs typeface="Arial"/>
              </a:rPr>
              <a:t>Cuando realizamos la codificación de nuestro algoritmo, podemos ejecutar distintos tipos de instrucciones como ser:</a:t>
            </a:r>
          </a:p>
          <a:p>
            <a:pPr marR="719455" algn="just">
              <a:lnSpc>
                <a:spcPct val="150000"/>
              </a:lnSpc>
              <a:spcBef>
                <a:spcPts val="100"/>
              </a:spcBef>
            </a:pPr>
            <a:endParaRPr lang="es-AR" sz="1400" dirty="0">
              <a:latin typeface="Arial"/>
              <a:cs typeface="Arial"/>
            </a:endParaRPr>
          </a:p>
          <a:p>
            <a:pPr marR="719455" algn="just">
              <a:lnSpc>
                <a:spcPct val="150000"/>
              </a:lnSpc>
              <a:spcBef>
                <a:spcPts val="100"/>
              </a:spcBef>
            </a:pPr>
            <a:r>
              <a:rPr lang="es-AR" sz="1400" dirty="0">
                <a:latin typeface="Arial"/>
                <a:cs typeface="Arial"/>
              </a:rPr>
              <a:t>• </a:t>
            </a:r>
            <a:r>
              <a:rPr lang="es-AR" sz="1400" u="sng" dirty="0">
                <a:latin typeface="Arial"/>
                <a:cs typeface="Arial"/>
              </a:rPr>
              <a:t>Instrucciones de entrada/salida:</a:t>
            </a:r>
            <a:r>
              <a:rPr lang="es-AR" sz="1400" dirty="0">
                <a:latin typeface="Arial"/>
                <a:cs typeface="Arial"/>
              </a:rPr>
              <a:t> Permiten obtener datos y mostrar resultados.</a:t>
            </a:r>
          </a:p>
          <a:p>
            <a:pPr marR="719455" algn="just">
              <a:lnSpc>
                <a:spcPct val="150000"/>
              </a:lnSpc>
              <a:spcBef>
                <a:spcPts val="100"/>
              </a:spcBef>
            </a:pPr>
            <a:r>
              <a:rPr lang="es-AR" sz="1400" dirty="0">
                <a:latin typeface="Arial"/>
                <a:cs typeface="Arial"/>
              </a:rPr>
              <a:t>• </a:t>
            </a:r>
            <a:r>
              <a:rPr lang="es-AR" sz="1400" u="sng" dirty="0">
                <a:latin typeface="Arial"/>
                <a:cs typeface="Arial"/>
              </a:rPr>
              <a:t>Instrucciones de aritmético/lógicas:</a:t>
            </a:r>
            <a:r>
              <a:rPr lang="es-AR" sz="1400" dirty="0">
                <a:latin typeface="Arial"/>
                <a:cs typeface="Arial"/>
              </a:rPr>
              <a:t> Ejecutan operaciones aritméticas (suma, resta, …) y lógicas. </a:t>
            </a:r>
          </a:p>
          <a:p>
            <a:pPr marR="719455" algn="just">
              <a:lnSpc>
                <a:spcPct val="150000"/>
              </a:lnSpc>
              <a:spcBef>
                <a:spcPts val="100"/>
              </a:spcBef>
            </a:pPr>
            <a:r>
              <a:rPr lang="es-AR" sz="1400" dirty="0">
                <a:latin typeface="Arial"/>
                <a:cs typeface="Arial"/>
              </a:rPr>
              <a:t>• </a:t>
            </a:r>
            <a:r>
              <a:rPr lang="es-AR" sz="1400" u="sng" dirty="0">
                <a:latin typeface="Arial"/>
                <a:cs typeface="Arial"/>
              </a:rPr>
              <a:t>Instrucciones de control</a:t>
            </a:r>
            <a:r>
              <a:rPr lang="es-AR" sz="1400" dirty="0">
                <a:latin typeface="Arial"/>
                <a:cs typeface="Arial"/>
              </a:rPr>
              <a:t>: Permiten a un programa elegir entre diferentes cursos de acción (if/if-</a:t>
            </a:r>
            <a:r>
              <a:rPr lang="es-AR" sz="1400" dirty="0" err="1">
                <a:latin typeface="Arial"/>
                <a:cs typeface="Arial"/>
              </a:rPr>
              <a:t>else</a:t>
            </a:r>
            <a:r>
              <a:rPr lang="es-AR" sz="1400" dirty="0">
                <a:latin typeface="Arial"/>
                <a:cs typeface="Arial"/>
              </a:rPr>
              <a:t>). </a:t>
            </a:r>
          </a:p>
          <a:p>
            <a:pPr marR="719455" algn="just">
              <a:lnSpc>
                <a:spcPct val="150000"/>
              </a:lnSpc>
              <a:spcBef>
                <a:spcPts val="100"/>
              </a:spcBef>
            </a:pPr>
            <a:r>
              <a:rPr lang="es-AR" sz="1400" dirty="0">
                <a:latin typeface="Arial"/>
                <a:cs typeface="Arial"/>
              </a:rPr>
              <a:t>• </a:t>
            </a:r>
            <a:r>
              <a:rPr lang="es-AR" sz="1400" u="sng" dirty="0">
                <a:latin typeface="Arial"/>
                <a:cs typeface="Arial"/>
              </a:rPr>
              <a:t>Instrucciones de repetición</a:t>
            </a:r>
            <a:r>
              <a:rPr lang="es-AR" sz="1400" dirty="0">
                <a:latin typeface="Arial"/>
                <a:cs typeface="Arial"/>
              </a:rPr>
              <a:t>: Permiten repetir una misma tarea o sentencia cierta cantidad de veces (</a:t>
            </a:r>
            <a:r>
              <a:rPr lang="es-AR" sz="1400" dirty="0" err="1">
                <a:latin typeface="Arial"/>
                <a:cs typeface="Arial"/>
              </a:rPr>
              <a:t>for</a:t>
            </a:r>
            <a:r>
              <a:rPr lang="es-AR" sz="1400" dirty="0">
                <a:latin typeface="Arial"/>
                <a:cs typeface="Arial"/>
              </a:rPr>
              <a:t>/</a:t>
            </a:r>
            <a:r>
              <a:rPr lang="es-AR" sz="1400" dirty="0" err="1">
                <a:latin typeface="Arial"/>
                <a:cs typeface="Arial"/>
              </a:rPr>
              <a:t>while</a:t>
            </a:r>
            <a:r>
              <a:rPr lang="es-AR" sz="1400" dirty="0">
                <a:latin typeface="Arial"/>
                <a:cs typeface="Arial"/>
              </a:rPr>
              <a:t>).</a:t>
            </a:r>
          </a:p>
        </p:txBody>
      </p:sp>
      <p:sp>
        <p:nvSpPr>
          <p:cNvPr id="4" name="object 4"/>
          <p:cNvSpPr txBox="1"/>
          <p:nvPr/>
        </p:nvSpPr>
        <p:spPr>
          <a:xfrm>
            <a:off x="1279604" y="418029"/>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Google Shape;128;p22">
            <a:extLst>
              <a:ext uri="{FF2B5EF4-FFF2-40B4-BE49-F238E27FC236}">
                <a16:creationId xmlns:a16="http://schemas.microsoft.com/office/drawing/2014/main" id="{1AB5EFFA-79A9-4C69-8A84-50C39F67092D}"/>
              </a:ext>
            </a:extLst>
          </p:cNvPr>
          <p:cNvPicPr preferRelativeResize="0"/>
          <p:nvPr/>
        </p:nvPicPr>
        <p:blipFill>
          <a:blip r:embed="rId2">
            <a:alphaModFix/>
          </a:blip>
          <a:stretch>
            <a:fillRect/>
          </a:stretch>
        </p:blipFill>
        <p:spPr>
          <a:xfrm>
            <a:off x="6249750" y="1580812"/>
            <a:ext cx="2481200" cy="1956475"/>
          </a:xfrm>
          <a:prstGeom prst="rect">
            <a:avLst/>
          </a:prstGeom>
          <a:noFill/>
          <a:ln>
            <a:noFill/>
          </a:ln>
        </p:spPr>
      </p:pic>
    </p:spTree>
    <p:extLst>
      <p:ext uri="{BB962C8B-B14F-4D97-AF65-F5344CB8AC3E}">
        <p14:creationId xmlns:p14="http://schemas.microsoft.com/office/powerpoint/2010/main" val="413769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latin typeface="Arial"/>
                <a:cs typeface="Arial"/>
              </a:rPr>
              <a:t>¿Qué es R?</a:t>
            </a:r>
          </a:p>
        </p:txBody>
      </p:sp>
      <p:sp>
        <p:nvSpPr>
          <p:cNvPr id="3" name="object 3"/>
          <p:cNvSpPr txBox="1"/>
          <p:nvPr/>
        </p:nvSpPr>
        <p:spPr>
          <a:xfrm>
            <a:off x="673856" y="1351345"/>
            <a:ext cx="8393944" cy="1588705"/>
          </a:xfrm>
          <a:prstGeom prst="rect">
            <a:avLst/>
          </a:prstGeom>
        </p:spPr>
        <p:txBody>
          <a:bodyPr vert="horz" wrap="square" lIns="0" tIns="12700" rIns="0" bIns="0" rtlCol="0">
            <a:spAutoFit/>
          </a:bodyPr>
          <a:lstStyle/>
          <a:p>
            <a:pPr marR="719455" algn="just">
              <a:lnSpc>
                <a:spcPct val="150000"/>
              </a:lnSpc>
              <a:spcBef>
                <a:spcPts val="100"/>
              </a:spcBef>
            </a:pPr>
            <a:r>
              <a:rPr lang="es-AR" sz="1400" dirty="0">
                <a:latin typeface="Arial"/>
                <a:cs typeface="Arial"/>
              </a:rPr>
              <a:t>R es un entorno y lenguaje de programación con un enfoque al análisis estadístico. Se trata de uno de los lenguajes de programación más utilizados en investigación científica. R proporciona una amplia variedad de técnicas estadísticas (modelos lineales y no lineales, pruebas estadísticas clásicas, análisis de series temporales, clasificación, agrupamiento, </a:t>
            </a:r>
            <a:r>
              <a:rPr lang="es-AR" sz="1400" dirty="0" err="1">
                <a:latin typeface="Arial"/>
                <a:cs typeface="Arial"/>
              </a:rPr>
              <a:t>etc</a:t>
            </a:r>
            <a:r>
              <a:rPr lang="es-AR" sz="1400" dirty="0">
                <a:latin typeface="Arial"/>
                <a:cs typeface="Arial"/>
              </a:rPr>
              <a:t>), generación de gráficos y es altamente extensible. </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11" name="CuadroTexto 10">
            <a:extLst>
              <a:ext uri="{FF2B5EF4-FFF2-40B4-BE49-F238E27FC236}">
                <a16:creationId xmlns:a16="http://schemas.microsoft.com/office/drawing/2014/main" id="{2CEA2691-8C82-4308-B0B9-80254362C8BA}"/>
              </a:ext>
            </a:extLst>
          </p:cNvPr>
          <p:cNvSpPr txBox="1"/>
          <p:nvPr/>
        </p:nvSpPr>
        <p:spPr>
          <a:xfrm>
            <a:off x="533400" y="3549650"/>
            <a:ext cx="7851778" cy="1021883"/>
          </a:xfrm>
          <a:prstGeom prst="rect">
            <a:avLst/>
          </a:prstGeom>
          <a:noFill/>
        </p:spPr>
        <p:txBody>
          <a:bodyPr wrap="square">
            <a:spAutoFit/>
          </a:bodyPr>
          <a:lstStyle/>
          <a:p>
            <a:pPr algn="just">
              <a:lnSpc>
                <a:spcPct val="150000"/>
              </a:lnSpc>
            </a:pPr>
            <a:r>
              <a:rPr lang="es-AR" sz="1400" dirty="0">
                <a:latin typeface="Arial"/>
                <a:cs typeface="Arial"/>
              </a:rPr>
              <a:t>Nació como una reimplementación de software libre del lenguaje S. Fue desarrollado inicialmente por Robert Gentleman y Ross </a:t>
            </a:r>
            <a:r>
              <a:rPr lang="es-AR" sz="1400" dirty="0" err="1">
                <a:latin typeface="Arial"/>
                <a:cs typeface="Arial"/>
              </a:rPr>
              <a:t>Ihaka</a:t>
            </a:r>
            <a:r>
              <a:rPr lang="es-AR" sz="1400" dirty="0">
                <a:latin typeface="Arial"/>
                <a:cs typeface="Arial"/>
              </a:rPr>
              <a:t> del Departamento de Estadística de la Universidad de Auckland en 1993. </a:t>
            </a:r>
          </a:p>
        </p:txBody>
      </p:sp>
      <p:sp>
        <p:nvSpPr>
          <p:cNvPr id="12" name="object 2">
            <a:extLst>
              <a:ext uri="{FF2B5EF4-FFF2-40B4-BE49-F238E27FC236}">
                <a16:creationId xmlns:a16="http://schemas.microsoft.com/office/drawing/2014/main" id="{CD998D5A-E82E-42A2-9B95-3D32ED3EB480}"/>
              </a:ext>
            </a:extLst>
          </p:cNvPr>
          <p:cNvSpPr txBox="1">
            <a:spLocks/>
          </p:cNvSpPr>
          <p:nvPr/>
        </p:nvSpPr>
        <p:spPr>
          <a:xfrm>
            <a:off x="646111" y="3213148"/>
            <a:ext cx="7851778" cy="336502"/>
          </a:xfrm>
          <a:prstGeom prst="rect">
            <a:avLst/>
          </a:prstGeom>
        </p:spPr>
        <p:txBody>
          <a:bodyPr vert="horz" wrap="square" lIns="0" tIns="12700" rIns="0" bIns="0" rtlCol="0">
            <a:spAutoFit/>
          </a:bodyPr>
          <a:lstStyle>
            <a:lvl1pPr>
              <a:defRPr sz="1200" b="1" i="0">
                <a:solidFill>
                  <a:schemeClr val="tx1"/>
                </a:solidFill>
                <a:latin typeface="Arial"/>
                <a:ea typeface="+mj-ea"/>
                <a:cs typeface="Arial"/>
              </a:defRPr>
            </a:lvl1pPr>
          </a:lstStyle>
          <a:p>
            <a:pPr marR="719455" algn="just">
              <a:lnSpc>
                <a:spcPct val="150000"/>
              </a:lnSpc>
              <a:spcBef>
                <a:spcPts val="100"/>
              </a:spcBef>
            </a:pPr>
            <a:r>
              <a:rPr lang="es-AR" sz="1600" kern="0" dirty="0"/>
              <a:t>Historia de R</a:t>
            </a:r>
          </a:p>
        </p:txBody>
      </p:sp>
    </p:spTree>
    <p:extLst>
      <p:ext uri="{BB962C8B-B14F-4D97-AF65-F5344CB8AC3E}">
        <p14:creationId xmlns:p14="http://schemas.microsoft.com/office/powerpoint/2010/main" val="244213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244" y="97213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t>¿Qué podemos hacer con R?</a:t>
            </a:r>
            <a:endParaRPr lang="es-AR" sz="1600" dirty="0">
              <a:latin typeface="Arial"/>
              <a:cs typeface="Arial"/>
            </a:endParaRP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Imagen 4">
            <a:extLst>
              <a:ext uri="{FF2B5EF4-FFF2-40B4-BE49-F238E27FC236}">
                <a16:creationId xmlns:a16="http://schemas.microsoft.com/office/drawing/2014/main" id="{5AFBF72A-CE61-44C5-8178-132EC53755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16112" y="1492250"/>
            <a:ext cx="5311775" cy="1786255"/>
          </a:xfrm>
          <a:prstGeom prst="rect">
            <a:avLst/>
          </a:prstGeom>
          <a:noFill/>
          <a:ln>
            <a:noFill/>
          </a:ln>
        </p:spPr>
      </p:pic>
      <p:sp>
        <p:nvSpPr>
          <p:cNvPr id="7" name="CuadroTexto 6">
            <a:extLst>
              <a:ext uri="{FF2B5EF4-FFF2-40B4-BE49-F238E27FC236}">
                <a16:creationId xmlns:a16="http://schemas.microsoft.com/office/drawing/2014/main" id="{2F808103-E598-4A22-9956-5CC0A8DCD7B2}"/>
              </a:ext>
            </a:extLst>
          </p:cNvPr>
          <p:cNvSpPr txBox="1"/>
          <p:nvPr/>
        </p:nvSpPr>
        <p:spPr>
          <a:xfrm>
            <a:off x="666244" y="3630374"/>
            <a:ext cx="6781800" cy="833498"/>
          </a:xfrm>
          <a:prstGeom prst="rect">
            <a:avLst/>
          </a:prstGeom>
          <a:noFill/>
        </p:spPr>
        <p:txBody>
          <a:bodyPr wrap="square">
            <a:spAutoFit/>
          </a:bodyPr>
          <a:lstStyle/>
          <a:p>
            <a:pPr algn="just">
              <a:lnSpc>
                <a:spcPct val="150000"/>
              </a:lnSpc>
              <a:spcAft>
                <a:spcPts val="1000"/>
              </a:spcAft>
              <a:tabLst>
                <a:tab pos="88900" algn="l"/>
              </a:tabLst>
            </a:pPr>
            <a:r>
              <a:rPr lang="es-AR" sz="1400" dirty="0">
                <a:effectLst/>
                <a:latin typeface="Calibri" panose="020F0502020204030204" pitchFamily="34" charset="0"/>
                <a:ea typeface="Calibri" panose="020F0502020204030204" pitchFamily="34" charset="0"/>
                <a:cs typeface="Times New Roman" panose="02020603050405020304" pitchFamily="18" charset="0"/>
              </a:rPr>
              <a:t>Link de descarga de R: </a:t>
            </a:r>
          </a:p>
          <a:p>
            <a:pPr marL="342900" lvl="0" indent="-342900" algn="just">
              <a:lnSpc>
                <a:spcPct val="150000"/>
              </a:lnSpc>
              <a:spcAft>
                <a:spcPts val="1000"/>
              </a:spcAft>
              <a:buFont typeface="Symbol" panose="05050102010706020507" pitchFamily="18" charset="2"/>
              <a:buChar char=""/>
            </a:pPr>
            <a:r>
              <a:rPr lang="es-AR" sz="1400" dirty="0">
                <a:effectLst/>
                <a:latin typeface="Calibri" panose="020F0502020204030204" pitchFamily="34" charset="0"/>
                <a:ea typeface="Calibri" panose="020F0502020204030204" pitchFamily="34" charset="0"/>
                <a:cs typeface="Times New Roman" panose="02020603050405020304" pitchFamily="18" charset="0"/>
              </a:rPr>
              <a:t>https://cran.r-project.org/bin/windows/base/</a:t>
            </a:r>
          </a:p>
        </p:txBody>
      </p:sp>
    </p:spTree>
    <p:extLst>
      <p:ext uri="{BB962C8B-B14F-4D97-AF65-F5344CB8AC3E}">
        <p14:creationId xmlns:p14="http://schemas.microsoft.com/office/powerpoint/2010/main" val="350498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645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t>¿Cómo se visualiza R?</a:t>
            </a:r>
            <a:endParaRPr lang="es-AR" sz="1600" dirty="0">
              <a:latin typeface="Arial"/>
              <a:cs typeface="Arial"/>
            </a:endParaRP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12" name="Imagen 11">
            <a:extLst>
              <a:ext uri="{FF2B5EF4-FFF2-40B4-BE49-F238E27FC236}">
                <a16:creationId xmlns:a16="http://schemas.microsoft.com/office/drawing/2014/main" id="{C79C2E73-AFB0-4AC2-85B1-B6CF00D2CB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7685" y="1263650"/>
            <a:ext cx="5548630" cy="3048000"/>
          </a:xfrm>
          <a:prstGeom prst="rect">
            <a:avLst/>
          </a:prstGeom>
          <a:noFill/>
          <a:ln>
            <a:solidFill>
              <a:schemeClr val="tx1"/>
            </a:solidFill>
          </a:ln>
        </p:spPr>
      </p:pic>
    </p:spTree>
    <p:extLst>
      <p:ext uri="{BB962C8B-B14F-4D97-AF65-F5344CB8AC3E}">
        <p14:creationId xmlns:p14="http://schemas.microsoft.com/office/powerpoint/2010/main" val="155891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3" y="979802"/>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Fundamentos Generales</a:t>
            </a:r>
            <a:endParaRPr sz="1500" dirty="0"/>
          </a:p>
        </p:txBody>
      </p:sp>
      <p:sp>
        <p:nvSpPr>
          <p:cNvPr id="3" name="object 3"/>
          <p:cNvSpPr txBox="1"/>
          <p:nvPr/>
        </p:nvSpPr>
        <p:spPr>
          <a:xfrm>
            <a:off x="682623" y="1416050"/>
            <a:ext cx="8156577" cy="3454215"/>
          </a:xfrm>
          <a:prstGeom prst="rect">
            <a:avLst/>
          </a:prstGeom>
        </p:spPr>
        <p:txBody>
          <a:bodyPr vert="horz" wrap="square" lIns="0" tIns="12700" rIns="0" bIns="0" rtlCol="0">
            <a:spAutoFit/>
          </a:bodyPr>
          <a:lstStyle/>
          <a:p>
            <a:pPr marL="12700" marR="719455" indent="-12700" algn="just">
              <a:spcBef>
                <a:spcPts val="100"/>
              </a:spcBef>
            </a:pPr>
            <a:r>
              <a:rPr lang="es-AR" sz="1300" b="1" dirty="0">
                <a:latin typeface="Arial"/>
                <a:cs typeface="Arial"/>
              </a:rPr>
              <a:t>¿Qué es la programación?</a:t>
            </a:r>
          </a:p>
          <a:p>
            <a:pPr marL="12700" marR="719455" indent="431800" algn="just">
              <a:spcBef>
                <a:spcPts val="100"/>
              </a:spcBef>
            </a:pPr>
            <a:r>
              <a:rPr lang="es-AR" sz="1300" dirty="0">
                <a:latin typeface="Arial"/>
                <a:cs typeface="Arial"/>
              </a:rPr>
              <a:t>La programación, es la acción de escribir programas de computación con el objetivo de resolver un problema. Implica entonces escribir instrucciones para indicarle a la computadora cómo procesar los datos para producir la información deseada.</a:t>
            </a:r>
          </a:p>
          <a:p>
            <a:pPr marL="12700" marR="720090" indent="457200" algn="just">
              <a:lnSpc>
                <a:spcPct val="114599"/>
              </a:lnSpc>
              <a:spcBef>
                <a:spcPts val="600"/>
              </a:spcBef>
            </a:pPr>
            <a:endParaRPr lang="es-AR" sz="1200" spc="-5" dirty="0">
              <a:latin typeface="Arial"/>
              <a:cs typeface="Arial"/>
            </a:endParaRPr>
          </a:p>
          <a:p>
            <a:pPr marL="12700" marR="719455" indent="-12700" algn="just">
              <a:lnSpc>
                <a:spcPct val="114599"/>
              </a:lnSpc>
              <a:spcBef>
                <a:spcPts val="100"/>
              </a:spcBef>
            </a:pPr>
            <a:r>
              <a:rPr lang="es-AR" sz="1300" b="1" dirty="0">
                <a:latin typeface="Arial"/>
                <a:cs typeface="Arial"/>
              </a:rPr>
              <a:t>¿Qué es un programa?</a:t>
            </a:r>
          </a:p>
          <a:p>
            <a:pPr marL="12700" marR="720090" indent="457200" algn="just">
              <a:lnSpc>
                <a:spcPct val="114599"/>
              </a:lnSpc>
              <a:spcBef>
                <a:spcPts val="600"/>
              </a:spcBef>
            </a:pPr>
            <a:r>
              <a:rPr lang="es-AR" sz="1200" spc="-5" dirty="0">
                <a:latin typeface="Arial"/>
                <a:cs typeface="Arial"/>
              </a:rPr>
              <a:t>Secuencia de instrucciones, que indica las acciones o tareas que la computadora debe ejecutar para dar solución a un problema determinado.</a:t>
            </a:r>
          </a:p>
          <a:p>
            <a:pPr marL="12700" marR="720090" indent="457200" algn="just">
              <a:lnSpc>
                <a:spcPct val="114599"/>
              </a:lnSpc>
              <a:spcBef>
                <a:spcPts val="600"/>
              </a:spcBef>
            </a:pPr>
            <a:endParaRPr lang="es-AR" sz="1200" spc="-5" dirty="0">
              <a:latin typeface="Arial"/>
              <a:cs typeface="Arial"/>
            </a:endParaRPr>
          </a:p>
          <a:p>
            <a:pPr marL="12700" marR="719455" indent="-12700" algn="just">
              <a:lnSpc>
                <a:spcPct val="114599"/>
              </a:lnSpc>
              <a:spcBef>
                <a:spcPts val="100"/>
              </a:spcBef>
            </a:pPr>
            <a:r>
              <a:rPr lang="es-AR" sz="1300" b="1" dirty="0">
                <a:latin typeface="Arial"/>
                <a:cs typeface="Arial"/>
              </a:rPr>
              <a:t>¿Qué es un lenguaje programación?</a:t>
            </a:r>
          </a:p>
          <a:p>
            <a:pPr marL="12700" marR="720090" indent="457200" algn="just">
              <a:lnSpc>
                <a:spcPct val="114599"/>
              </a:lnSpc>
              <a:spcBef>
                <a:spcPts val="600"/>
              </a:spcBef>
            </a:pPr>
            <a:r>
              <a:rPr lang="es-AR" sz="1200" spc="-5" dirty="0">
                <a:latin typeface="Arial"/>
                <a:cs typeface="Arial"/>
              </a:rPr>
              <a:t>Conjunto de reglas o normas, símbolos y palabras especiales, y una sintaxis bien definida, utilizados para construir un programa.</a:t>
            </a:r>
          </a:p>
          <a:p>
            <a:pPr marL="12700" marR="720090" indent="457200" algn="just">
              <a:lnSpc>
                <a:spcPct val="114599"/>
              </a:lnSpc>
              <a:spcBef>
                <a:spcPts val="600"/>
              </a:spcBef>
            </a:pPr>
            <a:endParaRPr lang="es-AR" sz="1200" spc="-5" dirty="0">
              <a:latin typeface="Arial"/>
              <a:cs typeface="Arial"/>
            </a:endParaRPr>
          </a:p>
          <a:p>
            <a:pPr marL="12700" marR="720090" indent="457200" algn="just">
              <a:lnSpc>
                <a:spcPct val="114599"/>
              </a:lnSpc>
              <a:spcBef>
                <a:spcPts val="600"/>
              </a:spcBef>
            </a:pPr>
            <a:endParaRPr lang="es-AR" sz="1200" spc="-5" dirty="0">
              <a:latin typeface="Arial"/>
              <a:cs typeface="Arial"/>
            </a:endParaRP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t>Un poco rústico verdad?</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9" name="CuadroTexto 8">
            <a:extLst>
              <a:ext uri="{FF2B5EF4-FFF2-40B4-BE49-F238E27FC236}">
                <a16:creationId xmlns:a16="http://schemas.microsoft.com/office/drawing/2014/main" id="{AC0D3F83-B11B-4D04-BD07-B59E611FD606}"/>
              </a:ext>
            </a:extLst>
          </p:cNvPr>
          <p:cNvSpPr txBox="1"/>
          <p:nvPr/>
        </p:nvSpPr>
        <p:spPr>
          <a:xfrm>
            <a:off x="606422" y="1339850"/>
            <a:ext cx="7851778" cy="792781"/>
          </a:xfrm>
          <a:prstGeom prst="rect">
            <a:avLst/>
          </a:prstGeom>
          <a:noFill/>
        </p:spPr>
        <p:txBody>
          <a:bodyPr wrap="square">
            <a:spAutoFit/>
          </a:bodyPr>
          <a:lstStyle/>
          <a:p>
            <a:pPr marL="0" lvl="0" indent="0" algn="just" rtl="0">
              <a:lnSpc>
                <a:spcPct val="150000"/>
              </a:lnSpc>
              <a:spcBef>
                <a:spcPts val="0"/>
              </a:spcBef>
              <a:spcAft>
                <a:spcPts val="0"/>
              </a:spcAft>
              <a:buNone/>
            </a:pPr>
            <a:r>
              <a:rPr lang="es-AR" sz="1600" dirty="0"/>
              <a:t>La realidad, es que la interfaz gráfica de R, no es realmente muy atractiva e intuitiva. Es por ello, que para nuestras clases prácticas trabajaremos con </a:t>
            </a:r>
            <a:r>
              <a:rPr lang="es-AR" sz="1600" dirty="0" err="1"/>
              <a:t>RStudio</a:t>
            </a:r>
            <a:r>
              <a:rPr lang="es-AR" sz="1600" dirty="0"/>
              <a:t>, el IDE de R. </a:t>
            </a:r>
          </a:p>
        </p:txBody>
      </p:sp>
      <p:sp>
        <p:nvSpPr>
          <p:cNvPr id="6" name="object 2">
            <a:extLst>
              <a:ext uri="{FF2B5EF4-FFF2-40B4-BE49-F238E27FC236}">
                <a16:creationId xmlns:a16="http://schemas.microsoft.com/office/drawing/2014/main" id="{373D68F7-BDBB-4CCA-AE84-47A1E6937AD9}"/>
              </a:ext>
            </a:extLst>
          </p:cNvPr>
          <p:cNvSpPr txBox="1">
            <a:spLocks/>
          </p:cNvSpPr>
          <p:nvPr/>
        </p:nvSpPr>
        <p:spPr>
          <a:xfrm>
            <a:off x="698132" y="2329989"/>
            <a:ext cx="7851778" cy="336502"/>
          </a:xfrm>
          <a:prstGeom prst="rect">
            <a:avLst/>
          </a:prstGeom>
        </p:spPr>
        <p:txBody>
          <a:bodyPr vert="horz" wrap="square" lIns="0" tIns="12700" rIns="0" bIns="0" rtlCol="0">
            <a:spAutoFit/>
          </a:bodyPr>
          <a:lstStyle>
            <a:lvl1pPr>
              <a:defRPr sz="1200" b="1" i="0">
                <a:solidFill>
                  <a:schemeClr val="tx1"/>
                </a:solidFill>
                <a:latin typeface="Arial"/>
                <a:ea typeface="+mj-ea"/>
                <a:cs typeface="Arial"/>
              </a:defRPr>
            </a:lvl1pPr>
          </a:lstStyle>
          <a:p>
            <a:pPr marR="719455" algn="just">
              <a:lnSpc>
                <a:spcPct val="150000"/>
              </a:lnSpc>
              <a:spcBef>
                <a:spcPts val="100"/>
              </a:spcBef>
            </a:pPr>
            <a:r>
              <a:rPr lang="es-AR" sz="1600" kern="0" dirty="0"/>
              <a:t>¿Qué es un IDE?</a:t>
            </a:r>
          </a:p>
        </p:txBody>
      </p:sp>
      <p:sp>
        <p:nvSpPr>
          <p:cNvPr id="5" name="CuadroTexto 4">
            <a:extLst>
              <a:ext uri="{FF2B5EF4-FFF2-40B4-BE49-F238E27FC236}">
                <a16:creationId xmlns:a16="http://schemas.microsoft.com/office/drawing/2014/main" id="{D7BDB1F1-A7B0-4BE3-B698-68776AD6A4B1}"/>
              </a:ext>
            </a:extLst>
          </p:cNvPr>
          <p:cNvSpPr txBox="1"/>
          <p:nvPr/>
        </p:nvSpPr>
        <p:spPr>
          <a:xfrm>
            <a:off x="608445" y="2657667"/>
            <a:ext cx="7941465" cy="1900777"/>
          </a:xfrm>
          <a:prstGeom prst="rect">
            <a:avLst/>
          </a:prstGeom>
          <a:noFill/>
        </p:spPr>
        <p:txBody>
          <a:bodyPr wrap="square">
            <a:spAutoFit/>
          </a:bodyPr>
          <a:lstStyle/>
          <a:p>
            <a:pPr algn="just">
              <a:lnSpc>
                <a:spcPct val="150000"/>
              </a:lnSpc>
            </a:pPr>
            <a:r>
              <a:rPr lang="es-AR" sz="1600" dirty="0"/>
              <a:t>Un entorno de desarrollo integrado o entorno de desarrollo interactivo, en inglés </a:t>
            </a:r>
            <a:r>
              <a:rPr lang="es-AR" sz="1600" dirty="0" err="1"/>
              <a:t>Integrated</a:t>
            </a:r>
            <a:r>
              <a:rPr lang="es-AR" sz="1600" dirty="0"/>
              <a:t> </a:t>
            </a:r>
            <a:r>
              <a:rPr lang="es-AR" sz="1600" dirty="0" err="1"/>
              <a:t>Development</a:t>
            </a:r>
            <a:r>
              <a:rPr lang="es-AR" sz="1600" dirty="0"/>
              <a:t> </a:t>
            </a:r>
            <a:r>
              <a:rPr lang="es-AR" sz="1600" dirty="0" err="1"/>
              <a:t>Environment</a:t>
            </a:r>
            <a:r>
              <a:rPr lang="es-AR" sz="1600" dirty="0"/>
              <a:t>, es una aplicación informática que proporciona servicios integrales para facilitarle al desarrollador o programador el desarrollo de software. En este caso en particular </a:t>
            </a:r>
            <a:r>
              <a:rPr lang="es-AR" sz="1600" dirty="0" err="1"/>
              <a:t>RStudio</a:t>
            </a:r>
            <a:r>
              <a:rPr lang="es-AR" sz="1600" dirty="0"/>
              <a:t>, nos brindará una interfaz mucho más cómoda y amigable para trabajar con R.</a:t>
            </a:r>
          </a:p>
        </p:txBody>
      </p:sp>
    </p:spTree>
    <p:extLst>
      <p:ext uri="{BB962C8B-B14F-4D97-AF65-F5344CB8AC3E}">
        <p14:creationId xmlns:p14="http://schemas.microsoft.com/office/powerpoint/2010/main" val="2220281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t>R STUDIO</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9" name="CuadroTexto 8">
            <a:extLst>
              <a:ext uri="{FF2B5EF4-FFF2-40B4-BE49-F238E27FC236}">
                <a16:creationId xmlns:a16="http://schemas.microsoft.com/office/drawing/2014/main" id="{AC0D3F83-B11B-4D04-BD07-B59E611FD606}"/>
              </a:ext>
            </a:extLst>
          </p:cNvPr>
          <p:cNvSpPr txBox="1"/>
          <p:nvPr/>
        </p:nvSpPr>
        <p:spPr>
          <a:xfrm>
            <a:off x="606422" y="1339850"/>
            <a:ext cx="7851778" cy="2270109"/>
          </a:xfrm>
          <a:prstGeom prst="rect">
            <a:avLst/>
          </a:prstGeom>
          <a:noFill/>
        </p:spPr>
        <p:txBody>
          <a:bodyPr wrap="square">
            <a:spAutoFit/>
          </a:bodyPr>
          <a:lstStyle/>
          <a:p>
            <a:pPr marL="0" lvl="0" indent="0" algn="just" rtl="0">
              <a:lnSpc>
                <a:spcPct val="150000"/>
              </a:lnSpc>
              <a:spcBef>
                <a:spcPts val="0"/>
              </a:spcBef>
              <a:spcAft>
                <a:spcPts val="0"/>
              </a:spcAft>
              <a:buNone/>
            </a:pPr>
            <a:r>
              <a:rPr lang="es-AR" sz="1600" dirty="0"/>
              <a:t>Al utilizar </a:t>
            </a:r>
            <a:r>
              <a:rPr lang="es-AR" sz="1600" dirty="0" err="1"/>
              <a:t>RStudio</a:t>
            </a:r>
            <a:r>
              <a:rPr lang="es-AR" sz="1600" dirty="0"/>
              <a:t>, tendremos múltiples ventajas. Las más importantes a mencionar son:</a:t>
            </a:r>
          </a:p>
          <a:p>
            <a:pPr marL="342900" lvl="0" indent="-342900" algn="just" rtl="0">
              <a:lnSpc>
                <a:spcPct val="150000"/>
              </a:lnSpc>
              <a:spcBef>
                <a:spcPts val="0"/>
              </a:spcBef>
              <a:spcAft>
                <a:spcPts val="0"/>
              </a:spcAft>
              <a:buFont typeface="+mj-lt"/>
              <a:buAutoNum type="arabicPeriod"/>
            </a:pPr>
            <a:r>
              <a:rPr lang="es-AR" sz="1600" dirty="0"/>
              <a:t>Autocompletado. </a:t>
            </a:r>
          </a:p>
          <a:p>
            <a:pPr marL="342900" lvl="0" indent="-342900" algn="just" rtl="0">
              <a:lnSpc>
                <a:spcPct val="150000"/>
              </a:lnSpc>
              <a:spcBef>
                <a:spcPts val="0"/>
              </a:spcBef>
              <a:spcAft>
                <a:spcPts val="0"/>
              </a:spcAft>
              <a:buFont typeface="+mj-lt"/>
              <a:buAutoNum type="arabicPeriod"/>
            </a:pPr>
            <a:r>
              <a:rPr lang="es-AR" sz="1600" dirty="0"/>
              <a:t>Reconocimiento de sintaxis de programación.</a:t>
            </a:r>
          </a:p>
          <a:p>
            <a:pPr marL="342900" lvl="0" indent="-342900" algn="just" rtl="0">
              <a:lnSpc>
                <a:spcPct val="150000"/>
              </a:lnSpc>
              <a:spcBef>
                <a:spcPts val="0"/>
              </a:spcBef>
              <a:spcAft>
                <a:spcPts val="0"/>
              </a:spcAft>
              <a:buFont typeface="+mj-lt"/>
              <a:buAutoNum type="arabicPeriod"/>
            </a:pPr>
            <a:r>
              <a:rPr lang="es-AR" sz="1600" dirty="0"/>
              <a:t>Depurador de errores. </a:t>
            </a:r>
          </a:p>
          <a:p>
            <a:pPr marL="342900" lvl="0" indent="-342900" algn="just" rtl="0">
              <a:lnSpc>
                <a:spcPct val="150000"/>
              </a:lnSpc>
              <a:spcBef>
                <a:spcPts val="0"/>
              </a:spcBef>
              <a:spcAft>
                <a:spcPts val="0"/>
              </a:spcAft>
              <a:buFont typeface="+mj-lt"/>
              <a:buAutoNum type="arabicPeriod"/>
            </a:pPr>
            <a:r>
              <a:rPr lang="es-AR" sz="1600" dirty="0"/>
              <a:t>Manual de usuarios y ayuda en línea.</a:t>
            </a:r>
          </a:p>
          <a:p>
            <a:pPr marL="0" lvl="0" indent="0" algn="just" rtl="0">
              <a:lnSpc>
                <a:spcPct val="150000"/>
              </a:lnSpc>
              <a:spcBef>
                <a:spcPts val="0"/>
              </a:spcBef>
              <a:spcAft>
                <a:spcPts val="0"/>
              </a:spcAft>
              <a:buNone/>
            </a:pPr>
            <a:endParaRPr lang="es-AR" sz="1600" dirty="0"/>
          </a:p>
        </p:txBody>
      </p:sp>
      <p:pic>
        <p:nvPicPr>
          <p:cNvPr id="3" name="Imagen 2">
            <a:extLst>
              <a:ext uri="{FF2B5EF4-FFF2-40B4-BE49-F238E27FC236}">
                <a16:creationId xmlns:a16="http://schemas.microsoft.com/office/drawing/2014/main" id="{A6E31B73-A255-4DF8-AAB7-C1440B2209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31740" y="2559050"/>
            <a:ext cx="3022216" cy="1361427"/>
          </a:xfrm>
          <a:prstGeom prst="rect">
            <a:avLst/>
          </a:prstGeom>
          <a:noFill/>
          <a:ln>
            <a:solidFill>
              <a:schemeClr val="bg1"/>
            </a:solidFill>
          </a:ln>
        </p:spPr>
      </p:pic>
    </p:spTree>
    <p:extLst>
      <p:ext uri="{BB962C8B-B14F-4D97-AF65-F5344CB8AC3E}">
        <p14:creationId xmlns:p14="http://schemas.microsoft.com/office/powerpoint/2010/main" val="236464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7851778" cy="336502"/>
          </a:xfrm>
          <a:prstGeom prst="rect">
            <a:avLst/>
          </a:prstGeom>
        </p:spPr>
        <p:txBody>
          <a:bodyPr vert="horz" wrap="square" lIns="0" tIns="12700" rIns="0" bIns="0" rtlCol="0">
            <a:spAutoFit/>
          </a:bodyPr>
          <a:lstStyle/>
          <a:p>
            <a:pPr marR="719455" algn="just">
              <a:lnSpc>
                <a:spcPct val="150000"/>
              </a:lnSpc>
              <a:spcBef>
                <a:spcPts val="100"/>
              </a:spcBef>
            </a:pPr>
            <a:r>
              <a:rPr lang="es-AR" sz="1600" dirty="0"/>
              <a:t>¿Cómo se visualiza </a:t>
            </a:r>
            <a:r>
              <a:rPr lang="es-AR" sz="1600" dirty="0" err="1"/>
              <a:t>RStudio</a:t>
            </a:r>
            <a:r>
              <a:rPr lang="es-AR" sz="1600" dirty="0"/>
              <a:t>?</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9" name="CuadroTexto 8">
            <a:extLst>
              <a:ext uri="{FF2B5EF4-FFF2-40B4-BE49-F238E27FC236}">
                <a16:creationId xmlns:a16="http://schemas.microsoft.com/office/drawing/2014/main" id="{AC0D3F83-B11B-4D04-BD07-B59E611FD606}"/>
              </a:ext>
            </a:extLst>
          </p:cNvPr>
          <p:cNvSpPr txBox="1"/>
          <p:nvPr/>
        </p:nvSpPr>
        <p:spPr>
          <a:xfrm>
            <a:off x="646111" y="4250170"/>
            <a:ext cx="7851778" cy="1162113"/>
          </a:xfrm>
          <a:prstGeom prst="rect">
            <a:avLst/>
          </a:prstGeom>
          <a:noFill/>
        </p:spPr>
        <p:txBody>
          <a:bodyPr wrap="square">
            <a:spAutoFit/>
          </a:bodyPr>
          <a:lstStyle/>
          <a:p>
            <a:pPr lvl="0" algn="just" rtl="0">
              <a:lnSpc>
                <a:spcPct val="150000"/>
              </a:lnSpc>
              <a:spcBef>
                <a:spcPts val="0"/>
              </a:spcBef>
              <a:spcAft>
                <a:spcPts val="0"/>
              </a:spcAft>
            </a:pPr>
            <a:r>
              <a:rPr lang="es-AR" sz="1600" dirty="0"/>
              <a:t>Link de descarga de RSTUDIO: </a:t>
            </a:r>
          </a:p>
          <a:p>
            <a:pPr marL="285750" lvl="0" indent="-285750" algn="just" rtl="0">
              <a:lnSpc>
                <a:spcPct val="150000"/>
              </a:lnSpc>
              <a:spcBef>
                <a:spcPts val="0"/>
              </a:spcBef>
              <a:spcAft>
                <a:spcPts val="0"/>
              </a:spcAft>
              <a:buFont typeface="Arial" panose="020B0604020202020204" pitchFamily="34" charset="0"/>
              <a:buChar char="•"/>
            </a:pPr>
            <a:r>
              <a:rPr lang="es-AR" sz="1600" dirty="0"/>
              <a:t>https://rstudio.com/products/rstudio/download/</a:t>
            </a:r>
          </a:p>
          <a:p>
            <a:pPr marL="342900" lvl="0" indent="-342900" algn="just" rtl="0">
              <a:lnSpc>
                <a:spcPct val="150000"/>
              </a:lnSpc>
              <a:spcBef>
                <a:spcPts val="0"/>
              </a:spcBef>
              <a:spcAft>
                <a:spcPts val="0"/>
              </a:spcAft>
              <a:buFont typeface="+mj-lt"/>
              <a:buAutoNum type="arabicPeriod"/>
            </a:pPr>
            <a:endParaRPr lang="es-AR" sz="1600" dirty="0"/>
          </a:p>
        </p:txBody>
      </p:sp>
      <p:pic>
        <p:nvPicPr>
          <p:cNvPr id="5" name="Imagen 4">
            <a:extLst>
              <a:ext uri="{FF2B5EF4-FFF2-40B4-BE49-F238E27FC236}">
                <a16:creationId xmlns:a16="http://schemas.microsoft.com/office/drawing/2014/main" id="{B41FD80B-80FF-4028-B9AE-4D3B0B4DC35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736" y="1354570"/>
            <a:ext cx="6051550" cy="2895600"/>
          </a:xfrm>
          <a:prstGeom prst="rect">
            <a:avLst/>
          </a:prstGeom>
          <a:noFill/>
          <a:ln>
            <a:solidFill>
              <a:schemeClr val="bg1"/>
            </a:solidFill>
          </a:ln>
        </p:spPr>
      </p:pic>
    </p:spTree>
    <p:extLst>
      <p:ext uri="{BB962C8B-B14F-4D97-AF65-F5344CB8AC3E}">
        <p14:creationId xmlns:p14="http://schemas.microsoft.com/office/powerpoint/2010/main" val="184177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195637" y="3123852"/>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337178"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Clasificación de lenguajes de programación</a:t>
            </a:r>
            <a:endParaRPr lang="es-AR" sz="15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9" name="Imagen 8">
            <a:extLst>
              <a:ext uri="{FF2B5EF4-FFF2-40B4-BE49-F238E27FC236}">
                <a16:creationId xmlns:a16="http://schemas.microsoft.com/office/drawing/2014/main" id="{5A3C33A4-A573-4172-90BB-ADC1C63B81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43250" y="1481260"/>
            <a:ext cx="4657500" cy="3210454"/>
          </a:xfrm>
          <a:prstGeom prst="rect">
            <a:avLst/>
          </a:prstGeom>
          <a:noFill/>
          <a:ln>
            <a:solidFill>
              <a:schemeClr val="bg1"/>
            </a:solidFill>
          </a:ln>
        </p:spPr>
      </p:pic>
    </p:spTree>
    <p:extLst>
      <p:ext uri="{BB962C8B-B14F-4D97-AF65-F5344CB8AC3E}">
        <p14:creationId xmlns:p14="http://schemas.microsoft.com/office/powerpoint/2010/main" val="29887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¿Qué es un algoritmo?</a:t>
            </a:r>
            <a:endParaRPr sz="15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7" name="6 Imagen">
            <a:extLst>
              <a:ext uri="{FF2B5EF4-FFF2-40B4-BE49-F238E27FC236}">
                <a16:creationId xmlns:a16="http://schemas.microsoft.com/office/drawing/2014/main" id="{6083FC59-22ED-45E8-A340-190528C274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16050"/>
            <a:ext cx="3533452" cy="3176079"/>
          </a:xfrm>
          <a:prstGeom prst="rect">
            <a:avLst/>
          </a:prstGeom>
          <a:noFill/>
          <a:ln>
            <a:solidFill>
              <a:schemeClr val="bg1"/>
            </a:solidFill>
          </a:ln>
        </p:spPr>
      </p:pic>
    </p:spTree>
    <p:extLst>
      <p:ext uri="{BB962C8B-B14F-4D97-AF65-F5344CB8AC3E}">
        <p14:creationId xmlns:p14="http://schemas.microsoft.com/office/powerpoint/2010/main" val="386351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Componentes básicos de un algoritmo:</a:t>
            </a:r>
            <a:endParaRPr lang="es-AR" sz="15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7 Imagen">
            <a:extLst>
              <a:ext uri="{FF2B5EF4-FFF2-40B4-BE49-F238E27FC236}">
                <a16:creationId xmlns:a16="http://schemas.microsoft.com/office/drawing/2014/main" id="{DDB742A1-2476-4C97-AD82-36972FB45B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30350"/>
            <a:ext cx="4752562" cy="1143000"/>
          </a:xfrm>
          <a:prstGeom prst="rect">
            <a:avLst/>
          </a:prstGeom>
          <a:noFill/>
          <a:ln>
            <a:solidFill>
              <a:schemeClr val="bg1"/>
            </a:solidFill>
          </a:ln>
        </p:spPr>
      </p:pic>
      <p:pic>
        <p:nvPicPr>
          <p:cNvPr id="1026" name="Picture 2" descr="Chica sentada en el escritorio, aprendiendo con la computadora. | Premium  Vector #Freepik #ve… | Escritorio dibujo, Imagenes para diapositivas,  Diseño de personajes">
            <a:extLst>
              <a:ext uri="{FF2B5EF4-FFF2-40B4-BE49-F238E27FC236}">
                <a16:creationId xmlns:a16="http://schemas.microsoft.com/office/drawing/2014/main" id="{0132ED7A-B5E3-4858-90F8-FC5AF70F6F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016250"/>
            <a:ext cx="1949450" cy="1949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55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035050"/>
            <a:ext cx="5641977" cy="259045"/>
          </a:xfrm>
          <a:prstGeom prst="rect">
            <a:avLst/>
          </a:prstGeom>
        </p:spPr>
        <p:txBody>
          <a:bodyPr vert="horz" wrap="square" lIns="0" tIns="12700" rIns="0" bIns="0" rtlCol="0">
            <a:spAutoFit/>
          </a:bodyPr>
          <a:lstStyle/>
          <a:p>
            <a:pPr lvl="0" algn="ctr" rtl="0">
              <a:spcBef>
                <a:spcPts val="0"/>
              </a:spcBef>
              <a:spcAft>
                <a:spcPts val="1600"/>
              </a:spcAft>
              <a:buNone/>
            </a:pPr>
            <a:r>
              <a:rPr lang="es-AR" sz="1600" dirty="0"/>
              <a:t>Características esenciales de un Algoritmo</a:t>
            </a:r>
          </a:p>
        </p:txBody>
      </p:sp>
      <p:sp>
        <p:nvSpPr>
          <p:cNvPr id="3" name="object 3"/>
          <p:cNvSpPr txBox="1"/>
          <p:nvPr/>
        </p:nvSpPr>
        <p:spPr>
          <a:xfrm>
            <a:off x="4114800" y="1728373"/>
            <a:ext cx="4724400" cy="1865126"/>
          </a:xfrm>
          <a:prstGeom prst="rect">
            <a:avLst/>
          </a:prstGeom>
        </p:spPr>
        <p:txBody>
          <a:bodyPr vert="horz" wrap="square" lIns="0" tIns="12700" rIns="0" bIns="0" rtlCol="0">
            <a:spAutoFit/>
          </a:bodyPr>
          <a:lstStyle/>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Entrada.</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Salida.</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Efectividad.</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Finitud.</a:t>
            </a:r>
          </a:p>
          <a:p>
            <a:pPr marL="285750" marR="719455" indent="-285750" algn="just">
              <a:lnSpc>
                <a:spcPct val="150000"/>
              </a:lnSpc>
              <a:spcBef>
                <a:spcPts val="100"/>
              </a:spcBef>
              <a:buFont typeface="Arial" panose="020B0604020202020204" pitchFamily="34" charset="0"/>
              <a:buChar char="•"/>
            </a:pPr>
            <a:r>
              <a:rPr lang="es-AR" sz="1600" dirty="0">
                <a:latin typeface="Arial"/>
                <a:cs typeface="Arial"/>
              </a:rPr>
              <a:t>Bien definido.</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7" name="Picture 2" descr="Qué es un algoritmo? Definición, características y tipos. Algoritmo  computacional - Tecnología + Informática">
            <a:extLst>
              <a:ext uri="{FF2B5EF4-FFF2-40B4-BE49-F238E27FC236}">
                <a16:creationId xmlns:a16="http://schemas.microsoft.com/office/drawing/2014/main" id="{8B012E44-8E4C-4877-B8B7-F0F8D2A5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65907"/>
            <a:ext cx="3014453" cy="225809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65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Clasificación de un Algoritmo</a:t>
            </a:r>
          </a:p>
        </p:txBody>
      </p:sp>
      <p:sp>
        <p:nvSpPr>
          <p:cNvPr id="3" name="object 3"/>
          <p:cNvSpPr txBox="1"/>
          <p:nvPr/>
        </p:nvSpPr>
        <p:spPr>
          <a:xfrm>
            <a:off x="682622" y="1408527"/>
            <a:ext cx="8308978" cy="296043"/>
          </a:xfrm>
          <a:prstGeom prst="rect">
            <a:avLst/>
          </a:prstGeom>
        </p:spPr>
        <p:txBody>
          <a:bodyPr vert="horz" wrap="square" lIns="0" tIns="12700" rIns="0" bIns="0" rtlCol="0">
            <a:spAutoFit/>
          </a:bodyPr>
          <a:lstStyle/>
          <a:p>
            <a:pPr marL="285750" marR="719455" indent="-285750" algn="just">
              <a:lnSpc>
                <a:spcPct val="150000"/>
              </a:lnSpc>
              <a:spcBef>
                <a:spcPts val="100"/>
              </a:spcBef>
              <a:buFont typeface="Arial" panose="020B0604020202020204" pitchFamily="34" charset="0"/>
              <a:buChar char="•"/>
            </a:pPr>
            <a:r>
              <a:rPr lang="es-AR" sz="1400" u="sng" dirty="0">
                <a:latin typeface="Arial"/>
                <a:cs typeface="Arial"/>
              </a:rPr>
              <a:t>Algoritmo Determinista:</a:t>
            </a:r>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5" name="Imagen 4">
            <a:extLst>
              <a:ext uri="{FF2B5EF4-FFF2-40B4-BE49-F238E27FC236}">
                <a16:creationId xmlns:a16="http://schemas.microsoft.com/office/drawing/2014/main" id="{5723E4A4-6CF5-44D6-AF7B-4EFD69EDFF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236" y="1949711"/>
            <a:ext cx="1884680" cy="2514600"/>
          </a:xfrm>
          <a:prstGeom prst="rect">
            <a:avLst/>
          </a:prstGeom>
          <a:noFill/>
          <a:ln>
            <a:solidFill>
              <a:schemeClr val="tx1"/>
            </a:solidFill>
          </a:ln>
        </p:spPr>
      </p:pic>
      <p:sp>
        <p:nvSpPr>
          <p:cNvPr id="11" name="CuadroTexto 10">
            <a:extLst>
              <a:ext uri="{FF2B5EF4-FFF2-40B4-BE49-F238E27FC236}">
                <a16:creationId xmlns:a16="http://schemas.microsoft.com/office/drawing/2014/main" id="{D25D8D4C-84E3-4544-B0D3-84BF01099B99}"/>
              </a:ext>
            </a:extLst>
          </p:cNvPr>
          <p:cNvSpPr txBox="1"/>
          <p:nvPr/>
        </p:nvSpPr>
        <p:spPr>
          <a:xfrm>
            <a:off x="3200400" y="1433152"/>
            <a:ext cx="4572000" cy="307777"/>
          </a:xfrm>
          <a:prstGeom prst="rect">
            <a:avLst/>
          </a:prstGeom>
          <a:noFill/>
        </p:spPr>
        <p:txBody>
          <a:bodyPr wrap="square">
            <a:spAutoFit/>
          </a:bodyPr>
          <a:lstStyle/>
          <a:p>
            <a:pPr marL="285750" indent="-285750">
              <a:buFont typeface="Arial" panose="020B0604020202020204" pitchFamily="34" charset="0"/>
              <a:buChar char="•"/>
            </a:pPr>
            <a:r>
              <a:rPr lang="es-AR" sz="1400" u="sng" dirty="0"/>
              <a:t>Algoritmo no Determinista:</a:t>
            </a:r>
          </a:p>
        </p:txBody>
      </p:sp>
      <p:pic>
        <p:nvPicPr>
          <p:cNvPr id="13" name="Imagen 12">
            <a:extLst>
              <a:ext uri="{FF2B5EF4-FFF2-40B4-BE49-F238E27FC236}">
                <a16:creationId xmlns:a16="http://schemas.microsoft.com/office/drawing/2014/main" id="{020A538D-17C4-4FD2-9AC9-85BD9F83C5E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6510" y="1959075"/>
            <a:ext cx="1949890" cy="2514600"/>
          </a:xfrm>
          <a:prstGeom prst="rect">
            <a:avLst/>
          </a:prstGeom>
          <a:noFill/>
          <a:ln>
            <a:solidFill>
              <a:schemeClr val="tx1"/>
            </a:solidFill>
          </a:ln>
        </p:spPr>
      </p:pic>
      <p:pic>
        <p:nvPicPr>
          <p:cNvPr id="15" name="Imagen 14">
            <a:extLst>
              <a:ext uri="{FF2B5EF4-FFF2-40B4-BE49-F238E27FC236}">
                <a16:creationId xmlns:a16="http://schemas.microsoft.com/office/drawing/2014/main" id="{DD89601D-EFAA-4929-96E0-E3BD422A0EE6}"/>
              </a:ext>
            </a:extLst>
          </p:cNvPr>
          <p:cNvPicPr>
            <a:picLocks noChangeAspect="1"/>
          </p:cNvPicPr>
          <p:nvPr/>
        </p:nvPicPr>
        <p:blipFill>
          <a:blip r:embed="rId4"/>
          <a:stretch>
            <a:fillRect/>
          </a:stretch>
        </p:blipFill>
        <p:spPr>
          <a:xfrm>
            <a:off x="6265049" y="970756"/>
            <a:ext cx="2726551" cy="1171584"/>
          </a:xfrm>
          <a:prstGeom prst="rect">
            <a:avLst/>
          </a:prstGeom>
          <a:ln>
            <a:solidFill>
              <a:schemeClr val="tx2"/>
            </a:solidFill>
          </a:ln>
        </p:spPr>
      </p:pic>
    </p:spTree>
    <p:extLst>
      <p:ext uri="{BB962C8B-B14F-4D97-AF65-F5344CB8AC3E}">
        <p14:creationId xmlns:p14="http://schemas.microsoft.com/office/powerpoint/2010/main" val="109571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5641977" cy="289823"/>
          </a:xfrm>
          <a:prstGeom prst="rect">
            <a:avLst/>
          </a:prstGeom>
        </p:spPr>
        <p:txBody>
          <a:bodyPr vert="horz" wrap="square" lIns="0" tIns="12700" rIns="0" bIns="0" rtlCol="0">
            <a:spAutoFit/>
          </a:bodyPr>
          <a:lstStyle/>
          <a:p>
            <a:pPr marL="12700">
              <a:lnSpc>
                <a:spcPct val="100000"/>
              </a:lnSpc>
              <a:spcBef>
                <a:spcPts val="100"/>
              </a:spcBef>
            </a:pPr>
            <a:r>
              <a:rPr lang="es-AR" sz="1800" b="1" dirty="0">
                <a:effectLst/>
                <a:latin typeface="Calibri" panose="020F0502020204030204" pitchFamily="34" charset="0"/>
                <a:ea typeface="Calibri" panose="020F0502020204030204" pitchFamily="34" charset="0"/>
              </a:rPr>
              <a:t>¿Qué es un modelo?</a:t>
            </a:r>
            <a:endParaRPr lang="es-AR" sz="16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sp>
        <p:nvSpPr>
          <p:cNvPr id="10" name="CuadroTexto 9">
            <a:extLst>
              <a:ext uri="{FF2B5EF4-FFF2-40B4-BE49-F238E27FC236}">
                <a16:creationId xmlns:a16="http://schemas.microsoft.com/office/drawing/2014/main" id="{A5AD83C6-479F-488C-BB05-72B506CCFAA2}"/>
              </a:ext>
            </a:extLst>
          </p:cNvPr>
          <p:cNvSpPr txBox="1"/>
          <p:nvPr/>
        </p:nvSpPr>
        <p:spPr>
          <a:xfrm>
            <a:off x="654974" y="1339850"/>
            <a:ext cx="7879426" cy="3024161"/>
          </a:xfrm>
          <a:prstGeom prst="rect">
            <a:avLst/>
          </a:prstGeom>
          <a:noFill/>
        </p:spPr>
        <p:txBody>
          <a:bodyPr wrap="square">
            <a:spAutoFit/>
          </a:bodyPr>
          <a:lstStyle/>
          <a:p>
            <a:pPr algn="just">
              <a:lnSpc>
                <a:spcPct val="150000"/>
              </a:lnSpc>
              <a:spcAft>
                <a:spcPts val="1000"/>
              </a:spcAft>
            </a:pPr>
            <a:r>
              <a:rPr lang="es-AR" sz="1600" dirty="0">
                <a:effectLst/>
                <a:latin typeface="Calibri" panose="020F0502020204030204" pitchFamily="34" charset="0"/>
                <a:ea typeface="Calibri" panose="020F0502020204030204" pitchFamily="34" charset="0"/>
                <a:cs typeface="Calibri" panose="020F0502020204030204" pitchFamily="34" charset="0"/>
              </a:rPr>
              <a:t>Podemos definir a un modelo, como una “abstracción de la realidad”. Dentro de esta clasificación, los modelos pueden ser:</a:t>
            </a:r>
          </a:p>
          <a:p>
            <a:pPr algn="just">
              <a:lnSpc>
                <a:spcPct val="150000"/>
              </a:lnSpc>
              <a:spcAft>
                <a:spcPts val="1000"/>
              </a:spcAft>
              <a:tabLst>
                <a:tab pos="177800" algn="l"/>
              </a:tabLst>
            </a:pPr>
            <a:r>
              <a:rPr lang="es-AR" sz="1600" dirty="0">
                <a:effectLst/>
                <a:latin typeface="Calibri" panose="020F0502020204030204" pitchFamily="34" charset="0"/>
                <a:ea typeface="Calibri" panose="020F0502020204030204" pitchFamily="34" charset="0"/>
                <a:cs typeface="Calibri" panose="020F0502020204030204" pitchFamily="34" charset="0"/>
              </a:rPr>
              <a:t>•	</a:t>
            </a:r>
            <a:r>
              <a:rPr lang="es-AR" sz="1600" b="1" dirty="0">
                <a:effectLst/>
                <a:latin typeface="Calibri" panose="020F0502020204030204" pitchFamily="34" charset="0"/>
                <a:ea typeface="Calibri" panose="020F0502020204030204" pitchFamily="34" charset="0"/>
                <a:cs typeface="Calibri" panose="020F0502020204030204" pitchFamily="34" charset="0"/>
              </a:rPr>
              <a:t>Físicos: </a:t>
            </a:r>
            <a:r>
              <a:rPr lang="es-AR" sz="1600" dirty="0">
                <a:effectLst/>
                <a:latin typeface="Calibri" panose="020F0502020204030204" pitchFamily="34" charset="0"/>
                <a:ea typeface="Calibri" panose="020F0502020204030204" pitchFamily="34" charset="0"/>
                <a:cs typeface="Calibri" panose="020F0502020204030204" pitchFamily="34" charset="0"/>
              </a:rPr>
              <a:t>Representan algo que existe en el mundo real y por lo tanto, están construidos por elementos que podemos tocar. Ejemplo: una maqueta de un edificio.</a:t>
            </a:r>
          </a:p>
          <a:p>
            <a:pPr algn="just">
              <a:lnSpc>
                <a:spcPct val="150000"/>
              </a:lnSpc>
              <a:spcAft>
                <a:spcPts val="1000"/>
              </a:spcAft>
              <a:tabLst>
                <a:tab pos="177800" algn="l"/>
              </a:tabLst>
            </a:pPr>
            <a:r>
              <a:rPr lang="es-AR" sz="1600" dirty="0">
                <a:effectLst/>
                <a:latin typeface="Calibri" panose="020F0502020204030204" pitchFamily="34" charset="0"/>
                <a:ea typeface="Calibri" panose="020F0502020204030204" pitchFamily="34" charset="0"/>
                <a:cs typeface="Calibri" panose="020F0502020204030204" pitchFamily="34" charset="0"/>
              </a:rPr>
              <a:t>•	</a:t>
            </a:r>
            <a:r>
              <a:rPr lang="es-AR" sz="1600" b="1" dirty="0">
                <a:effectLst/>
                <a:latin typeface="Calibri" panose="020F0502020204030204" pitchFamily="34" charset="0"/>
                <a:ea typeface="Calibri" panose="020F0502020204030204" pitchFamily="34" charset="0"/>
                <a:cs typeface="Calibri" panose="020F0502020204030204" pitchFamily="34" charset="0"/>
              </a:rPr>
              <a:t>Lógicos:</a:t>
            </a:r>
            <a:r>
              <a:rPr lang="es-AR" sz="1600" dirty="0">
                <a:effectLst/>
                <a:latin typeface="Calibri" panose="020F0502020204030204" pitchFamily="34" charset="0"/>
                <a:ea typeface="Calibri" panose="020F0502020204030204" pitchFamily="34" charset="0"/>
                <a:cs typeface="Calibri" panose="020F0502020204030204" pitchFamily="34" charset="0"/>
              </a:rPr>
              <a:t> Consiste en una representación “simbólica” de un objeto, la cual puede ser modela a través de la implementación o el desarrollo de un algoritmo. Ejemplo: el software. </a:t>
            </a:r>
          </a:p>
          <a:p>
            <a:pPr algn="just">
              <a:lnSpc>
                <a:spcPct val="150000"/>
              </a:lnSpc>
              <a:spcAft>
                <a:spcPts val="1000"/>
              </a:spcAft>
            </a:pPr>
            <a:r>
              <a:rPr lang="es-AR" sz="1600" dirty="0">
                <a:effectLst/>
                <a:latin typeface="Calibri" panose="020F0502020204030204" pitchFamily="34" charset="0"/>
                <a:ea typeface="Calibri" panose="020F0502020204030204" pitchFamily="34" charset="0"/>
                <a:cs typeface="Calibri" panose="020F0502020204030204" pitchFamily="34" charset="0"/>
              </a:rPr>
              <a:t>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15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521" y="1091097"/>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Tipos de Datos</a:t>
            </a:r>
            <a:endParaRPr lang="es-AR" sz="1500" dirty="0"/>
          </a:p>
        </p:txBody>
      </p:sp>
      <p:sp>
        <p:nvSpPr>
          <p:cNvPr id="4" name="object 4"/>
          <p:cNvSpPr txBox="1"/>
          <p:nvPr/>
        </p:nvSpPr>
        <p:spPr>
          <a:xfrm>
            <a:off x="1358020" y="387893"/>
            <a:ext cx="4356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1: Introducción a la Programación</a:t>
            </a:r>
            <a:endParaRPr sz="1300" dirty="0">
              <a:latin typeface="Arial"/>
              <a:cs typeface="Arial"/>
            </a:endParaRPr>
          </a:p>
        </p:txBody>
      </p:sp>
      <p:pic>
        <p:nvPicPr>
          <p:cNvPr id="13" name="Imagen 12">
            <a:extLst>
              <a:ext uri="{FF2B5EF4-FFF2-40B4-BE49-F238E27FC236}">
                <a16:creationId xmlns:a16="http://schemas.microsoft.com/office/drawing/2014/main" id="{A7BB4766-05FC-4EF7-A920-4DE3FC588C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492250"/>
            <a:ext cx="5040726" cy="2534753"/>
          </a:xfrm>
          <a:prstGeom prst="rect">
            <a:avLst/>
          </a:prstGeom>
          <a:noFill/>
          <a:ln>
            <a:solidFill>
              <a:schemeClr val="bg1"/>
            </a:solidFill>
          </a:ln>
          <a:effectLst/>
        </p:spPr>
      </p:pic>
    </p:spTree>
    <p:extLst>
      <p:ext uri="{BB962C8B-B14F-4D97-AF65-F5344CB8AC3E}">
        <p14:creationId xmlns:p14="http://schemas.microsoft.com/office/powerpoint/2010/main" val="146863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1134</Words>
  <Application>Microsoft Office PowerPoint</Application>
  <PresentationFormat>Personalizado</PresentationFormat>
  <Paragraphs>116</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Symbol</vt:lpstr>
      <vt:lpstr>Office Theme</vt:lpstr>
      <vt:lpstr>Academia BA Emprende Formación: Ciencia de Datos Docente: Mg. Ing. Layla Scheli</vt:lpstr>
      <vt:lpstr>Fundamentos Generales</vt:lpstr>
      <vt:lpstr>Clasificación de lenguajes de programación</vt:lpstr>
      <vt:lpstr>¿Qué es un algoritmo?</vt:lpstr>
      <vt:lpstr>Componentes básicos de un algoritmo:</vt:lpstr>
      <vt:lpstr>Características esenciales de un Algoritmo</vt:lpstr>
      <vt:lpstr>Clasificación de un Algoritmo</vt:lpstr>
      <vt:lpstr>¿Qué es un modelo?</vt:lpstr>
      <vt:lpstr>Tipos de Datos</vt:lpstr>
      <vt:lpstr>Escalas de Medida</vt:lpstr>
      <vt:lpstr>Presentación de PowerPoint</vt:lpstr>
      <vt:lpstr>Presentación de PowerPoint</vt:lpstr>
      <vt:lpstr>Presentación de PowerPoint</vt:lpstr>
      <vt:lpstr>Características particulares de los datos: </vt:lpstr>
      <vt:lpstr>Metodología para la construcción de un programa</vt:lpstr>
      <vt:lpstr>Presentación de PowerPoint</vt:lpstr>
      <vt:lpstr>¿Qué es R?</vt:lpstr>
      <vt:lpstr>¿Qué podemos hacer con R?</vt:lpstr>
      <vt:lpstr>¿Cómo se visualiza R?</vt:lpstr>
      <vt:lpstr>Un poco rústico verdad?</vt:lpstr>
      <vt:lpstr>R STUDIO</vt:lpstr>
      <vt:lpstr>¿Cómo se visualiza RStudio?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66</cp:revision>
  <dcterms:created xsi:type="dcterms:W3CDTF">2020-10-20T23:11:42Z</dcterms:created>
  <dcterms:modified xsi:type="dcterms:W3CDTF">2020-10-21T13:44:05Z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