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312" r:id="rId4"/>
    <p:sldId id="318" r:id="rId5"/>
    <p:sldId id="313" r:id="rId6"/>
    <p:sldId id="314" r:id="rId7"/>
    <p:sldId id="315" r:id="rId8"/>
    <p:sldId id="297" r:id="rId9"/>
    <p:sldId id="298" r:id="rId10"/>
    <p:sldId id="299" r:id="rId11"/>
    <p:sldId id="316" r:id="rId12"/>
    <p:sldId id="319" r:id="rId13"/>
    <p:sldId id="296" r:id="rId14"/>
  </p:sldIdLst>
  <p:sldSz cx="9144000" cy="5118100"/>
  <p:notesSz cx="9144000" cy="51181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79" d="100"/>
          <a:sy n="79" d="100"/>
        </p:scale>
        <p:origin x="84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FCAB11E-2EC2-42CC-9681-431B199777FC}" type="datetimeFigureOut">
              <a:rPr lang="es-AR" smtClean="0"/>
              <a:t>30/10/2020</a:t>
            </a:fld>
            <a:endParaRPr lang="es-AR"/>
          </a:p>
        </p:txBody>
      </p:sp>
      <p:sp>
        <p:nvSpPr>
          <p:cNvPr id="4" name="Marcador de imagen de diapositiva 3"/>
          <p:cNvSpPr>
            <a:spLocks noGrp="1" noRot="1" noChangeAspect="1"/>
          </p:cNvSpPr>
          <p:nvPr>
            <p:ph type="sldImg" idx="2"/>
          </p:nvPr>
        </p:nvSpPr>
        <p:spPr>
          <a:xfrm>
            <a:off x="3028950" y="639763"/>
            <a:ext cx="3086100" cy="17272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14400" y="2463800"/>
            <a:ext cx="7315200" cy="20145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4860925"/>
            <a:ext cx="3962400" cy="25717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180013" y="4860925"/>
            <a:ext cx="3962400" cy="257175"/>
          </a:xfrm>
          <a:prstGeom prst="rect">
            <a:avLst/>
          </a:prstGeom>
        </p:spPr>
        <p:txBody>
          <a:bodyPr vert="horz" lIns="91440" tIns="45720" rIns="91440" bIns="45720" rtlCol="0" anchor="b"/>
          <a:lstStyle>
            <a:lvl1pPr algn="r">
              <a:defRPr sz="1200"/>
            </a:lvl1pPr>
          </a:lstStyle>
          <a:p>
            <a:fld id="{A69F883B-69E7-4B5C-9B42-029C1044CF74}" type="slidenum">
              <a:rPr lang="es-AR" smtClean="0"/>
              <a:t>‹Nº›</a:t>
            </a:fld>
            <a:endParaRPr lang="es-AR"/>
          </a:p>
        </p:txBody>
      </p:sp>
    </p:spTree>
    <p:extLst>
      <p:ext uri="{BB962C8B-B14F-4D97-AF65-F5344CB8AC3E}">
        <p14:creationId xmlns:p14="http://schemas.microsoft.com/office/powerpoint/2010/main" val="107900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2</a:t>
            </a:fld>
            <a:endParaRPr lang="es-AR"/>
          </a:p>
        </p:txBody>
      </p:sp>
    </p:spTree>
    <p:extLst>
      <p:ext uri="{BB962C8B-B14F-4D97-AF65-F5344CB8AC3E}">
        <p14:creationId xmlns:p14="http://schemas.microsoft.com/office/powerpoint/2010/main" val="155530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3</a:t>
            </a:fld>
            <a:endParaRPr lang="es-AR"/>
          </a:p>
        </p:txBody>
      </p:sp>
    </p:spTree>
    <p:extLst>
      <p:ext uri="{BB962C8B-B14F-4D97-AF65-F5344CB8AC3E}">
        <p14:creationId xmlns:p14="http://schemas.microsoft.com/office/powerpoint/2010/main" val="5844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4</a:t>
            </a:fld>
            <a:endParaRPr lang="es-AR"/>
          </a:p>
        </p:txBody>
      </p:sp>
    </p:spTree>
    <p:extLst>
      <p:ext uri="{BB962C8B-B14F-4D97-AF65-F5344CB8AC3E}">
        <p14:creationId xmlns:p14="http://schemas.microsoft.com/office/powerpoint/2010/main" val="221911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5</a:t>
            </a:fld>
            <a:endParaRPr lang="es-AR"/>
          </a:p>
        </p:txBody>
      </p:sp>
    </p:spTree>
    <p:extLst>
      <p:ext uri="{BB962C8B-B14F-4D97-AF65-F5344CB8AC3E}">
        <p14:creationId xmlns:p14="http://schemas.microsoft.com/office/powerpoint/2010/main" val="2715252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6</a:t>
            </a:fld>
            <a:endParaRPr lang="es-AR"/>
          </a:p>
        </p:txBody>
      </p:sp>
    </p:spTree>
    <p:extLst>
      <p:ext uri="{BB962C8B-B14F-4D97-AF65-F5344CB8AC3E}">
        <p14:creationId xmlns:p14="http://schemas.microsoft.com/office/powerpoint/2010/main" val="377594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A69F883B-69E7-4B5C-9B42-029C1044CF74}" type="slidenum">
              <a:rPr lang="es-AR" smtClean="0"/>
              <a:t>7</a:t>
            </a:fld>
            <a:endParaRPr lang="es-AR"/>
          </a:p>
        </p:txBody>
      </p:sp>
    </p:spTree>
    <p:extLst>
      <p:ext uri="{BB962C8B-B14F-4D97-AF65-F5344CB8AC3E}">
        <p14:creationId xmlns:p14="http://schemas.microsoft.com/office/powerpoint/2010/main" val="67540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86611"/>
            <a:ext cx="7772400" cy="107480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66136"/>
            <a:ext cx="6400800" cy="12795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sz="half" idx="2"/>
          </p:nvPr>
        </p:nvSpPr>
        <p:spPr>
          <a:xfrm>
            <a:off x="457200" y="1177163"/>
            <a:ext cx="3977640" cy="337794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77163"/>
            <a:ext cx="3977640" cy="337794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51176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9"/>
            <a:ext cx="9143981" cy="479337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308055" y="487027"/>
            <a:ext cx="6527889" cy="208279"/>
          </a:xfrm>
          <a:prstGeom prst="rect">
            <a:avLst/>
          </a:prstGeom>
        </p:spPr>
        <p:txBody>
          <a:bodyPr wrap="square" lIns="0" tIns="0" rIns="0" bIns="0">
            <a:spAutoFit/>
          </a:bodyPr>
          <a:lstStyle>
            <a:lvl1pPr>
              <a:defRPr sz="1200" b="1" i="0">
                <a:solidFill>
                  <a:schemeClr val="tx1"/>
                </a:solidFill>
                <a:latin typeface="Arial"/>
                <a:cs typeface="Arial"/>
              </a:defRPr>
            </a:lvl1pPr>
          </a:lstStyle>
          <a:p>
            <a:endParaRPr/>
          </a:p>
        </p:txBody>
      </p:sp>
      <p:sp>
        <p:nvSpPr>
          <p:cNvPr id="3" name="Holder 3"/>
          <p:cNvSpPr>
            <a:spLocks noGrp="1"/>
          </p:cNvSpPr>
          <p:nvPr>
            <p:ph type="body" idx="1"/>
          </p:nvPr>
        </p:nvSpPr>
        <p:spPr>
          <a:xfrm>
            <a:off x="530223" y="1533776"/>
            <a:ext cx="8083552" cy="23799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59833"/>
            <a:ext cx="2926080" cy="2559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59833"/>
            <a:ext cx="2103120" cy="2559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10/30/2020</a:t>
            </a:fld>
            <a:endParaRPr lang="en-US"/>
          </a:p>
        </p:txBody>
      </p:sp>
      <p:sp>
        <p:nvSpPr>
          <p:cNvPr id="6" name="Holder 6"/>
          <p:cNvSpPr>
            <a:spLocks noGrp="1"/>
          </p:cNvSpPr>
          <p:nvPr>
            <p:ph type="sldNum" sz="quarter" idx="7"/>
          </p:nvPr>
        </p:nvSpPr>
        <p:spPr>
          <a:xfrm>
            <a:off x="6583680" y="4759833"/>
            <a:ext cx="2103120" cy="2559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644650"/>
            <a:ext cx="2924175" cy="841256"/>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FFFFFF"/>
                </a:solidFill>
                <a:latin typeface="Arial"/>
                <a:cs typeface="Arial"/>
              </a:rPr>
              <a:t>Academia BA</a:t>
            </a:r>
            <a:r>
              <a:rPr sz="2100" b="0" spc="-204" dirty="0">
                <a:solidFill>
                  <a:srgbClr val="FFFFFF"/>
                </a:solidFill>
                <a:latin typeface="Arial"/>
                <a:cs typeface="Arial"/>
              </a:rPr>
              <a:t> </a:t>
            </a:r>
            <a:r>
              <a:rPr sz="2100" b="0" spc="-5" dirty="0">
                <a:solidFill>
                  <a:srgbClr val="FFFFFF"/>
                </a:solidFill>
                <a:latin typeface="Arial"/>
                <a:cs typeface="Arial"/>
              </a:rPr>
              <a:t>Emprende</a:t>
            </a:r>
            <a:endParaRPr sz="2100" dirty="0">
              <a:latin typeface="Arial"/>
              <a:cs typeface="Arial"/>
            </a:endParaRPr>
          </a:p>
          <a:p>
            <a:pPr marL="12700">
              <a:lnSpc>
                <a:spcPct val="100000"/>
              </a:lnSpc>
              <a:spcBef>
                <a:spcPts val="50"/>
              </a:spcBef>
            </a:pPr>
            <a:r>
              <a:rPr lang="es-AR" sz="1600" b="0" spc="-10" dirty="0">
                <a:solidFill>
                  <a:srgbClr val="FFFFFF"/>
                </a:solidFill>
                <a:latin typeface="Arial"/>
                <a:cs typeface="Arial"/>
              </a:rPr>
              <a:t>Formación: Ciencia de Datos</a:t>
            </a:r>
            <a:br>
              <a:rPr lang="es-AR" sz="1600" b="0" spc="-10" dirty="0">
                <a:solidFill>
                  <a:srgbClr val="FFFFFF"/>
                </a:solidFill>
                <a:latin typeface="Arial"/>
                <a:cs typeface="Arial"/>
              </a:rPr>
            </a:br>
            <a:r>
              <a:rPr lang="es-AR" sz="1600" b="0" spc="-10" dirty="0">
                <a:solidFill>
                  <a:srgbClr val="FFFFFF"/>
                </a:solidFill>
                <a:latin typeface="Arial"/>
                <a:cs typeface="Arial"/>
              </a:rPr>
              <a:t>Docente: Mg. Ing. Layla Scheli</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Atributos de un objeto</a:t>
            </a:r>
            <a:endParaRPr lang="es-AR" sz="1500" dirty="0"/>
          </a:p>
        </p:txBody>
      </p:sp>
      <p:sp>
        <p:nvSpPr>
          <p:cNvPr id="3" name="object 3"/>
          <p:cNvSpPr txBox="1"/>
          <p:nvPr/>
        </p:nvSpPr>
        <p:spPr>
          <a:xfrm>
            <a:off x="682622" y="1373513"/>
            <a:ext cx="7924800" cy="2985946"/>
          </a:xfrm>
          <a:prstGeom prst="rect">
            <a:avLst/>
          </a:prstGeom>
        </p:spPr>
        <p:txBody>
          <a:bodyPr vert="horz" wrap="square" lIns="0" tIns="12700" rIns="0" bIns="0" rtlCol="0">
            <a:spAutoFit/>
          </a:bodyPr>
          <a:lstStyle/>
          <a:p>
            <a:pPr marL="12700" marR="719455" indent="-12700">
              <a:lnSpc>
                <a:spcPct val="150000"/>
              </a:lnSpc>
              <a:spcBef>
                <a:spcPts val="100"/>
              </a:spcBef>
            </a:pPr>
            <a:r>
              <a:rPr lang="es-AR" sz="1600" dirty="0">
                <a:latin typeface="Arial"/>
                <a:cs typeface="Arial"/>
              </a:rPr>
              <a:t>Las entidades que manipula R se conocen con el nombre de objetos. Los objetos que poseen todos sus elementos del mismo tipo o modo se denominan estructuras ‘atómicas’. </a:t>
            </a:r>
          </a:p>
          <a:p>
            <a:pPr marL="12700" marR="719455" indent="-12700">
              <a:lnSpc>
                <a:spcPct val="150000"/>
              </a:lnSpc>
              <a:spcBef>
                <a:spcPts val="100"/>
              </a:spcBef>
            </a:pPr>
            <a:endParaRPr lang="es-AR" sz="1600" dirty="0">
              <a:latin typeface="Arial"/>
              <a:cs typeface="Arial"/>
            </a:endParaRPr>
          </a:p>
          <a:p>
            <a:pPr marL="12700" marR="719455" indent="-12700">
              <a:lnSpc>
                <a:spcPct val="150000"/>
              </a:lnSpc>
              <a:spcBef>
                <a:spcPts val="100"/>
              </a:spcBef>
            </a:pPr>
            <a:r>
              <a:rPr lang="es-AR" sz="1600" dirty="0">
                <a:latin typeface="Arial"/>
                <a:cs typeface="Arial"/>
              </a:rPr>
              <a:t>Los tipos o modo ‘atómicos’ en R son: </a:t>
            </a:r>
          </a:p>
          <a:p>
            <a:pPr marL="285750" marR="719455" indent="-285750">
              <a:lnSpc>
                <a:spcPct val="150000"/>
              </a:lnSpc>
              <a:spcBef>
                <a:spcPts val="100"/>
              </a:spcBef>
              <a:buFont typeface="Arial" panose="020B0604020202020204" pitchFamily="34" charset="0"/>
              <a:buChar char="•"/>
            </a:pPr>
            <a:r>
              <a:rPr lang="es-AR" sz="1600" dirty="0" err="1">
                <a:latin typeface="Arial"/>
                <a:cs typeface="Arial"/>
              </a:rPr>
              <a:t>character</a:t>
            </a:r>
            <a:r>
              <a:rPr lang="es-AR" sz="1600" dirty="0">
                <a:latin typeface="Arial"/>
                <a:cs typeface="Arial"/>
              </a:rPr>
              <a:t> (caracteres/cadena de caracteres). </a:t>
            </a:r>
          </a:p>
          <a:p>
            <a:pPr marL="285750" marR="719455" indent="-285750">
              <a:lnSpc>
                <a:spcPct val="150000"/>
              </a:lnSpc>
              <a:spcBef>
                <a:spcPts val="100"/>
              </a:spcBef>
              <a:buFont typeface="Arial" panose="020B0604020202020204" pitchFamily="34" charset="0"/>
              <a:buChar char="•"/>
            </a:pPr>
            <a:r>
              <a:rPr lang="es-AR" sz="1600" dirty="0" err="1">
                <a:latin typeface="Arial"/>
                <a:cs typeface="Arial"/>
              </a:rPr>
              <a:t>numeric</a:t>
            </a:r>
            <a:r>
              <a:rPr lang="es-AR" sz="1600" dirty="0">
                <a:latin typeface="Arial"/>
                <a:cs typeface="Arial"/>
              </a:rPr>
              <a:t> (Números reales y enteros).</a:t>
            </a:r>
          </a:p>
          <a:p>
            <a:pPr marL="285750" marR="719455" indent="-285750">
              <a:lnSpc>
                <a:spcPct val="150000"/>
              </a:lnSpc>
              <a:spcBef>
                <a:spcPts val="100"/>
              </a:spcBef>
              <a:buFont typeface="Arial" panose="020B0604020202020204" pitchFamily="34" charset="0"/>
              <a:buChar char="•"/>
            </a:pPr>
            <a:r>
              <a:rPr lang="es-AR" sz="1600" dirty="0" err="1">
                <a:latin typeface="Arial"/>
                <a:cs typeface="Arial"/>
              </a:rPr>
              <a:t>logical</a:t>
            </a:r>
            <a:r>
              <a:rPr lang="es-AR" sz="1600" dirty="0">
                <a:latin typeface="Arial"/>
                <a:cs typeface="Arial"/>
              </a:rPr>
              <a:t> (Booleanos True/False).</a:t>
            </a:r>
          </a:p>
        </p:txBody>
      </p:sp>
      <p:sp>
        <p:nvSpPr>
          <p:cNvPr id="5" name="object 4">
            <a:extLst>
              <a:ext uri="{FF2B5EF4-FFF2-40B4-BE49-F238E27FC236}">
                <a16:creationId xmlns:a16="http://schemas.microsoft.com/office/drawing/2014/main" id="{4C6DDB61-4F3B-4826-B5FC-8481810B478F}"/>
              </a:ext>
            </a:extLst>
          </p:cNvPr>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Tree>
    <p:extLst>
      <p:ext uri="{BB962C8B-B14F-4D97-AF65-F5344CB8AC3E}">
        <p14:creationId xmlns:p14="http://schemas.microsoft.com/office/powerpoint/2010/main" val="292755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Atributos de un objeto</a:t>
            </a:r>
            <a:endParaRPr lang="es-AR" sz="1500" dirty="0"/>
          </a:p>
        </p:txBody>
      </p:sp>
      <p:sp>
        <p:nvSpPr>
          <p:cNvPr id="3" name="object 3"/>
          <p:cNvSpPr txBox="1"/>
          <p:nvPr/>
        </p:nvSpPr>
        <p:spPr>
          <a:xfrm>
            <a:off x="682622" y="1373513"/>
            <a:ext cx="7924800" cy="2616614"/>
          </a:xfrm>
          <a:prstGeom prst="rect">
            <a:avLst/>
          </a:prstGeom>
        </p:spPr>
        <p:txBody>
          <a:bodyPr vert="horz" wrap="square" lIns="0" tIns="12700" rIns="0" bIns="0" rtlCol="0">
            <a:spAutoFit/>
          </a:bodyPr>
          <a:lstStyle/>
          <a:p>
            <a:pPr marL="12700" marR="719455" indent="-12700">
              <a:lnSpc>
                <a:spcPct val="150000"/>
              </a:lnSpc>
              <a:spcBef>
                <a:spcPts val="100"/>
              </a:spcBef>
            </a:pPr>
            <a:r>
              <a:rPr lang="es-AR" sz="1600" dirty="0">
                <a:latin typeface="Arial"/>
                <a:cs typeface="Arial"/>
              </a:rPr>
              <a:t>R también maneja objetos modos, no atómicos y de estructura recursiva. Los tipos o modo ‘no atómicos’ en R son: </a:t>
            </a:r>
          </a:p>
          <a:p>
            <a:pPr marL="12700" marR="719455" indent="-12700">
              <a:lnSpc>
                <a:spcPct val="150000"/>
              </a:lnSpc>
              <a:spcBef>
                <a:spcPts val="100"/>
              </a:spcBef>
              <a:tabLst>
                <a:tab pos="177800" algn="l"/>
                <a:tab pos="355600" algn="l"/>
              </a:tabLst>
            </a:pPr>
            <a:r>
              <a:rPr lang="es-AR" sz="1600" dirty="0">
                <a:latin typeface="Arial"/>
                <a:cs typeface="Arial"/>
              </a:rPr>
              <a:t>•	</a:t>
            </a:r>
            <a:r>
              <a:rPr lang="es-AR" sz="1600" dirty="0" err="1">
                <a:latin typeface="Arial"/>
                <a:cs typeface="Arial"/>
              </a:rPr>
              <a:t>list</a:t>
            </a:r>
            <a:r>
              <a:rPr lang="es-AR" sz="1600" dirty="0">
                <a:latin typeface="Arial"/>
                <a:cs typeface="Arial"/>
              </a:rPr>
              <a:t> (listas).</a:t>
            </a:r>
          </a:p>
          <a:p>
            <a:pPr marL="12700" marR="719455" indent="-12700">
              <a:lnSpc>
                <a:spcPct val="150000"/>
              </a:lnSpc>
              <a:spcBef>
                <a:spcPts val="100"/>
              </a:spcBef>
              <a:tabLst>
                <a:tab pos="177800" algn="l"/>
              </a:tabLst>
            </a:pPr>
            <a:r>
              <a:rPr lang="es-AR" sz="1600" dirty="0">
                <a:latin typeface="Arial"/>
                <a:cs typeface="Arial"/>
              </a:rPr>
              <a:t>•	</a:t>
            </a:r>
            <a:r>
              <a:rPr lang="es-AR" sz="1600" dirty="0" err="1">
                <a:latin typeface="Arial"/>
                <a:cs typeface="Arial"/>
              </a:rPr>
              <a:t>function</a:t>
            </a:r>
            <a:r>
              <a:rPr lang="es-AR" sz="1600" dirty="0">
                <a:latin typeface="Arial"/>
                <a:cs typeface="Arial"/>
              </a:rPr>
              <a:t> (Funciones). </a:t>
            </a:r>
          </a:p>
          <a:p>
            <a:pPr marL="12700" marR="719455" indent="-12700">
              <a:lnSpc>
                <a:spcPct val="150000"/>
              </a:lnSpc>
              <a:spcBef>
                <a:spcPts val="100"/>
              </a:spcBef>
              <a:tabLst>
                <a:tab pos="177800" algn="l"/>
              </a:tabLst>
            </a:pPr>
            <a:r>
              <a:rPr lang="es-AR" sz="1600" dirty="0">
                <a:latin typeface="Arial"/>
                <a:cs typeface="Arial"/>
              </a:rPr>
              <a:t>•	</a:t>
            </a:r>
            <a:r>
              <a:rPr lang="es-AR" sz="1600" dirty="0" err="1">
                <a:latin typeface="Arial"/>
                <a:cs typeface="Arial"/>
              </a:rPr>
              <a:t>expression</a:t>
            </a:r>
            <a:r>
              <a:rPr lang="es-AR" sz="1600" dirty="0">
                <a:latin typeface="Arial"/>
                <a:cs typeface="Arial"/>
              </a:rPr>
              <a:t> (Expresiones).</a:t>
            </a:r>
          </a:p>
          <a:p>
            <a:pPr marL="12700" marR="719455" indent="-12700">
              <a:lnSpc>
                <a:spcPct val="150000"/>
              </a:lnSpc>
              <a:spcBef>
                <a:spcPts val="100"/>
              </a:spcBef>
            </a:pPr>
            <a:endParaRPr lang="es-AR" sz="1600" dirty="0">
              <a:latin typeface="Arial"/>
              <a:cs typeface="Arial"/>
            </a:endParaRPr>
          </a:p>
          <a:p>
            <a:pPr marL="12700" marR="719455" indent="-12700">
              <a:lnSpc>
                <a:spcPct val="150000"/>
              </a:lnSpc>
              <a:spcBef>
                <a:spcPts val="100"/>
              </a:spcBef>
            </a:pPr>
            <a:r>
              <a:rPr lang="es-AR" sz="1600" dirty="0">
                <a:latin typeface="Arial"/>
                <a:cs typeface="Arial"/>
              </a:rPr>
              <a:t>Otro atributo de un objeto es su longitud (</a:t>
            </a:r>
            <a:r>
              <a:rPr lang="es-AR" sz="1600" dirty="0" err="1">
                <a:latin typeface="Arial"/>
                <a:cs typeface="Arial"/>
              </a:rPr>
              <a:t>length</a:t>
            </a:r>
            <a:r>
              <a:rPr lang="es-AR" sz="1600" dirty="0">
                <a:latin typeface="Arial"/>
                <a:cs typeface="Arial"/>
              </a:rPr>
              <a:t>).</a:t>
            </a:r>
          </a:p>
        </p:txBody>
      </p:sp>
      <p:sp>
        <p:nvSpPr>
          <p:cNvPr id="5" name="object 4">
            <a:extLst>
              <a:ext uri="{FF2B5EF4-FFF2-40B4-BE49-F238E27FC236}">
                <a16:creationId xmlns:a16="http://schemas.microsoft.com/office/drawing/2014/main" id="{4C6DDB61-4F3B-4826-B5FC-8481810B478F}"/>
              </a:ext>
            </a:extLst>
          </p:cNvPr>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Tree>
    <p:extLst>
      <p:ext uri="{BB962C8B-B14F-4D97-AF65-F5344CB8AC3E}">
        <p14:creationId xmlns:p14="http://schemas.microsoft.com/office/powerpoint/2010/main" val="359097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4C6DDB61-4F3B-4826-B5FC-8481810B478F}"/>
              </a:ext>
            </a:extLst>
          </p:cNvPr>
          <p:cNvSpPr txBox="1"/>
          <p:nvPr/>
        </p:nvSpPr>
        <p:spPr>
          <a:xfrm>
            <a:off x="1295400" y="425450"/>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pic>
        <p:nvPicPr>
          <p:cNvPr id="8" name="Imagen 7" descr="Información Importante | CEIP TINGUARO">
            <a:extLst>
              <a:ext uri="{FF2B5EF4-FFF2-40B4-BE49-F238E27FC236}">
                <a16:creationId xmlns:a16="http://schemas.microsoft.com/office/drawing/2014/main" id="{CD0AD857-A539-49E3-9AF2-7065F31280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35050"/>
            <a:ext cx="1691202" cy="1621527"/>
          </a:xfrm>
          <a:prstGeom prst="rect">
            <a:avLst/>
          </a:prstGeom>
          <a:noFill/>
          <a:ln>
            <a:noFill/>
          </a:ln>
        </p:spPr>
      </p:pic>
      <p:pic>
        <p:nvPicPr>
          <p:cNvPr id="10" name="Imagen 9">
            <a:extLst>
              <a:ext uri="{FF2B5EF4-FFF2-40B4-BE49-F238E27FC236}">
                <a16:creationId xmlns:a16="http://schemas.microsoft.com/office/drawing/2014/main" id="{D9C3D4F4-322C-44CC-B10A-E0152845BB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6492" y="1158548"/>
            <a:ext cx="6096000" cy="3153509"/>
          </a:xfrm>
          <a:prstGeom prst="rect">
            <a:avLst/>
          </a:prstGeom>
          <a:noFill/>
          <a:ln>
            <a:noFill/>
          </a:ln>
        </p:spPr>
      </p:pic>
    </p:spTree>
    <p:extLst>
      <p:ext uri="{BB962C8B-B14F-4D97-AF65-F5344CB8AC3E}">
        <p14:creationId xmlns:p14="http://schemas.microsoft.com/office/powerpoint/2010/main" val="417310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FE7CA0C-A82F-4D75-808C-2CA10AFF8CBD}"/>
              </a:ext>
            </a:extLst>
          </p:cNvPr>
          <p:cNvSpPr txBox="1"/>
          <p:nvPr/>
        </p:nvSpPr>
        <p:spPr>
          <a:xfrm>
            <a:off x="3400678" y="958850"/>
            <a:ext cx="4572000" cy="461665"/>
          </a:xfrm>
          <a:prstGeom prst="rect">
            <a:avLst/>
          </a:prstGeom>
          <a:noFill/>
        </p:spPr>
        <p:txBody>
          <a:bodyPr wrap="square">
            <a:spAutoFit/>
          </a:bodyPr>
          <a:lstStyle/>
          <a:p>
            <a:r>
              <a:rPr lang="es-AR" sz="2400" b="1" dirty="0"/>
              <a:t>Muchas Gracias!</a:t>
            </a:r>
          </a:p>
        </p:txBody>
      </p:sp>
      <p:pic>
        <p:nvPicPr>
          <p:cNvPr id="10" name="Imagen 9">
            <a:extLst>
              <a:ext uri="{FF2B5EF4-FFF2-40B4-BE49-F238E27FC236}">
                <a16:creationId xmlns:a16="http://schemas.microsoft.com/office/drawing/2014/main" id="{FD65F6B8-2631-4596-AE2D-BE3776551303}"/>
              </a:ext>
            </a:extLst>
          </p:cNvPr>
          <p:cNvPicPr>
            <a:picLocks noChangeAspect="1"/>
          </p:cNvPicPr>
          <p:nvPr/>
        </p:nvPicPr>
        <p:blipFill>
          <a:blip r:embed="rId2"/>
          <a:stretch>
            <a:fillRect/>
          </a:stretch>
        </p:blipFill>
        <p:spPr>
          <a:xfrm>
            <a:off x="3271837" y="3168650"/>
            <a:ext cx="2752725" cy="1731685"/>
          </a:xfrm>
          <a:prstGeom prst="rect">
            <a:avLst/>
          </a:prstGeom>
        </p:spPr>
      </p:pic>
      <p:sp>
        <p:nvSpPr>
          <p:cNvPr id="13" name="CuadroTexto 12">
            <a:extLst>
              <a:ext uri="{FF2B5EF4-FFF2-40B4-BE49-F238E27FC236}">
                <a16:creationId xmlns:a16="http://schemas.microsoft.com/office/drawing/2014/main" id="{C759A346-9E9E-48D2-B164-D47C26945004}"/>
              </a:ext>
            </a:extLst>
          </p:cNvPr>
          <p:cNvSpPr txBox="1"/>
          <p:nvPr/>
        </p:nvSpPr>
        <p:spPr>
          <a:xfrm>
            <a:off x="2362200" y="1680517"/>
            <a:ext cx="4572000" cy="461665"/>
          </a:xfrm>
          <a:prstGeom prst="rect">
            <a:avLst/>
          </a:prstGeom>
          <a:noFill/>
        </p:spPr>
        <p:txBody>
          <a:bodyPr wrap="square">
            <a:spAutoFit/>
          </a:bodyPr>
          <a:lstStyle/>
          <a:p>
            <a:r>
              <a:rPr lang="es-AR" sz="2400" b="1" dirty="0"/>
              <a:t>Contacto: </a:t>
            </a:r>
            <a:r>
              <a:rPr lang="es-AR" sz="2400" b="1"/>
              <a:t>layla.scheli</a:t>
            </a:r>
            <a:r>
              <a:rPr lang="es-AR" sz="2400" b="1" dirty="0"/>
              <a:t>@gmail.com</a:t>
            </a:r>
          </a:p>
        </p:txBody>
      </p:sp>
      <p:sp>
        <p:nvSpPr>
          <p:cNvPr id="15" name="CuadroTexto 14">
            <a:extLst>
              <a:ext uri="{FF2B5EF4-FFF2-40B4-BE49-F238E27FC236}">
                <a16:creationId xmlns:a16="http://schemas.microsoft.com/office/drawing/2014/main" id="{2A8F1D82-738E-48E5-9BF6-498F13C117A8}"/>
              </a:ext>
            </a:extLst>
          </p:cNvPr>
          <p:cNvSpPr txBox="1"/>
          <p:nvPr/>
        </p:nvSpPr>
        <p:spPr>
          <a:xfrm>
            <a:off x="1828800" y="2402185"/>
            <a:ext cx="6172200" cy="461665"/>
          </a:xfrm>
          <a:prstGeom prst="rect">
            <a:avLst/>
          </a:prstGeom>
          <a:noFill/>
        </p:spPr>
        <p:txBody>
          <a:bodyPr wrap="square">
            <a:spAutoFit/>
          </a:bodyPr>
          <a:lstStyle/>
          <a:p>
            <a:r>
              <a:rPr lang="es-AR" sz="2400" b="1" dirty="0" err="1"/>
              <a:t>Linkedin:www.linkedin.com</a:t>
            </a:r>
            <a:r>
              <a:rPr lang="es-AR" sz="2400" b="1" dirty="0"/>
              <a:t>/in/</a:t>
            </a:r>
            <a:r>
              <a:rPr lang="es-AR" sz="2400" b="1" dirty="0" err="1"/>
              <a:t>laylascheli</a:t>
            </a:r>
            <a:endParaRPr lang="es-A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Aritméticos</a:t>
            </a:r>
            <a:endParaRPr sz="15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graphicFrame>
        <p:nvGraphicFramePr>
          <p:cNvPr id="8" name="Tabla 7">
            <a:extLst>
              <a:ext uri="{FF2B5EF4-FFF2-40B4-BE49-F238E27FC236}">
                <a16:creationId xmlns:a16="http://schemas.microsoft.com/office/drawing/2014/main" id="{7FC9D5E8-3CEA-4363-82C8-0F20432BD417}"/>
              </a:ext>
            </a:extLst>
          </p:cNvPr>
          <p:cNvGraphicFramePr>
            <a:graphicFrameLocks noGrp="1"/>
          </p:cNvGraphicFramePr>
          <p:nvPr>
            <p:extLst>
              <p:ext uri="{D42A27DB-BD31-4B8C-83A1-F6EECF244321}">
                <p14:modId xmlns:p14="http://schemas.microsoft.com/office/powerpoint/2010/main" val="3837908510"/>
              </p:ext>
            </p:extLst>
          </p:nvPr>
        </p:nvGraphicFramePr>
        <p:xfrm>
          <a:off x="1524000" y="1263650"/>
          <a:ext cx="6400800" cy="3059325"/>
        </p:xfrm>
        <a:graphic>
          <a:graphicData uri="http://schemas.openxmlformats.org/drawingml/2006/table">
            <a:tbl>
              <a:tblPr firstRow="1" firstCol="1" bandRow="1">
                <a:tableStyleId>{5C22544A-7EE6-4342-B048-85BDC9FD1C3A}</a:tableStyleId>
              </a:tblPr>
              <a:tblGrid>
                <a:gridCol w="1776872">
                  <a:extLst>
                    <a:ext uri="{9D8B030D-6E8A-4147-A177-3AD203B41FA5}">
                      <a16:colId xmlns:a16="http://schemas.microsoft.com/office/drawing/2014/main" val="103960500"/>
                    </a:ext>
                  </a:extLst>
                </a:gridCol>
                <a:gridCol w="1118728">
                  <a:extLst>
                    <a:ext uri="{9D8B030D-6E8A-4147-A177-3AD203B41FA5}">
                      <a16:colId xmlns:a16="http://schemas.microsoft.com/office/drawing/2014/main" val="105005764"/>
                    </a:ext>
                  </a:extLst>
                </a:gridCol>
                <a:gridCol w="1143000">
                  <a:extLst>
                    <a:ext uri="{9D8B030D-6E8A-4147-A177-3AD203B41FA5}">
                      <a16:colId xmlns:a16="http://schemas.microsoft.com/office/drawing/2014/main" val="2196836431"/>
                    </a:ext>
                  </a:extLst>
                </a:gridCol>
                <a:gridCol w="2362200">
                  <a:extLst>
                    <a:ext uri="{9D8B030D-6E8A-4147-A177-3AD203B41FA5}">
                      <a16:colId xmlns:a16="http://schemas.microsoft.com/office/drawing/2014/main" val="3553469072"/>
                    </a:ext>
                  </a:extLst>
                </a:gridCol>
              </a:tblGrid>
              <a:tr h="363512">
                <a:tc>
                  <a:txBody>
                    <a:bodyPr/>
                    <a:lstStyle/>
                    <a:p>
                      <a:pPr algn="ctr">
                        <a:lnSpc>
                          <a:spcPct val="115000"/>
                        </a:lnSpc>
                        <a:spcAft>
                          <a:spcPts val="1800"/>
                        </a:spcAft>
                      </a:pPr>
                      <a:r>
                        <a:rPr lang="es-AR" sz="1200">
                          <a:effectLst/>
                        </a:rPr>
                        <a:t>Operador</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Nombre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Ejemplo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Significado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2044490636"/>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Exponenciación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elevado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686194108"/>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Multiplicación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multiplicado por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3422265287"/>
                  </a:ext>
                </a:extLst>
              </a:tr>
              <a:tr h="363512">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División</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 dividido entre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102021560"/>
                  </a:ext>
                </a:extLst>
              </a:tr>
              <a:tr h="610683">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Modulo o resto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resto de la división 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2802490054"/>
                  </a:ext>
                </a:extLst>
              </a:tr>
              <a:tr h="260327">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Suma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dirty="0">
                          <a:effectLst/>
                        </a:rPr>
                        <a:t>x más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1434134491"/>
                  </a:ext>
                </a:extLst>
              </a:tr>
              <a:tr h="239925">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Resta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tc>
                  <a:txBody>
                    <a:bodyPr/>
                    <a:lstStyle/>
                    <a:p>
                      <a:pPr algn="ctr">
                        <a:lnSpc>
                          <a:spcPct val="115000"/>
                        </a:lnSpc>
                        <a:spcAft>
                          <a:spcPts val="1800"/>
                        </a:spcAft>
                      </a:pPr>
                      <a:r>
                        <a:rPr lang="es-AR" sz="1200" dirty="0">
                          <a:effectLst/>
                        </a:rPr>
                        <a:t>x menos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4426" marR="34426" marT="0" marB="0"/>
                </a:tc>
                <a:extLst>
                  <a:ext uri="{0D108BD9-81ED-4DB2-BD59-A6C34878D82A}">
                    <a16:rowId xmlns:a16="http://schemas.microsoft.com/office/drawing/2014/main" val="400855027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8826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Relacionales</a:t>
            </a:r>
            <a:endParaRPr sz="15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graphicFrame>
        <p:nvGraphicFramePr>
          <p:cNvPr id="3" name="Tabla 2">
            <a:extLst>
              <a:ext uri="{FF2B5EF4-FFF2-40B4-BE49-F238E27FC236}">
                <a16:creationId xmlns:a16="http://schemas.microsoft.com/office/drawing/2014/main" id="{CC58FA89-47EC-4DCF-893D-B911EA6E84CD}"/>
              </a:ext>
            </a:extLst>
          </p:cNvPr>
          <p:cNvGraphicFramePr>
            <a:graphicFrameLocks noGrp="1"/>
          </p:cNvGraphicFramePr>
          <p:nvPr>
            <p:extLst>
              <p:ext uri="{D42A27DB-BD31-4B8C-83A1-F6EECF244321}">
                <p14:modId xmlns:p14="http://schemas.microsoft.com/office/powerpoint/2010/main" val="1695331519"/>
              </p:ext>
            </p:extLst>
          </p:nvPr>
        </p:nvGraphicFramePr>
        <p:xfrm>
          <a:off x="1358020" y="1263651"/>
          <a:ext cx="6566779" cy="2971800"/>
        </p:xfrm>
        <a:graphic>
          <a:graphicData uri="http://schemas.openxmlformats.org/drawingml/2006/table">
            <a:tbl>
              <a:tblPr firstRow="1" firstCol="1" bandRow="1">
                <a:tableStyleId>{5C22544A-7EE6-4342-B048-85BDC9FD1C3A}</a:tableStyleId>
              </a:tblPr>
              <a:tblGrid>
                <a:gridCol w="1204489">
                  <a:extLst>
                    <a:ext uri="{9D8B030D-6E8A-4147-A177-3AD203B41FA5}">
                      <a16:colId xmlns:a16="http://schemas.microsoft.com/office/drawing/2014/main" val="3342457744"/>
                    </a:ext>
                  </a:extLst>
                </a:gridCol>
                <a:gridCol w="1969647">
                  <a:extLst>
                    <a:ext uri="{9D8B030D-6E8A-4147-A177-3AD203B41FA5}">
                      <a16:colId xmlns:a16="http://schemas.microsoft.com/office/drawing/2014/main" val="2454581391"/>
                    </a:ext>
                  </a:extLst>
                </a:gridCol>
                <a:gridCol w="1094850">
                  <a:extLst>
                    <a:ext uri="{9D8B030D-6E8A-4147-A177-3AD203B41FA5}">
                      <a16:colId xmlns:a16="http://schemas.microsoft.com/office/drawing/2014/main" val="2238318794"/>
                    </a:ext>
                  </a:extLst>
                </a:gridCol>
                <a:gridCol w="2297793">
                  <a:extLst>
                    <a:ext uri="{9D8B030D-6E8A-4147-A177-3AD203B41FA5}">
                      <a16:colId xmlns:a16="http://schemas.microsoft.com/office/drawing/2014/main" val="2677289250"/>
                    </a:ext>
                  </a:extLst>
                </a:gridCol>
              </a:tblGrid>
              <a:tr h="446808">
                <a:tc>
                  <a:txBody>
                    <a:bodyPr/>
                    <a:lstStyle/>
                    <a:p>
                      <a:pPr algn="ctr">
                        <a:lnSpc>
                          <a:spcPct val="115000"/>
                        </a:lnSpc>
                        <a:spcAft>
                          <a:spcPts val="1800"/>
                        </a:spcAft>
                      </a:pPr>
                      <a:r>
                        <a:rPr lang="es-AR" sz="1200">
                          <a:effectLst/>
                        </a:rPr>
                        <a:t>Operador</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Nombre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Ejemplo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Significado</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545012582"/>
                  </a:ext>
                </a:extLst>
              </a:tr>
              <a:tr h="407844">
                <a:tc>
                  <a:txBody>
                    <a:bodyPr/>
                    <a:lstStyle/>
                    <a:p>
                      <a:pPr algn="ctr">
                        <a:lnSpc>
                          <a:spcPct val="115000"/>
                        </a:lnSpc>
                        <a:spcAft>
                          <a:spcPts val="1800"/>
                        </a:spcAft>
                      </a:pPr>
                      <a:r>
                        <a:rPr lang="es-AR" sz="1200">
                          <a:effectLst/>
                        </a:rPr>
                        <a:t>&lt; </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Menor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x&lt;y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menor que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2660558106"/>
                  </a:ext>
                </a:extLst>
              </a:tr>
              <a:tr h="407844">
                <a:tc>
                  <a:txBody>
                    <a:bodyPr/>
                    <a:lstStyle/>
                    <a:p>
                      <a:pPr algn="ctr">
                        <a:lnSpc>
                          <a:spcPct val="115000"/>
                        </a:lnSpc>
                        <a:spcAft>
                          <a:spcPts val="1800"/>
                        </a:spcAft>
                      </a:pPr>
                      <a:r>
                        <a:rPr lang="es-AR" sz="1200">
                          <a:effectLst/>
                        </a:rPr>
                        <a:t>&gt; </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Mayor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x&gt;y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mayor que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1021379812"/>
                  </a:ext>
                </a:extLst>
              </a:tr>
              <a:tr h="407844">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Igual 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igual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2818548625"/>
                  </a:ext>
                </a:extLst>
              </a:tr>
              <a:tr h="407844">
                <a:tc>
                  <a:txBody>
                    <a:bodyPr/>
                    <a:lstStyle/>
                    <a:p>
                      <a:pPr algn="ctr">
                        <a:lnSpc>
                          <a:spcPct val="115000"/>
                        </a:lnSpc>
                        <a:spcAft>
                          <a:spcPts val="1800"/>
                        </a:spcAft>
                      </a:pPr>
                      <a:r>
                        <a:rPr lang="es-AR" sz="1200">
                          <a:effectLst/>
                        </a:rPr>
                        <a: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Distinto a</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distinto de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3250225467"/>
                  </a:ext>
                </a:extLst>
              </a:tr>
              <a:tr h="446808">
                <a:tc>
                  <a:txBody>
                    <a:bodyPr/>
                    <a:lstStyle/>
                    <a:p>
                      <a:pPr algn="ctr">
                        <a:lnSpc>
                          <a:spcPct val="115000"/>
                        </a:lnSpc>
                        <a:spcAft>
                          <a:spcPts val="1800"/>
                        </a:spcAft>
                      </a:pPr>
                      <a:r>
                        <a:rPr lang="es-AR" sz="1200">
                          <a:effectLst/>
                        </a:rPr>
                        <a:t>&lt;=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Menor o igual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x&lt;=y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 menor o igual a 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331405753"/>
                  </a:ext>
                </a:extLst>
              </a:tr>
              <a:tr h="446808">
                <a:tc>
                  <a:txBody>
                    <a:bodyPr/>
                    <a:lstStyle/>
                    <a:p>
                      <a:pPr algn="ctr">
                        <a:lnSpc>
                          <a:spcPct val="115000"/>
                        </a:lnSpc>
                        <a:spcAft>
                          <a:spcPts val="1800"/>
                        </a:spcAft>
                      </a:pPr>
                      <a:r>
                        <a:rPr lang="es-AR" sz="1200">
                          <a:effectLst/>
                        </a:rPr>
                        <a:t>&gt;=</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Mayor o igual que</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a:effectLst/>
                        </a:rPr>
                        <a:t>x&gt;=y</a:t>
                      </a:r>
                      <a:endParaRPr lang="es-AR" sz="120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tc>
                  <a:txBody>
                    <a:bodyPr/>
                    <a:lstStyle/>
                    <a:p>
                      <a:pPr algn="ctr">
                        <a:lnSpc>
                          <a:spcPct val="115000"/>
                        </a:lnSpc>
                        <a:spcAft>
                          <a:spcPts val="1800"/>
                        </a:spcAft>
                      </a:pPr>
                      <a:r>
                        <a:rPr lang="es-AR" sz="1200" dirty="0">
                          <a:effectLst/>
                        </a:rPr>
                        <a:t>x mayor o igual a y</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5559" marR="65559" marT="0" marB="0"/>
                </a:tc>
                <a:extLst>
                  <a:ext uri="{0D108BD9-81ED-4DB2-BD59-A6C34878D82A}">
                    <a16:rowId xmlns:a16="http://schemas.microsoft.com/office/drawing/2014/main" val="1260177414"/>
                  </a:ext>
                </a:extLst>
              </a:tr>
            </a:tbl>
          </a:graphicData>
        </a:graphic>
      </p:graphicFrame>
    </p:spTree>
    <p:extLst>
      <p:ext uri="{BB962C8B-B14F-4D97-AF65-F5344CB8AC3E}">
        <p14:creationId xmlns:p14="http://schemas.microsoft.com/office/powerpoint/2010/main" val="41205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Operadores Lógicos</a:t>
            </a:r>
            <a:endParaRPr sz="15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graphicFrame>
        <p:nvGraphicFramePr>
          <p:cNvPr id="5" name="Tabla 4">
            <a:extLst>
              <a:ext uri="{FF2B5EF4-FFF2-40B4-BE49-F238E27FC236}">
                <a16:creationId xmlns:a16="http://schemas.microsoft.com/office/drawing/2014/main" id="{FD3B4E5D-5440-42FD-9DF5-290884CB4C13}"/>
              </a:ext>
            </a:extLst>
          </p:cNvPr>
          <p:cNvGraphicFramePr>
            <a:graphicFrameLocks noGrp="1"/>
          </p:cNvGraphicFramePr>
          <p:nvPr>
            <p:extLst>
              <p:ext uri="{D42A27DB-BD31-4B8C-83A1-F6EECF244321}">
                <p14:modId xmlns:p14="http://schemas.microsoft.com/office/powerpoint/2010/main" val="2029852257"/>
              </p:ext>
            </p:extLst>
          </p:nvPr>
        </p:nvGraphicFramePr>
        <p:xfrm>
          <a:off x="1214596" y="1322970"/>
          <a:ext cx="6714807" cy="2472160"/>
        </p:xfrm>
        <a:graphic>
          <a:graphicData uri="http://schemas.openxmlformats.org/drawingml/2006/table">
            <a:tbl>
              <a:tblPr firstRow="1" firstCol="1" bandRow="1">
                <a:tableStyleId>{5C22544A-7EE6-4342-B048-85BDC9FD1C3A}</a:tableStyleId>
              </a:tblPr>
              <a:tblGrid>
                <a:gridCol w="1011722">
                  <a:extLst>
                    <a:ext uri="{9D8B030D-6E8A-4147-A177-3AD203B41FA5}">
                      <a16:colId xmlns:a16="http://schemas.microsoft.com/office/drawing/2014/main" val="2563268546"/>
                    </a:ext>
                  </a:extLst>
                </a:gridCol>
                <a:gridCol w="882668">
                  <a:extLst>
                    <a:ext uri="{9D8B030D-6E8A-4147-A177-3AD203B41FA5}">
                      <a16:colId xmlns:a16="http://schemas.microsoft.com/office/drawing/2014/main" val="4194467780"/>
                    </a:ext>
                  </a:extLst>
                </a:gridCol>
                <a:gridCol w="2044156">
                  <a:extLst>
                    <a:ext uri="{9D8B030D-6E8A-4147-A177-3AD203B41FA5}">
                      <a16:colId xmlns:a16="http://schemas.microsoft.com/office/drawing/2014/main" val="3038678982"/>
                    </a:ext>
                  </a:extLst>
                </a:gridCol>
                <a:gridCol w="2776261">
                  <a:extLst>
                    <a:ext uri="{9D8B030D-6E8A-4147-A177-3AD203B41FA5}">
                      <a16:colId xmlns:a16="http://schemas.microsoft.com/office/drawing/2014/main" val="2920618598"/>
                    </a:ext>
                  </a:extLst>
                </a:gridCol>
              </a:tblGrid>
              <a:tr h="618040">
                <a:tc>
                  <a:txBody>
                    <a:bodyPr/>
                    <a:lstStyle/>
                    <a:p>
                      <a:pPr marL="90170" algn="ctr">
                        <a:lnSpc>
                          <a:spcPct val="115000"/>
                        </a:lnSpc>
                        <a:spcAft>
                          <a:spcPts val="1800"/>
                        </a:spcAft>
                      </a:pPr>
                      <a:r>
                        <a:rPr lang="es-AR" sz="1100">
                          <a:effectLst/>
                        </a:rPr>
                        <a:t>Operador</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Nombre</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Ejemplo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Significado</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679056"/>
                  </a:ext>
                </a:extLst>
              </a:tr>
              <a:tr h="618040">
                <a:tc>
                  <a:txBody>
                    <a:bodyPr/>
                    <a:lstStyle/>
                    <a:p>
                      <a:pPr marL="90170" algn="ctr">
                        <a:lnSpc>
                          <a:spcPct val="115000"/>
                        </a:lnSpc>
                        <a:spcAft>
                          <a:spcPts val="1800"/>
                        </a:spcAft>
                      </a:pPr>
                      <a:r>
                        <a:rPr lang="es-AR" sz="1100">
                          <a:effectLst/>
                        </a:rPr>
                        <a:t>&amp;&amp;</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AND</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(x&lt;y)&amp;&amp;(x&lt;z)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 menor que y’ Y ‘x menor que 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2208185"/>
                  </a:ext>
                </a:extLst>
              </a:tr>
              <a:tr h="618040">
                <a:tc>
                  <a:txBody>
                    <a:bodyPr/>
                    <a:lstStyle/>
                    <a:p>
                      <a:pPr marL="90170" algn="ctr">
                        <a:lnSpc>
                          <a:spcPct val="115000"/>
                        </a:lnSpc>
                        <a:spcAft>
                          <a:spcPts val="1800"/>
                        </a:spcAft>
                      </a:pPr>
                      <a:r>
                        <a:rPr lang="es-AR" sz="1100">
                          <a:effectLst/>
                        </a:rPr>
                        <a: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OR</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(x&lt;y)||(x&lt;z)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 menor que y’ O ‘x menor que z’</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684701"/>
                  </a:ext>
                </a:extLst>
              </a:tr>
              <a:tr h="618040">
                <a:tc>
                  <a:txBody>
                    <a:bodyPr/>
                    <a:lstStyle/>
                    <a:p>
                      <a:pPr marL="90170" algn="ctr">
                        <a:lnSpc>
                          <a:spcPct val="115000"/>
                        </a:lnSpc>
                        <a:spcAft>
                          <a:spcPts val="1800"/>
                        </a:spcAft>
                      </a:pPr>
                      <a:r>
                        <a:rPr lang="es-AR" sz="1100">
                          <a:effectLst/>
                        </a:rPr>
                        <a: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NOT</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a:effectLst/>
                        </a:rPr>
                        <a:t>!(x&lt;y)</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algn="ctr">
                        <a:lnSpc>
                          <a:spcPct val="115000"/>
                        </a:lnSpc>
                        <a:spcAft>
                          <a:spcPts val="1800"/>
                        </a:spcAft>
                      </a:pPr>
                      <a:r>
                        <a:rPr lang="es-AR" sz="1100" dirty="0">
                          <a:effectLst/>
                        </a:rPr>
                        <a:t>x NO es menor que y</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1681942"/>
                  </a:ext>
                </a:extLst>
              </a:tr>
            </a:tbl>
          </a:graphicData>
        </a:graphic>
      </p:graphicFrame>
      <p:sp>
        <p:nvSpPr>
          <p:cNvPr id="7" name="CuadroTexto 6">
            <a:extLst>
              <a:ext uri="{FF2B5EF4-FFF2-40B4-BE49-F238E27FC236}">
                <a16:creationId xmlns:a16="http://schemas.microsoft.com/office/drawing/2014/main" id="{1BD1311A-4121-4B16-AEE9-5AF08B35C9DF}"/>
              </a:ext>
            </a:extLst>
          </p:cNvPr>
          <p:cNvSpPr txBox="1"/>
          <p:nvPr/>
        </p:nvSpPr>
        <p:spPr>
          <a:xfrm>
            <a:off x="609600" y="3963170"/>
            <a:ext cx="4572000" cy="392159"/>
          </a:xfrm>
          <a:prstGeom prst="rect">
            <a:avLst/>
          </a:prstGeom>
          <a:noFill/>
        </p:spPr>
        <p:txBody>
          <a:bodyPr wrap="square">
            <a:spAutoFit/>
          </a:bodyPr>
          <a:lstStyle/>
          <a:p>
            <a:pPr algn="just">
              <a:lnSpc>
                <a:spcPct val="115000"/>
              </a:lnSpc>
              <a:spcAft>
                <a:spcPts val="10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NOT = Negación.</a:t>
            </a:r>
          </a:p>
        </p:txBody>
      </p:sp>
    </p:spTree>
    <p:extLst>
      <p:ext uri="{BB962C8B-B14F-4D97-AF65-F5344CB8AC3E}">
        <p14:creationId xmlns:p14="http://schemas.microsoft.com/office/powerpoint/2010/main" val="181202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Vectores</a:t>
            </a:r>
            <a:endParaRPr lang="es-AR" sz="15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
        <p:nvSpPr>
          <p:cNvPr id="13" name="CuadroTexto 12">
            <a:extLst>
              <a:ext uri="{FF2B5EF4-FFF2-40B4-BE49-F238E27FC236}">
                <a16:creationId xmlns:a16="http://schemas.microsoft.com/office/drawing/2014/main" id="{36F172DD-E3C7-4FB4-9283-6BCE96CC68DF}"/>
              </a:ext>
            </a:extLst>
          </p:cNvPr>
          <p:cNvSpPr txBox="1"/>
          <p:nvPr/>
        </p:nvSpPr>
        <p:spPr>
          <a:xfrm>
            <a:off x="685800" y="1339850"/>
            <a:ext cx="8001000" cy="3139321"/>
          </a:xfrm>
          <a:prstGeom prst="rect">
            <a:avLst/>
          </a:prstGeom>
          <a:noFill/>
        </p:spPr>
        <p:txBody>
          <a:bodyPr wrap="square">
            <a:spAutoFit/>
          </a:bodyPr>
          <a:lstStyle/>
          <a:p>
            <a:pPr algn="just"/>
            <a:r>
              <a:rPr lang="es-AR" dirty="0"/>
              <a:t>R utiliza diferentes estructuras de datos. La estructura más simple es el vector, que es una colección ordenada de elementos. El vector, como todos los elementos en R, es un objeto. En un vector, todos sus elementos son del mismo tipo de dato.</a:t>
            </a:r>
          </a:p>
          <a:p>
            <a:pPr algn="just"/>
            <a:endParaRPr lang="es-AR" dirty="0"/>
          </a:p>
          <a:p>
            <a:pPr algn="just"/>
            <a:r>
              <a:rPr lang="es-AR" dirty="0"/>
              <a:t>La función c() nos permite construir un vector. Una vez que creamos un vector, es muy habitual querer guardar ese vector que acabamos de crear en un nuevo objeto. Para eso deberemos entonces, recurrir a lo que se conoce como “asignación” (&lt;-). </a:t>
            </a:r>
          </a:p>
          <a:p>
            <a:pPr algn="just"/>
            <a:endParaRPr lang="es-AR" dirty="0"/>
          </a:p>
          <a:p>
            <a:pPr algn="just"/>
            <a:r>
              <a:rPr lang="es-AR" dirty="0"/>
              <a:t>La sintaxis para crear un objeto es:</a:t>
            </a:r>
          </a:p>
          <a:p>
            <a:pPr algn="ctr"/>
            <a:r>
              <a:rPr lang="es-AR" b="1" dirty="0" err="1"/>
              <a:t>ObjetoNombre</a:t>
            </a:r>
            <a:r>
              <a:rPr lang="es-AR" b="1" dirty="0"/>
              <a:t> &lt;- valor</a:t>
            </a:r>
          </a:p>
        </p:txBody>
      </p:sp>
    </p:spTree>
    <p:extLst>
      <p:ext uri="{BB962C8B-B14F-4D97-AF65-F5344CB8AC3E}">
        <p14:creationId xmlns:p14="http://schemas.microsoft.com/office/powerpoint/2010/main" val="12005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58850"/>
            <a:ext cx="2941320"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Vectores</a:t>
            </a:r>
            <a:endParaRPr lang="es-AR" sz="15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
        <p:nvSpPr>
          <p:cNvPr id="13" name="CuadroTexto 12">
            <a:extLst>
              <a:ext uri="{FF2B5EF4-FFF2-40B4-BE49-F238E27FC236}">
                <a16:creationId xmlns:a16="http://schemas.microsoft.com/office/drawing/2014/main" id="{36F172DD-E3C7-4FB4-9283-6BCE96CC68DF}"/>
              </a:ext>
            </a:extLst>
          </p:cNvPr>
          <p:cNvSpPr txBox="1"/>
          <p:nvPr/>
        </p:nvSpPr>
        <p:spPr>
          <a:xfrm>
            <a:off x="685800" y="1339850"/>
            <a:ext cx="7620000" cy="2723823"/>
          </a:xfrm>
          <a:prstGeom prst="rect">
            <a:avLst/>
          </a:prstGeom>
          <a:noFill/>
        </p:spPr>
        <p:txBody>
          <a:bodyPr wrap="square">
            <a:spAutoFit/>
          </a:bodyPr>
          <a:lstStyle/>
          <a:p>
            <a:pPr algn="just"/>
            <a:r>
              <a:rPr lang="es-AR" dirty="0"/>
              <a:t>Resulta importante destacar, que podemos tener distintos tipos de vectores:</a:t>
            </a:r>
          </a:p>
          <a:p>
            <a:pPr algn="just">
              <a:lnSpc>
                <a:spcPct val="150000"/>
              </a:lnSpc>
            </a:pPr>
            <a:r>
              <a:rPr lang="es-AR" dirty="0"/>
              <a:t>• Vectores numéricos.</a:t>
            </a:r>
          </a:p>
          <a:p>
            <a:pPr algn="just">
              <a:lnSpc>
                <a:spcPct val="150000"/>
              </a:lnSpc>
            </a:pPr>
            <a:r>
              <a:rPr lang="es-AR" dirty="0"/>
              <a:t>• Vectores lógicos.</a:t>
            </a:r>
          </a:p>
          <a:p>
            <a:pPr algn="just">
              <a:lnSpc>
                <a:spcPct val="150000"/>
              </a:lnSpc>
            </a:pPr>
            <a:r>
              <a:rPr lang="es-AR" dirty="0"/>
              <a:t>• Vectores de carácter.</a:t>
            </a:r>
          </a:p>
          <a:p>
            <a:pPr algn="just"/>
            <a:endParaRPr lang="es-AR" dirty="0"/>
          </a:p>
          <a:p>
            <a:pPr algn="just"/>
            <a:endParaRPr lang="es-AR" dirty="0"/>
          </a:p>
          <a:p>
            <a:pPr algn="just"/>
            <a:r>
              <a:rPr lang="es-AR" dirty="0"/>
              <a:t>Adicionalmente, podemos seleccionar un </a:t>
            </a:r>
            <a:r>
              <a:rPr lang="es-AR" dirty="0" err="1"/>
              <a:t>subvector</a:t>
            </a:r>
            <a:r>
              <a:rPr lang="es-AR" dirty="0"/>
              <a:t> de un vector añadiendo al nombre del mismo un vector de índices entre corchetes, [ y ].</a:t>
            </a:r>
          </a:p>
        </p:txBody>
      </p:sp>
      <p:pic>
        <p:nvPicPr>
          <p:cNvPr id="3" name="Picture 4" descr="ALGORITMOS: ARREGLOS O VECTORES">
            <a:extLst>
              <a:ext uri="{FF2B5EF4-FFF2-40B4-BE49-F238E27FC236}">
                <a16:creationId xmlns:a16="http://schemas.microsoft.com/office/drawing/2014/main" id="{230FB337-EE6E-4CA9-9BFF-3B098C2130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1758208"/>
            <a:ext cx="2133600" cy="160168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0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11250"/>
            <a:ext cx="2941320" cy="259045"/>
          </a:xfrm>
          <a:prstGeom prst="rect">
            <a:avLst/>
          </a:prstGeom>
        </p:spPr>
        <p:txBody>
          <a:bodyPr vert="horz" wrap="square" lIns="0" tIns="12700" rIns="0" bIns="0" rtlCol="0">
            <a:spAutoFit/>
          </a:bodyPr>
          <a:lstStyle/>
          <a:p>
            <a:pPr marL="12700">
              <a:lnSpc>
                <a:spcPct val="100000"/>
              </a:lnSpc>
              <a:spcBef>
                <a:spcPts val="100"/>
              </a:spcBef>
            </a:pPr>
            <a:r>
              <a:rPr lang="es-AR" sz="1600" spc="20" dirty="0"/>
              <a:t>Sucesiones</a:t>
            </a:r>
            <a:endParaRPr lang="es-AR" sz="1600" dirty="0"/>
          </a:p>
        </p:txBody>
      </p:sp>
      <p:sp>
        <p:nvSpPr>
          <p:cNvPr id="4" name="object 4"/>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
        <p:nvSpPr>
          <p:cNvPr id="13" name="CuadroTexto 12">
            <a:extLst>
              <a:ext uri="{FF2B5EF4-FFF2-40B4-BE49-F238E27FC236}">
                <a16:creationId xmlns:a16="http://schemas.microsoft.com/office/drawing/2014/main" id="{36F172DD-E3C7-4FB4-9283-6BCE96CC68DF}"/>
              </a:ext>
            </a:extLst>
          </p:cNvPr>
          <p:cNvSpPr txBox="1"/>
          <p:nvPr/>
        </p:nvSpPr>
        <p:spPr>
          <a:xfrm>
            <a:off x="685800" y="1492250"/>
            <a:ext cx="8001000" cy="1477328"/>
          </a:xfrm>
          <a:prstGeom prst="rect">
            <a:avLst/>
          </a:prstGeom>
          <a:noFill/>
        </p:spPr>
        <p:txBody>
          <a:bodyPr wrap="square">
            <a:spAutoFit/>
          </a:bodyPr>
          <a:lstStyle/>
          <a:p>
            <a:pPr marL="285750" indent="-285750" algn="just">
              <a:buFont typeface="Arial" panose="020B0604020202020204" pitchFamily="34" charset="0"/>
              <a:buChar char="•"/>
            </a:pPr>
            <a:r>
              <a:rPr lang="es-AR" dirty="0" err="1"/>
              <a:t>seq</a:t>
            </a:r>
            <a:r>
              <a:rPr lang="es-AR" dirty="0"/>
              <a:t>(): La función permite generar sucesiones complejas.                   </a:t>
            </a:r>
          </a:p>
          <a:p>
            <a:pPr algn="just"/>
            <a:r>
              <a:rPr lang="es-AR" dirty="0"/>
              <a:t>     (Ej. </a:t>
            </a:r>
            <a:r>
              <a:rPr lang="es-AR" dirty="0" err="1"/>
              <a:t>seq</a:t>
            </a:r>
            <a:r>
              <a:rPr lang="es-AR" dirty="0"/>
              <a:t>(</a:t>
            </a:r>
            <a:r>
              <a:rPr lang="es-AR" dirty="0" err="1"/>
              <a:t>from</a:t>
            </a:r>
            <a:r>
              <a:rPr lang="es-AR" dirty="0"/>
              <a:t>=1, </a:t>
            </a:r>
            <a:r>
              <a:rPr lang="es-AR" dirty="0" err="1"/>
              <a:t>to</a:t>
            </a:r>
            <a:r>
              <a:rPr lang="es-AR" dirty="0"/>
              <a:t>=2, </a:t>
            </a:r>
            <a:r>
              <a:rPr lang="es-AR" dirty="0" err="1"/>
              <a:t>by</a:t>
            </a:r>
            <a:r>
              <a:rPr lang="es-AR" dirty="0"/>
              <a:t>=.2) = [1, 1.2, 1.4, 1.6, 1.8, 2]). </a:t>
            </a:r>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AR" dirty="0" err="1"/>
              <a:t>rep</a:t>
            </a:r>
            <a:r>
              <a:rPr lang="es-AR" dirty="0"/>
              <a:t>(): La función permite duplicar un objeto de formas diversas.</a:t>
            </a:r>
          </a:p>
          <a:p>
            <a:pPr algn="just"/>
            <a:r>
              <a:rPr lang="es-AR" dirty="0"/>
              <a:t>(Ej. </a:t>
            </a:r>
            <a:r>
              <a:rPr lang="es-AR" dirty="0" err="1"/>
              <a:t>rep</a:t>
            </a:r>
            <a:r>
              <a:rPr lang="es-AR" dirty="0"/>
              <a:t>(4, times=3) = [4, 4, 4]).</a:t>
            </a:r>
          </a:p>
        </p:txBody>
      </p:sp>
    </p:spTree>
    <p:extLst>
      <p:ext uri="{BB962C8B-B14F-4D97-AF65-F5344CB8AC3E}">
        <p14:creationId xmlns:p14="http://schemas.microsoft.com/office/powerpoint/2010/main" val="53210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58850"/>
            <a:ext cx="3660777" cy="243656"/>
          </a:xfrm>
          <a:prstGeom prst="rect">
            <a:avLst/>
          </a:prstGeom>
        </p:spPr>
        <p:txBody>
          <a:bodyPr vert="horz" wrap="square" lIns="0" tIns="12700" rIns="0" bIns="0" rtlCol="0">
            <a:spAutoFit/>
          </a:bodyPr>
          <a:lstStyle/>
          <a:p>
            <a:pPr marL="12700">
              <a:lnSpc>
                <a:spcPct val="100000"/>
              </a:lnSpc>
              <a:spcBef>
                <a:spcPts val="100"/>
              </a:spcBef>
            </a:pPr>
            <a:r>
              <a:rPr lang="es-AR" sz="1500" spc="20" dirty="0"/>
              <a:t>Valores faltantes</a:t>
            </a:r>
            <a:endParaRPr lang="es-AR" sz="1500" dirty="0"/>
          </a:p>
        </p:txBody>
      </p:sp>
      <p:sp>
        <p:nvSpPr>
          <p:cNvPr id="7" name="object 4">
            <a:extLst>
              <a:ext uri="{FF2B5EF4-FFF2-40B4-BE49-F238E27FC236}">
                <a16:creationId xmlns:a16="http://schemas.microsoft.com/office/drawing/2014/main" id="{1A697E35-0222-415C-BBF9-C303973074F0}"/>
              </a:ext>
            </a:extLst>
          </p:cNvPr>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
        <p:nvSpPr>
          <p:cNvPr id="11" name="CuadroTexto 10">
            <a:extLst>
              <a:ext uri="{FF2B5EF4-FFF2-40B4-BE49-F238E27FC236}">
                <a16:creationId xmlns:a16="http://schemas.microsoft.com/office/drawing/2014/main" id="{1BA185AA-E81C-4E80-83B6-4403043BB663}"/>
              </a:ext>
            </a:extLst>
          </p:cNvPr>
          <p:cNvSpPr txBox="1"/>
          <p:nvPr/>
        </p:nvSpPr>
        <p:spPr>
          <a:xfrm>
            <a:off x="633252" y="1335794"/>
            <a:ext cx="7901148" cy="1295868"/>
          </a:xfrm>
          <a:prstGeom prst="rect">
            <a:avLst/>
          </a:prstGeom>
          <a:noFill/>
        </p:spPr>
        <p:txBody>
          <a:bodyPr wrap="square">
            <a:spAutoFit/>
          </a:bodyPr>
          <a:lstStyle/>
          <a:p>
            <a:pPr algn="just">
              <a:lnSpc>
                <a:spcPct val="150000"/>
              </a:lnSpc>
            </a:pPr>
            <a:r>
              <a:rPr lang="es-AR" dirty="0"/>
              <a:t>En ocasiones, puede que no todos los componentes de un vector sean conocidos. Cuando falta un elemento en R, lo que se denomina ’valor faltante’, se le asigna un valor especial denominado - NA.</a:t>
            </a:r>
          </a:p>
        </p:txBody>
      </p:sp>
      <p:pic>
        <p:nvPicPr>
          <p:cNvPr id="13" name="Picture 2" descr="Nocion Paleo: El ph la pieza faltante">
            <a:extLst>
              <a:ext uri="{FF2B5EF4-FFF2-40B4-BE49-F238E27FC236}">
                <a16:creationId xmlns:a16="http://schemas.microsoft.com/office/drawing/2014/main" id="{F098ED05-6D8F-458F-803B-AD76DDDAC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458145"/>
            <a:ext cx="1792956" cy="18170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622" y="979802"/>
            <a:ext cx="5641977" cy="259045"/>
          </a:xfrm>
          <a:prstGeom prst="rect">
            <a:avLst/>
          </a:prstGeom>
        </p:spPr>
        <p:txBody>
          <a:bodyPr vert="horz" wrap="square" lIns="0" tIns="12700" rIns="0" bIns="0" rtlCol="0">
            <a:spAutoFit/>
          </a:bodyPr>
          <a:lstStyle/>
          <a:p>
            <a:pPr marL="12700">
              <a:lnSpc>
                <a:spcPct val="100000"/>
              </a:lnSpc>
              <a:spcBef>
                <a:spcPts val="100"/>
              </a:spcBef>
            </a:pPr>
            <a:r>
              <a:rPr lang="es-AR" sz="1600" dirty="0"/>
              <a:t>Clases de Objetos</a:t>
            </a:r>
            <a:endParaRPr lang="es-AR" sz="1500" dirty="0"/>
          </a:p>
        </p:txBody>
      </p:sp>
      <p:sp>
        <p:nvSpPr>
          <p:cNvPr id="7" name="object 4">
            <a:extLst>
              <a:ext uri="{FF2B5EF4-FFF2-40B4-BE49-F238E27FC236}">
                <a16:creationId xmlns:a16="http://schemas.microsoft.com/office/drawing/2014/main" id="{34F79C9B-CEEE-445C-BD73-E9FD0D32AD95}"/>
              </a:ext>
            </a:extLst>
          </p:cNvPr>
          <p:cNvSpPr txBox="1"/>
          <p:nvPr/>
        </p:nvSpPr>
        <p:spPr>
          <a:xfrm>
            <a:off x="1358020" y="387893"/>
            <a:ext cx="6185780" cy="212879"/>
          </a:xfrm>
          <a:prstGeom prst="rect">
            <a:avLst/>
          </a:prstGeom>
        </p:spPr>
        <p:txBody>
          <a:bodyPr vert="horz" wrap="square" lIns="0" tIns="12700" rIns="0" bIns="0" rtlCol="0">
            <a:spAutoFit/>
          </a:bodyPr>
          <a:lstStyle/>
          <a:p>
            <a:pPr marL="12700">
              <a:lnSpc>
                <a:spcPct val="100000"/>
              </a:lnSpc>
              <a:spcBef>
                <a:spcPts val="100"/>
              </a:spcBef>
            </a:pPr>
            <a:r>
              <a:rPr lang="es-AR" sz="1300" b="1" spc="10" dirty="0">
                <a:latin typeface="Arial"/>
                <a:cs typeface="Arial"/>
              </a:rPr>
              <a:t>Clase № 2: Operadores, vectores, factores, listas y su aplicación en R</a:t>
            </a:r>
            <a:endParaRPr sz="1300" dirty="0">
              <a:latin typeface="Arial"/>
              <a:cs typeface="Arial"/>
            </a:endParaRPr>
          </a:p>
        </p:txBody>
      </p:sp>
      <p:sp>
        <p:nvSpPr>
          <p:cNvPr id="11" name="CuadroTexto 10">
            <a:extLst>
              <a:ext uri="{FF2B5EF4-FFF2-40B4-BE49-F238E27FC236}">
                <a16:creationId xmlns:a16="http://schemas.microsoft.com/office/drawing/2014/main" id="{F400F07B-4BCB-4429-BD52-640992D78B6B}"/>
              </a:ext>
            </a:extLst>
          </p:cNvPr>
          <p:cNvSpPr txBox="1"/>
          <p:nvPr/>
        </p:nvSpPr>
        <p:spPr>
          <a:xfrm>
            <a:off x="609600" y="1358721"/>
            <a:ext cx="4572000"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AR" dirty="0"/>
              <a:t>Vector.</a:t>
            </a:r>
          </a:p>
          <a:p>
            <a:pPr marL="285750" indent="-285750">
              <a:lnSpc>
                <a:spcPct val="150000"/>
              </a:lnSpc>
              <a:buFont typeface="Arial" panose="020B0604020202020204" pitchFamily="34" charset="0"/>
              <a:buChar char="•"/>
            </a:pPr>
            <a:r>
              <a:rPr lang="es-AR" dirty="0"/>
              <a:t>Matrices. </a:t>
            </a:r>
          </a:p>
          <a:p>
            <a:pPr marL="285750" indent="-285750">
              <a:lnSpc>
                <a:spcPct val="150000"/>
              </a:lnSpc>
              <a:buFont typeface="Arial" panose="020B0604020202020204" pitchFamily="34" charset="0"/>
              <a:buChar char="•"/>
            </a:pPr>
            <a:r>
              <a:rPr lang="es-AR" dirty="0"/>
              <a:t>Factores.</a:t>
            </a:r>
          </a:p>
          <a:p>
            <a:pPr marL="285750" indent="-285750">
              <a:lnSpc>
                <a:spcPct val="150000"/>
              </a:lnSpc>
              <a:buFont typeface="Arial" panose="020B0604020202020204" pitchFamily="34" charset="0"/>
              <a:buChar char="•"/>
            </a:pPr>
            <a:r>
              <a:rPr lang="es-AR" dirty="0" err="1"/>
              <a:t>DataFrame</a:t>
            </a:r>
            <a:r>
              <a:rPr lang="es-AR" dirty="0"/>
              <a:t>.</a:t>
            </a:r>
          </a:p>
        </p:txBody>
      </p:sp>
      <p:pic>
        <p:nvPicPr>
          <p:cNvPr id="13" name="Picture 2" descr="Qué son los metadatos y cuál es su utilidad?">
            <a:extLst>
              <a:ext uri="{FF2B5EF4-FFF2-40B4-BE49-F238E27FC236}">
                <a16:creationId xmlns:a16="http://schemas.microsoft.com/office/drawing/2014/main" id="{C62643FD-0444-4758-9D22-3EDC73E9C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973" y="1048198"/>
            <a:ext cx="4529427" cy="302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1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841</Words>
  <Application>Microsoft Office PowerPoint</Application>
  <PresentationFormat>Personalizado</PresentationFormat>
  <Paragraphs>140</Paragraphs>
  <Slides>13</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Office Theme</vt:lpstr>
      <vt:lpstr>Academia BA Emprende Formación: Ciencia de Datos Docente: Mg. Ing. Layla Scheli</vt:lpstr>
      <vt:lpstr>Operadores Aritméticos</vt:lpstr>
      <vt:lpstr>Operadores Relacionales</vt:lpstr>
      <vt:lpstr>Operadores Lógicos</vt:lpstr>
      <vt:lpstr>Vectores</vt:lpstr>
      <vt:lpstr>Vectores</vt:lpstr>
      <vt:lpstr>Sucesiones</vt:lpstr>
      <vt:lpstr>Valores faltantes</vt:lpstr>
      <vt:lpstr>Clases de Objetos</vt:lpstr>
      <vt:lpstr>Atributos de un objeto</vt:lpstr>
      <vt:lpstr>Atributos de un objeto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BA Emprende Formación: Ciencia de Datos Docente: Mg. Ing. Layla Scheli</dc:title>
  <cp:lastModifiedBy>pidi</cp:lastModifiedBy>
  <cp:revision>48</cp:revision>
  <dcterms:created xsi:type="dcterms:W3CDTF">2020-10-20T23:11:42Z</dcterms:created>
  <dcterms:modified xsi:type="dcterms:W3CDTF">2020-10-30T15:01:50Z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2020-10-20T00:00:00Z</vt:filetime>
  </property>
</Properties>
</file>