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20" r:id="rId4"/>
    <p:sldId id="321" r:id="rId5"/>
    <p:sldId id="322" r:id="rId6"/>
    <p:sldId id="323" r:id="rId7"/>
    <p:sldId id="324" r:id="rId8"/>
    <p:sldId id="330" r:id="rId9"/>
    <p:sldId id="325" r:id="rId10"/>
    <p:sldId id="327" r:id="rId11"/>
    <p:sldId id="328" r:id="rId12"/>
    <p:sldId id="329" r:id="rId13"/>
    <p:sldId id="296" r:id="rId14"/>
  </p:sldIdLst>
  <p:sldSz cx="9144000" cy="5118100"/>
  <p:notesSz cx="9144000" cy="51181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92" autoAdjust="0"/>
  </p:normalViewPr>
  <p:slideViewPr>
    <p:cSldViewPr>
      <p:cViewPr varScale="1">
        <p:scale>
          <a:sx n="79" d="100"/>
          <a:sy n="79" d="100"/>
        </p:scale>
        <p:origin x="848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AB11E-2EC2-42CC-9681-431B199777FC}" type="datetimeFigureOut">
              <a:rPr lang="es-AR" smtClean="0"/>
              <a:t>30/10/2020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39763"/>
            <a:ext cx="3086100" cy="1727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63800"/>
            <a:ext cx="7315200" cy="2014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609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609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F883B-69E7-4B5C-9B42-029C1044CF7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9005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5308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6168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028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7331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3567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1001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6023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6340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9147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6020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001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86611"/>
            <a:ext cx="7772400" cy="107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66136"/>
            <a:ext cx="6400800" cy="1279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77163"/>
            <a:ext cx="3977640" cy="33779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77163"/>
            <a:ext cx="3977640" cy="33779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9"/>
            <a:ext cx="9143981" cy="5117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9"/>
            <a:ext cx="9143981" cy="47933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8055" y="487027"/>
            <a:ext cx="6527889" cy="20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0223" y="1533776"/>
            <a:ext cx="8083552" cy="2379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59833"/>
            <a:ext cx="2926080" cy="255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59833"/>
            <a:ext cx="2103120" cy="255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59833"/>
            <a:ext cx="2103120" cy="255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644650"/>
            <a:ext cx="2924175" cy="8412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spc="-5" dirty="0">
                <a:solidFill>
                  <a:srgbClr val="FFFFFF"/>
                </a:solidFill>
                <a:latin typeface="Arial"/>
                <a:cs typeface="Arial"/>
              </a:rPr>
              <a:t>Academia BA</a:t>
            </a:r>
            <a:r>
              <a:rPr sz="2100" b="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0" spc="-5" dirty="0">
                <a:solidFill>
                  <a:srgbClr val="FFFFFF"/>
                </a:solidFill>
                <a:latin typeface="Arial"/>
                <a:cs typeface="Arial"/>
              </a:rPr>
              <a:t>Emprende</a:t>
            </a:r>
            <a:endParaRPr sz="2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AR" sz="1600" b="0" spc="-10" dirty="0">
                <a:solidFill>
                  <a:srgbClr val="FFFFFF"/>
                </a:solidFill>
                <a:latin typeface="Arial"/>
                <a:cs typeface="Arial"/>
              </a:rPr>
              <a:t>Formación: Ciencia de Datos</a:t>
            </a:r>
            <a:br>
              <a:rPr lang="es-AR" sz="1600" b="0" spc="-10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s-AR" sz="1600" b="0" spc="-10" dirty="0">
                <a:solidFill>
                  <a:srgbClr val="FFFFFF"/>
                </a:solidFill>
                <a:latin typeface="Arial"/>
                <a:cs typeface="Arial"/>
              </a:rPr>
              <a:t>Docente: Mg. Ing. Layla Scheli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038014"/>
            <a:ext cx="294132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500" spc="20" dirty="0"/>
              <a:t>Instrucciones de Repetición</a:t>
            </a:r>
            <a:endParaRPr lang="es-AR" sz="15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646359-F5B9-44DE-9744-33B2B3C80AD7}"/>
              </a:ext>
            </a:extLst>
          </p:cNvPr>
          <p:cNvSpPr txBox="1"/>
          <p:nvPr/>
        </p:nvSpPr>
        <p:spPr>
          <a:xfrm>
            <a:off x="685800" y="1416050"/>
            <a:ext cx="4038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AR" dirty="0" err="1"/>
              <a:t>Repeat</a:t>
            </a:r>
            <a:r>
              <a:rPr lang="es-AR" dirty="0"/>
              <a:t> expresión:</a:t>
            </a:r>
          </a:p>
          <a:p>
            <a:pPr algn="just"/>
            <a:endParaRPr lang="es-AR" dirty="0"/>
          </a:p>
          <a:p>
            <a:pPr algn="just"/>
            <a:r>
              <a:rPr lang="es-AR" dirty="0"/>
              <a:t>La estructura </a:t>
            </a:r>
            <a:r>
              <a:rPr lang="es-AR" dirty="0" err="1"/>
              <a:t>repeat</a:t>
            </a:r>
            <a:r>
              <a:rPr lang="es-AR" dirty="0"/>
              <a:t> ejecuta un bucle infinitamente. Por lo general, no es utilizada para realizar análisis, sino cuando se realiza programación. La única forma de terminar o romper el ciclo es con el break.</a:t>
            </a:r>
          </a:p>
          <a:p>
            <a:pPr algn="just"/>
            <a:endParaRPr lang="es-AR" dirty="0"/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348B0655-442A-48A5-A999-20C6334B865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05400" y="1797050"/>
            <a:ext cx="3203401" cy="1894349"/>
          </a:xfrm>
          <a:prstGeom prst="rect">
            <a:avLst/>
          </a:prstGeom>
          <a:ln/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7D8A832F-F21D-4E66-AE54-11E8EB77F1A6}"/>
              </a:ext>
            </a:extLst>
          </p:cNvPr>
          <p:cNvSpPr txBox="1"/>
          <p:nvPr/>
        </p:nvSpPr>
        <p:spPr>
          <a:xfrm>
            <a:off x="1295400" y="308877"/>
            <a:ext cx="702398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2: Funciones, condiciones y estructuras de repetición, carga y descarga de paquetes </a:t>
            </a: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443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038014"/>
            <a:ext cx="294132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500" spc="20" dirty="0"/>
              <a:t>Recursividad</a:t>
            </a:r>
            <a:endParaRPr lang="es-AR" sz="15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646359-F5B9-44DE-9744-33B2B3C80AD7}"/>
              </a:ext>
            </a:extLst>
          </p:cNvPr>
          <p:cNvSpPr txBox="1"/>
          <p:nvPr/>
        </p:nvSpPr>
        <p:spPr>
          <a:xfrm>
            <a:off x="685800" y="1416050"/>
            <a:ext cx="7696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AR" dirty="0"/>
              <a:t>La recursividad es una técnica muy empleada en la programación informática y consiste en que una función se llame a sí misma. El ejemplo clásico es la función que calcula la factorial de un número o la sucesión de Fibonacci.</a:t>
            </a:r>
          </a:p>
          <a:p>
            <a:pPr algn="just"/>
            <a:endParaRPr lang="es-AR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FB2E3D6-6360-4144-959F-66060D2F87A6}"/>
              </a:ext>
            </a:extLst>
          </p:cNvPr>
          <p:cNvSpPr txBox="1"/>
          <p:nvPr/>
        </p:nvSpPr>
        <p:spPr>
          <a:xfrm>
            <a:off x="1295400" y="308877"/>
            <a:ext cx="702398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2: Funciones, condiciones y estructuras de repetición, carga y descarga de paquetes </a:t>
            </a: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648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038014"/>
            <a:ext cx="51816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600" dirty="0"/>
              <a:t>Importando </a:t>
            </a:r>
            <a:r>
              <a:rPr lang="pt-BR" sz="1600" dirty="0" err="1"/>
              <a:t>archivos</a:t>
            </a:r>
            <a:r>
              <a:rPr lang="pt-BR" sz="1600" dirty="0"/>
              <a:t> e Instalando paquetes</a:t>
            </a:r>
            <a:endParaRPr lang="es-AR" sz="15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646359-F5B9-44DE-9744-33B2B3C80AD7}"/>
              </a:ext>
            </a:extLst>
          </p:cNvPr>
          <p:cNvSpPr txBox="1"/>
          <p:nvPr/>
        </p:nvSpPr>
        <p:spPr>
          <a:xfrm>
            <a:off x="683103" y="1297059"/>
            <a:ext cx="76962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dirty="0"/>
              <a:t>R viene por defecto con varios paquetes ya preinstalados. A su vez, si quisiéramos instalar nuevos paquete podemos utilizar el comando </a:t>
            </a:r>
            <a:r>
              <a:rPr lang="es-AR" dirty="0" err="1"/>
              <a:t>install.packages</a:t>
            </a:r>
            <a:r>
              <a:rPr lang="es-AR" dirty="0"/>
              <a:t>(“</a:t>
            </a:r>
            <a:r>
              <a:rPr lang="es-AR" dirty="0" err="1"/>
              <a:t>nombrePaquete</a:t>
            </a:r>
            <a:r>
              <a:rPr lang="es-AR" dirty="0"/>
              <a:t>”), por ejemplo: </a:t>
            </a:r>
            <a:r>
              <a:rPr lang="es-AR" dirty="0" err="1"/>
              <a:t>install.packages</a:t>
            </a:r>
            <a:r>
              <a:rPr lang="es-AR" dirty="0"/>
              <a:t>(“ggplot2”). Un aspecto fundamental a considerar, es que una vez instalada la librería en nuestra PC, no es necesario volver a instalarla y deberemos invocarla para su posterior uso a través del comando </a:t>
            </a:r>
            <a:r>
              <a:rPr lang="es-AR" dirty="0" err="1"/>
              <a:t>library</a:t>
            </a:r>
            <a:r>
              <a:rPr lang="es-AR" dirty="0"/>
              <a:t>(</a:t>
            </a:r>
            <a:r>
              <a:rPr lang="es-AR" dirty="0" err="1"/>
              <a:t>nombrePaquete</a:t>
            </a:r>
            <a:r>
              <a:rPr lang="es-AR" dirty="0"/>
              <a:t>). En lo que respecta al </a:t>
            </a:r>
            <a:r>
              <a:rPr lang="es-AR" dirty="0" err="1"/>
              <a:t>import</a:t>
            </a:r>
            <a:r>
              <a:rPr lang="es-AR" dirty="0"/>
              <a:t> de archivos, en R podemos importar múltiples formatos de archivos. Los veremos en detalle en la sección de práctica. </a:t>
            </a:r>
          </a:p>
          <a:p>
            <a:pPr algn="just"/>
            <a:endParaRPr lang="es-AR"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39DE253F-B021-49C5-89DA-BDA03CD8666B}"/>
              </a:ext>
            </a:extLst>
          </p:cNvPr>
          <p:cNvSpPr txBox="1"/>
          <p:nvPr/>
        </p:nvSpPr>
        <p:spPr>
          <a:xfrm>
            <a:off x="1295400" y="308877"/>
            <a:ext cx="702398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2: Funciones, condiciones y estructuras de repetición, carga y descarga de paquetes </a:t>
            </a: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715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6FE7CA0C-A82F-4D75-808C-2CA10AFF8CBD}"/>
              </a:ext>
            </a:extLst>
          </p:cNvPr>
          <p:cNvSpPr txBox="1"/>
          <p:nvPr/>
        </p:nvSpPr>
        <p:spPr>
          <a:xfrm>
            <a:off x="3400678" y="95885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dirty="0"/>
              <a:t>Muchas Gracias!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D65F6B8-2631-4596-AE2D-BE3776551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37" y="3168650"/>
            <a:ext cx="2752725" cy="173168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759A346-9E9E-48D2-B164-D47C26945004}"/>
              </a:ext>
            </a:extLst>
          </p:cNvPr>
          <p:cNvSpPr txBox="1"/>
          <p:nvPr/>
        </p:nvSpPr>
        <p:spPr>
          <a:xfrm>
            <a:off x="2362200" y="168051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dirty="0"/>
              <a:t>Contacto: </a:t>
            </a:r>
            <a:r>
              <a:rPr lang="es-AR" sz="2400" b="1"/>
              <a:t>layla.scheli</a:t>
            </a:r>
            <a:r>
              <a:rPr lang="es-AR" sz="2400" b="1" dirty="0"/>
              <a:t>@gmail.com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A8F1D82-738E-48E5-9BF6-498F13C117A8}"/>
              </a:ext>
            </a:extLst>
          </p:cNvPr>
          <p:cNvSpPr txBox="1"/>
          <p:nvPr/>
        </p:nvSpPr>
        <p:spPr>
          <a:xfrm>
            <a:off x="1828800" y="2402185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dirty="0" err="1"/>
              <a:t>Linkedin:www.linkedin.com</a:t>
            </a:r>
            <a:r>
              <a:rPr lang="es-AR" sz="2400" b="1" dirty="0"/>
              <a:t>/in/</a:t>
            </a:r>
            <a:r>
              <a:rPr lang="es-AR" sz="2400" b="1" dirty="0" err="1"/>
              <a:t>laylascheli</a:t>
            </a:r>
            <a:endParaRPr lang="es-AR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958850"/>
            <a:ext cx="294132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500" spc="20" dirty="0"/>
              <a:t>Funciones</a:t>
            </a:r>
            <a:endParaRPr sz="1500" dirty="0"/>
          </a:p>
        </p:txBody>
      </p:sp>
      <p:sp>
        <p:nvSpPr>
          <p:cNvPr id="4" name="object 4"/>
          <p:cNvSpPr txBox="1"/>
          <p:nvPr/>
        </p:nvSpPr>
        <p:spPr>
          <a:xfrm>
            <a:off x="1295400" y="308877"/>
            <a:ext cx="702398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2: Funciones, condiciones y estructuras de repetición, carga y descarga de paquetes 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646359-F5B9-44DE-9744-33B2B3C80AD7}"/>
              </a:ext>
            </a:extLst>
          </p:cNvPr>
          <p:cNvSpPr txBox="1"/>
          <p:nvPr/>
        </p:nvSpPr>
        <p:spPr>
          <a:xfrm>
            <a:off x="685800" y="1263650"/>
            <a:ext cx="76335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AR" dirty="0"/>
              <a:t>Las funciones son secciones de código reutilizables que sirven para un propósito en particular. Las funciones pueden tomar entradas y salidas, y pueden ser reutilizadas a lo largo del programa. Organizar los programas en funciones ayuda a organizar y simplificar el código. </a:t>
            </a:r>
          </a:p>
          <a:p>
            <a:pPr algn="just"/>
            <a:endParaRPr lang="es-AR" dirty="0"/>
          </a:p>
          <a:p>
            <a:pPr algn="just"/>
            <a:r>
              <a:rPr lang="es-AR" dirty="0"/>
              <a:t>Es un ejemplo de abstracción: después de que has escrito una función, puede usar la función sin tener que preocuparte acerca de los detalles de cómo la función es implementada. </a:t>
            </a:r>
          </a:p>
          <a:p>
            <a:pPr algn="just"/>
            <a:endParaRPr lang="es-AR" dirty="0"/>
          </a:p>
          <a:p>
            <a:pPr algn="just"/>
            <a:r>
              <a:rPr lang="es-AR" dirty="0"/>
              <a:t>Gracias a la abstracción, otros pueden usarla (o “llamar”) a la función sin saber sus detalles en un nivel más profundo.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020770"/>
            <a:ext cx="294132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500" spc="20" dirty="0"/>
              <a:t>Sintaxis de una Función</a:t>
            </a:r>
            <a:endParaRPr sz="15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0270A86-8577-4190-872E-4E578623AC2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157" y="1684425"/>
            <a:ext cx="4469686" cy="16957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86984C09-81F8-4DA5-A232-5B97CABF319D}"/>
              </a:ext>
            </a:extLst>
          </p:cNvPr>
          <p:cNvSpPr txBox="1"/>
          <p:nvPr/>
        </p:nvSpPr>
        <p:spPr>
          <a:xfrm>
            <a:off x="1295400" y="308877"/>
            <a:ext cx="702398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2: Funciones, condiciones y estructuras de repetición, carga y descarga de paquetes </a:t>
            </a: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729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882650"/>
            <a:ext cx="294132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500" spc="20" dirty="0"/>
              <a:t>Ejemplo</a:t>
            </a:r>
            <a:endParaRPr lang="es-AR" sz="15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3FF1B57-17BC-4709-8CF9-7BA7DDBD952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81240"/>
            <a:ext cx="4065347" cy="1582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F4CCD20-55C1-4749-B60F-D9C4189709C2}"/>
              </a:ext>
            </a:extLst>
          </p:cNvPr>
          <p:cNvSpPr txBox="1"/>
          <p:nvPr/>
        </p:nvSpPr>
        <p:spPr>
          <a:xfrm>
            <a:off x="2895600" y="2926291"/>
            <a:ext cx="5562600" cy="2113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AR" dirty="0"/>
              <a:t>La función potencia causa que “x sea elevado a y”, y luego sea impreso en pantalla. Nótese que no pasamos los parámetros directamente, sino que en este caso llamamos a la función potencia y luego le pasamos los parámetros x=4, y=2.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s-AR" dirty="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B8260973-A962-4228-BC23-628D23535577}"/>
              </a:ext>
            </a:extLst>
          </p:cNvPr>
          <p:cNvSpPr txBox="1"/>
          <p:nvPr/>
        </p:nvSpPr>
        <p:spPr>
          <a:xfrm>
            <a:off x="1295400" y="308877"/>
            <a:ext cx="702398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2: Funciones, condiciones y estructuras de repetición, carga y descarga de paquetes </a:t>
            </a: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154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020770"/>
            <a:ext cx="294132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500" spc="20" dirty="0"/>
              <a:t>Entradas y Salidas</a:t>
            </a:r>
            <a:endParaRPr lang="es-AR" sz="15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C10B1D-58C4-4525-A3AD-8BACA3A9AD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265" y="1595455"/>
            <a:ext cx="4553470" cy="2501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5F8B468B-73E2-49F7-A34D-B0E5A558E8E2}"/>
              </a:ext>
            </a:extLst>
          </p:cNvPr>
          <p:cNvSpPr txBox="1"/>
          <p:nvPr/>
        </p:nvSpPr>
        <p:spPr>
          <a:xfrm>
            <a:off x="1295400" y="308877"/>
            <a:ext cx="702398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2: Funciones, condiciones y estructuras de repetición, carga y descarga de paquetes </a:t>
            </a: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401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882650"/>
            <a:ext cx="640080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500" spc="20" dirty="0"/>
              <a:t>Algunas de las funciones que ya vienen por defecto en R son…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E66C209-3549-4DFF-9EE9-B9171806E40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64426"/>
            <a:ext cx="6139292" cy="36282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E38B3CBC-349D-423A-803A-6A86E52C6217}"/>
              </a:ext>
            </a:extLst>
          </p:cNvPr>
          <p:cNvSpPr txBox="1"/>
          <p:nvPr/>
        </p:nvSpPr>
        <p:spPr>
          <a:xfrm>
            <a:off x="1295400" y="308877"/>
            <a:ext cx="702398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2: Funciones, condiciones y estructuras de repetición, carga y descarga de paquetes </a:t>
            </a: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8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958850"/>
            <a:ext cx="294132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500" spc="20" dirty="0"/>
              <a:t>Instrucciones de Control</a:t>
            </a:r>
            <a:endParaRPr lang="es-AR" sz="15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646359-F5B9-44DE-9744-33B2B3C80AD7}"/>
              </a:ext>
            </a:extLst>
          </p:cNvPr>
          <p:cNvSpPr txBox="1"/>
          <p:nvPr/>
        </p:nvSpPr>
        <p:spPr>
          <a:xfrm>
            <a:off x="685800" y="1263650"/>
            <a:ext cx="80772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AR" u="sng" dirty="0"/>
              <a:t>Estructura básica:</a:t>
            </a:r>
          </a:p>
          <a:p>
            <a:pPr algn="just"/>
            <a:r>
              <a:rPr lang="es-AR" dirty="0"/>
              <a:t> </a:t>
            </a:r>
          </a:p>
          <a:p>
            <a:pPr algn="just"/>
            <a:r>
              <a:rPr lang="es-AR" dirty="0"/>
              <a:t>If (expresión condicional)</a:t>
            </a:r>
          </a:p>
          <a:p>
            <a:pPr algn="just"/>
            <a:r>
              <a:rPr lang="es-AR" dirty="0"/>
              <a:t>	expresión</a:t>
            </a:r>
          </a:p>
          <a:p>
            <a:pPr algn="just"/>
            <a:r>
              <a:rPr lang="es-AR" dirty="0" err="1"/>
              <a:t>else</a:t>
            </a:r>
            <a:endParaRPr lang="es-AR" dirty="0"/>
          </a:p>
          <a:p>
            <a:pPr algn="just"/>
            <a:r>
              <a:rPr lang="es-AR"/>
              <a:t>	expresión </a:t>
            </a:r>
            <a:endParaRPr lang="es-AR" dirty="0"/>
          </a:p>
          <a:p>
            <a:pPr algn="just"/>
            <a:r>
              <a:rPr lang="es-AR" dirty="0"/>
              <a:t> </a:t>
            </a:r>
          </a:p>
          <a:p>
            <a:pPr algn="just"/>
            <a:r>
              <a:rPr lang="es-AR" dirty="0" err="1"/>
              <a:t>Ifelse</a:t>
            </a:r>
            <a:r>
              <a:rPr lang="es-AR" dirty="0"/>
              <a:t> (expresión condicional,</a:t>
            </a:r>
          </a:p>
          <a:p>
            <a:pPr algn="just"/>
            <a:r>
              <a:rPr lang="es-AR" dirty="0"/>
              <a:t>expresión verdadera,</a:t>
            </a:r>
          </a:p>
          <a:p>
            <a:pPr algn="just"/>
            <a:r>
              <a:rPr lang="es-AR" dirty="0"/>
              <a:t>expresión falsa)</a:t>
            </a:r>
          </a:p>
        </p:txBody>
      </p:sp>
      <p:pic>
        <p:nvPicPr>
          <p:cNvPr id="3" name="Imagen 2" descr="Instrucciones condicionales Si - Entonces - SiNo (if - then - else).  Ejemplos en pseudocódigo (CU00142A)">
            <a:extLst>
              <a:ext uri="{FF2B5EF4-FFF2-40B4-BE49-F238E27FC236}">
                <a16:creationId xmlns:a16="http://schemas.microsoft.com/office/drawing/2014/main" id="{61C0C01A-E7A5-4616-8BCE-1F7895A1D6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57525"/>
            <a:ext cx="3869471" cy="306899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4573C59C-6DC9-4259-B8F7-2A8F9D541DA0}"/>
              </a:ext>
            </a:extLst>
          </p:cNvPr>
          <p:cNvSpPr txBox="1"/>
          <p:nvPr/>
        </p:nvSpPr>
        <p:spPr>
          <a:xfrm>
            <a:off x="1295400" y="308877"/>
            <a:ext cx="702398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2: Funciones, condiciones y estructuras de repetición, carga y descarga de paquetes </a:t>
            </a: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481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038014"/>
            <a:ext cx="294132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500" spc="20" dirty="0"/>
              <a:t>Instrucciones de Repetición</a:t>
            </a:r>
            <a:endParaRPr lang="es-AR" sz="15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646359-F5B9-44DE-9744-33B2B3C80AD7}"/>
              </a:ext>
            </a:extLst>
          </p:cNvPr>
          <p:cNvSpPr txBox="1"/>
          <p:nvPr/>
        </p:nvSpPr>
        <p:spPr>
          <a:xfrm>
            <a:off x="685800" y="1368240"/>
            <a:ext cx="868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AR" dirty="0" err="1"/>
              <a:t>for</a:t>
            </a:r>
            <a:r>
              <a:rPr lang="es-AR" dirty="0"/>
              <a:t>( i in expresión ) expresión:</a:t>
            </a:r>
          </a:p>
          <a:p>
            <a:pPr algn="just"/>
            <a:endParaRPr lang="es-AR" dirty="0"/>
          </a:p>
        </p:txBody>
      </p:sp>
      <p:pic>
        <p:nvPicPr>
          <p:cNvPr id="3" name="Imagen 2" descr="Estructuras Repetitivas">
            <a:extLst>
              <a:ext uri="{FF2B5EF4-FFF2-40B4-BE49-F238E27FC236}">
                <a16:creationId xmlns:a16="http://schemas.microsoft.com/office/drawing/2014/main" id="{7A5AE036-99A4-4B6F-A57D-1C007F9414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432" y="1038014"/>
            <a:ext cx="3520488" cy="3148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C2C99463-5AB8-44C1-9EE5-87F742E64C96}"/>
              </a:ext>
            </a:extLst>
          </p:cNvPr>
          <p:cNvSpPr txBox="1"/>
          <p:nvPr/>
        </p:nvSpPr>
        <p:spPr>
          <a:xfrm>
            <a:off x="1295400" y="308877"/>
            <a:ext cx="702398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2: Funciones, condiciones y estructuras de repetición, carga y descarga de paquetes </a:t>
            </a: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95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038014"/>
            <a:ext cx="294132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500" spc="20" dirty="0"/>
              <a:t>Instrucciones de Repetición</a:t>
            </a:r>
            <a:endParaRPr lang="es-AR" sz="15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646359-F5B9-44DE-9744-33B2B3C80AD7}"/>
              </a:ext>
            </a:extLst>
          </p:cNvPr>
          <p:cNvSpPr txBox="1"/>
          <p:nvPr/>
        </p:nvSpPr>
        <p:spPr>
          <a:xfrm>
            <a:off x="685800" y="1368240"/>
            <a:ext cx="868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AR" dirty="0" err="1"/>
              <a:t>while</a:t>
            </a:r>
            <a:r>
              <a:rPr lang="es-AR" dirty="0"/>
              <a:t> (expresión condicional) expresión:</a:t>
            </a:r>
          </a:p>
        </p:txBody>
      </p:sp>
      <p:pic>
        <p:nvPicPr>
          <p:cNvPr id="7" name="Imagen 6" descr="Instrucción mientras - hacer (while – do). Pseudocódigo y diagramas de  flujo. (CU00155A)">
            <a:extLst>
              <a:ext uri="{FF2B5EF4-FFF2-40B4-BE49-F238E27FC236}">
                <a16:creationId xmlns:a16="http://schemas.microsoft.com/office/drawing/2014/main" id="{CC119EF0-080E-4CA6-B45D-49526E0A89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274" y="971550"/>
            <a:ext cx="3138170" cy="31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35C2509F-7C31-4FAC-8EC9-C3CADF4B3A72}"/>
              </a:ext>
            </a:extLst>
          </p:cNvPr>
          <p:cNvSpPr txBox="1"/>
          <p:nvPr/>
        </p:nvSpPr>
        <p:spPr>
          <a:xfrm>
            <a:off x="1295400" y="308877"/>
            <a:ext cx="702398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2: Funciones, condiciones y estructuras de repetición, carga y descarga de paquetes </a:t>
            </a: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543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663</Words>
  <Application>Microsoft Office PowerPoint</Application>
  <PresentationFormat>Personalizado</PresentationFormat>
  <Paragraphs>61</Paragraphs>
  <Slides>13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Academia BA Emprende Formación: Ciencia de Datos Docente: Mg. Ing. Layla Scheli</vt:lpstr>
      <vt:lpstr>Funciones</vt:lpstr>
      <vt:lpstr>Sintaxis de una Función</vt:lpstr>
      <vt:lpstr>Ejemplo</vt:lpstr>
      <vt:lpstr>Entradas y Salidas</vt:lpstr>
      <vt:lpstr>Algunas de las funciones que ya vienen por defecto en R son…</vt:lpstr>
      <vt:lpstr>Instrucciones de Control</vt:lpstr>
      <vt:lpstr>Instrucciones de Repetición</vt:lpstr>
      <vt:lpstr>Instrucciones de Repetición</vt:lpstr>
      <vt:lpstr>Instrucciones de Repetición</vt:lpstr>
      <vt:lpstr>Recursividad</vt:lpstr>
      <vt:lpstr>Importando archivos e Instalando paquetes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Academia BA Emprende Formación: Ciencia de Datos Docente: Mg. Ing. Layla Scheli</dc:title>
  <cp:lastModifiedBy>pidi</cp:lastModifiedBy>
  <cp:revision>57</cp:revision>
  <dcterms:created xsi:type="dcterms:W3CDTF">2020-10-20T23:11:42Z</dcterms:created>
  <dcterms:modified xsi:type="dcterms:W3CDTF">2020-10-30T15:06:47Z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2020-10-20T00:00:00Z</vt:filetime>
  </property>
</Properties>
</file>