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296" r:id="rId22"/>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p:cViewPr varScale="1">
        <p:scale>
          <a:sx n="79" d="100"/>
          <a:sy n="79" d="100"/>
        </p:scale>
        <p:origin x="12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FCAB11E-2EC2-42CC-9681-431B199777FC}" type="datetimeFigureOut">
              <a:rPr lang="es-AR" smtClean="0"/>
              <a:t>23/10/2020</a:t>
            </a:fld>
            <a:endParaRPr lang="es-AR"/>
          </a:p>
        </p:txBody>
      </p:sp>
      <p:sp>
        <p:nvSpPr>
          <p:cNvPr id="4" name="Marcador de imagen de diapositiva 3"/>
          <p:cNvSpPr>
            <a:spLocks noGrp="1" noRot="1" noChangeAspect="1"/>
          </p:cNvSpPr>
          <p:nvPr>
            <p:ph type="sldImg" idx="2"/>
          </p:nvPr>
        </p:nvSpPr>
        <p:spPr>
          <a:xfrm>
            <a:off x="3028950" y="639763"/>
            <a:ext cx="3086100" cy="17272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14400" y="2463800"/>
            <a:ext cx="7315200" cy="20145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4860925"/>
            <a:ext cx="3962400" cy="25717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180013" y="4860925"/>
            <a:ext cx="3962400" cy="257175"/>
          </a:xfrm>
          <a:prstGeom prst="rect">
            <a:avLst/>
          </a:prstGeom>
        </p:spPr>
        <p:txBody>
          <a:bodyPr vert="horz" lIns="91440" tIns="45720" rIns="91440" bIns="45720" rtlCol="0" anchor="b"/>
          <a:lstStyle>
            <a:lvl1pPr algn="r">
              <a:defRPr sz="1200"/>
            </a:lvl1pPr>
          </a:lstStyle>
          <a:p>
            <a:fld id="{A69F883B-69E7-4B5C-9B42-029C1044CF74}" type="slidenum">
              <a:rPr lang="es-AR" smtClean="0"/>
              <a:t>‹Nº›</a:t>
            </a:fld>
            <a:endParaRPr lang="es-AR"/>
          </a:p>
        </p:txBody>
      </p:sp>
    </p:spTree>
    <p:extLst>
      <p:ext uri="{BB962C8B-B14F-4D97-AF65-F5344CB8AC3E}">
        <p14:creationId xmlns:p14="http://schemas.microsoft.com/office/powerpoint/2010/main" val="107900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a:t>
            </a:fld>
            <a:endParaRPr lang="es-AR"/>
          </a:p>
        </p:txBody>
      </p:sp>
    </p:spTree>
    <p:extLst>
      <p:ext uri="{BB962C8B-B14F-4D97-AF65-F5344CB8AC3E}">
        <p14:creationId xmlns:p14="http://schemas.microsoft.com/office/powerpoint/2010/main" val="155530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11</a:t>
            </a:fld>
            <a:endParaRPr lang="es-AR"/>
          </a:p>
        </p:txBody>
      </p:sp>
    </p:spTree>
    <p:extLst>
      <p:ext uri="{BB962C8B-B14F-4D97-AF65-F5344CB8AC3E}">
        <p14:creationId xmlns:p14="http://schemas.microsoft.com/office/powerpoint/2010/main" val="239938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12</a:t>
            </a:fld>
            <a:endParaRPr lang="es-AR"/>
          </a:p>
        </p:txBody>
      </p:sp>
    </p:spTree>
    <p:extLst>
      <p:ext uri="{BB962C8B-B14F-4D97-AF65-F5344CB8AC3E}">
        <p14:creationId xmlns:p14="http://schemas.microsoft.com/office/powerpoint/2010/main" val="194345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13</a:t>
            </a:fld>
            <a:endParaRPr lang="es-AR"/>
          </a:p>
        </p:txBody>
      </p:sp>
    </p:spTree>
    <p:extLst>
      <p:ext uri="{BB962C8B-B14F-4D97-AF65-F5344CB8AC3E}">
        <p14:creationId xmlns:p14="http://schemas.microsoft.com/office/powerpoint/2010/main" val="297074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14</a:t>
            </a:fld>
            <a:endParaRPr lang="es-AR"/>
          </a:p>
        </p:txBody>
      </p:sp>
    </p:spTree>
    <p:extLst>
      <p:ext uri="{BB962C8B-B14F-4D97-AF65-F5344CB8AC3E}">
        <p14:creationId xmlns:p14="http://schemas.microsoft.com/office/powerpoint/2010/main" val="181302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15</a:t>
            </a:fld>
            <a:endParaRPr lang="es-AR"/>
          </a:p>
        </p:txBody>
      </p:sp>
    </p:spTree>
    <p:extLst>
      <p:ext uri="{BB962C8B-B14F-4D97-AF65-F5344CB8AC3E}">
        <p14:creationId xmlns:p14="http://schemas.microsoft.com/office/powerpoint/2010/main" val="4229879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16</a:t>
            </a:fld>
            <a:endParaRPr lang="es-AR"/>
          </a:p>
        </p:txBody>
      </p:sp>
    </p:spTree>
    <p:extLst>
      <p:ext uri="{BB962C8B-B14F-4D97-AF65-F5344CB8AC3E}">
        <p14:creationId xmlns:p14="http://schemas.microsoft.com/office/powerpoint/2010/main" val="2872135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17</a:t>
            </a:fld>
            <a:endParaRPr lang="es-AR"/>
          </a:p>
        </p:txBody>
      </p:sp>
    </p:spTree>
    <p:extLst>
      <p:ext uri="{BB962C8B-B14F-4D97-AF65-F5344CB8AC3E}">
        <p14:creationId xmlns:p14="http://schemas.microsoft.com/office/powerpoint/2010/main" val="3817786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18</a:t>
            </a:fld>
            <a:endParaRPr lang="es-AR"/>
          </a:p>
        </p:txBody>
      </p:sp>
    </p:spTree>
    <p:extLst>
      <p:ext uri="{BB962C8B-B14F-4D97-AF65-F5344CB8AC3E}">
        <p14:creationId xmlns:p14="http://schemas.microsoft.com/office/powerpoint/2010/main" val="1536248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19</a:t>
            </a:fld>
            <a:endParaRPr lang="es-AR"/>
          </a:p>
        </p:txBody>
      </p:sp>
    </p:spTree>
    <p:extLst>
      <p:ext uri="{BB962C8B-B14F-4D97-AF65-F5344CB8AC3E}">
        <p14:creationId xmlns:p14="http://schemas.microsoft.com/office/powerpoint/2010/main" val="2816651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20</a:t>
            </a:fld>
            <a:endParaRPr lang="es-AR"/>
          </a:p>
        </p:txBody>
      </p:sp>
    </p:spTree>
    <p:extLst>
      <p:ext uri="{BB962C8B-B14F-4D97-AF65-F5344CB8AC3E}">
        <p14:creationId xmlns:p14="http://schemas.microsoft.com/office/powerpoint/2010/main" val="330555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3</a:t>
            </a:fld>
            <a:endParaRPr lang="es-AR"/>
          </a:p>
        </p:txBody>
      </p:sp>
    </p:spTree>
    <p:extLst>
      <p:ext uri="{BB962C8B-B14F-4D97-AF65-F5344CB8AC3E}">
        <p14:creationId xmlns:p14="http://schemas.microsoft.com/office/powerpoint/2010/main" val="1280124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4</a:t>
            </a:fld>
            <a:endParaRPr lang="es-AR"/>
          </a:p>
        </p:txBody>
      </p:sp>
    </p:spTree>
    <p:extLst>
      <p:ext uri="{BB962C8B-B14F-4D97-AF65-F5344CB8AC3E}">
        <p14:creationId xmlns:p14="http://schemas.microsoft.com/office/powerpoint/2010/main" val="375963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5</a:t>
            </a:fld>
            <a:endParaRPr lang="es-AR"/>
          </a:p>
        </p:txBody>
      </p:sp>
    </p:spTree>
    <p:extLst>
      <p:ext uri="{BB962C8B-B14F-4D97-AF65-F5344CB8AC3E}">
        <p14:creationId xmlns:p14="http://schemas.microsoft.com/office/powerpoint/2010/main" val="361650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6</a:t>
            </a:fld>
            <a:endParaRPr lang="es-AR"/>
          </a:p>
        </p:txBody>
      </p:sp>
    </p:spTree>
    <p:extLst>
      <p:ext uri="{BB962C8B-B14F-4D97-AF65-F5344CB8AC3E}">
        <p14:creationId xmlns:p14="http://schemas.microsoft.com/office/powerpoint/2010/main" val="427926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7</a:t>
            </a:fld>
            <a:endParaRPr lang="es-AR"/>
          </a:p>
        </p:txBody>
      </p:sp>
    </p:spTree>
    <p:extLst>
      <p:ext uri="{BB962C8B-B14F-4D97-AF65-F5344CB8AC3E}">
        <p14:creationId xmlns:p14="http://schemas.microsoft.com/office/powerpoint/2010/main" val="14280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8</a:t>
            </a:fld>
            <a:endParaRPr lang="es-AR"/>
          </a:p>
        </p:txBody>
      </p:sp>
    </p:spTree>
    <p:extLst>
      <p:ext uri="{BB962C8B-B14F-4D97-AF65-F5344CB8AC3E}">
        <p14:creationId xmlns:p14="http://schemas.microsoft.com/office/powerpoint/2010/main" val="810592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9</a:t>
            </a:fld>
            <a:endParaRPr lang="es-AR"/>
          </a:p>
        </p:txBody>
      </p:sp>
    </p:spTree>
    <p:extLst>
      <p:ext uri="{BB962C8B-B14F-4D97-AF65-F5344CB8AC3E}">
        <p14:creationId xmlns:p14="http://schemas.microsoft.com/office/powerpoint/2010/main" val="240742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10</a:t>
            </a:fld>
            <a:endParaRPr lang="es-AR"/>
          </a:p>
        </p:txBody>
      </p:sp>
    </p:spTree>
    <p:extLst>
      <p:ext uri="{BB962C8B-B14F-4D97-AF65-F5344CB8AC3E}">
        <p14:creationId xmlns:p14="http://schemas.microsoft.com/office/powerpoint/2010/main" val="33392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10/23/2020</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Ciencia de Datos</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El proceso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762000" y="1217895"/>
            <a:ext cx="8153400" cy="1628587"/>
          </a:xfrm>
          <a:prstGeom prst="rect">
            <a:avLst/>
          </a:prstGeom>
          <a:noFill/>
        </p:spPr>
        <p:txBody>
          <a:bodyPr wrap="square">
            <a:spAutoFit/>
          </a:bodyPr>
          <a:lstStyle/>
          <a:p>
            <a:pPr>
              <a:lnSpc>
                <a:spcPct val="150000"/>
              </a:lnSpc>
            </a:pPr>
            <a:r>
              <a:rPr lang="es-AR" dirty="0"/>
              <a:t>• </a:t>
            </a:r>
            <a:r>
              <a:rPr lang="es-AR" dirty="0" err="1"/>
              <a:t>Extract</a:t>
            </a:r>
            <a:r>
              <a:rPr lang="es-AR" dirty="0"/>
              <a:t>: Extracción.</a:t>
            </a:r>
            <a:br>
              <a:rPr lang="es-AR" dirty="0"/>
            </a:br>
            <a:r>
              <a:rPr lang="es-AR" dirty="0"/>
              <a:t>• </a:t>
            </a:r>
            <a:r>
              <a:rPr lang="es-AR" dirty="0" err="1"/>
              <a:t>Transform</a:t>
            </a:r>
            <a:r>
              <a:rPr lang="es-AR" dirty="0"/>
              <a:t>: Transformación. </a:t>
            </a:r>
            <a:br>
              <a:rPr lang="es-AR" dirty="0"/>
            </a:br>
            <a:r>
              <a:rPr lang="es-AR" dirty="0"/>
              <a:t>• Load: Carga.</a:t>
            </a:r>
          </a:p>
          <a:p>
            <a:pPr algn="just">
              <a:lnSpc>
                <a:spcPct val="150000"/>
              </a:lnSpc>
            </a:pPr>
            <a:endParaRPr lang="es-AR" sz="1400" dirty="0"/>
          </a:p>
        </p:txBody>
      </p:sp>
      <p:pic>
        <p:nvPicPr>
          <p:cNvPr id="5" name="4 Imagen" descr="https://blog.bismart.com/hs-fs/hubfs/Imported_Blog_Media/ETL/20190604_imagen2.jpg?width=2777&amp;name=20190604_imagen2.jpg">
            <a:extLst>
              <a:ext uri="{FF2B5EF4-FFF2-40B4-BE49-F238E27FC236}">
                <a16:creationId xmlns:a16="http://schemas.microsoft.com/office/drawing/2014/main" id="{0AC692A5-86F4-46CB-956A-FE9F968D45B1}"/>
              </a:ext>
            </a:extLst>
          </p:cNvPr>
          <p:cNvPicPr/>
          <p:nvPr/>
        </p:nvPicPr>
        <p:blipFill rotWithShape="1">
          <a:blip r:embed="rId3" cstate="print">
            <a:extLst>
              <a:ext uri="{28A0092B-C50C-407E-A947-70E740481C1C}">
                <a14:useLocalDpi xmlns:a14="http://schemas.microsoft.com/office/drawing/2010/main" val="0"/>
              </a:ext>
            </a:extLst>
          </a:blip>
          <a:srcRect t="8951" b="7407"/>
          <a:stretch/>
        </p:blipFill>
        <p:spPr bwMode="auto">
          <a:xfrm>
            <a:off x="2590800" y="2455668"/>
            <a:ext cx="4364964" cy="2173905"/>
          </a:xfrm>
          <a:prstGeom prst="rect">
            <a:avLst/>
          </a:prstGeom>
          <a:noFill/>
          <a:ln>
            <a:solidFill>
              <a:schemeClr val="tx1"/>
            </a:solidFill>
          </a:ln>
          <a:extLst>
            <a:ext uri="{53640926-AAD7-44D8-BBD7-CCE9431645EC}">
              <a14:shadowObscured xmlns:a14="http://schemas.microsoft.com/office/drawing/2010/main"/>
            </a:ext>
          </a:extLst>
        </p:spPr>
      </p:pic>
      <p:sp>
        <p:nvSpPr>
          <p:cNvPr id="3" name="object 4">
            <a:extLst>
              <a:ext uri="{FF2B5EF4-FFF2-40B4-BE49-F238E27FC236}">
                <a16:creationId xmlns:a16="http://schemas.microsoft.com/office/drawing/2014/main" id="{057BB27F-1895-4AD7-B7B5-43DC7B6C7A14}"/>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216475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El proceso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730690" y="1263650"/>
            <a:ext cx="8153400" cy="2126864"/>
          </a:xfrm>
          <a:prstGeom prst="rect">
            <a:avLst/>
          </a:prstGeom>
          <a:noFill/>
        </p:spPr>
        <p:txBody>
          <a:bodyPr wrap="square">
            <a:spAutoFit/>
          </a:bodyPr>
          <a:lstStyle/>
          <a:p>
            <a:pPr>
              <a:lnSpc>
                <a:spcPct val="150000"/>
              </a:lnSpc>
            </a:pPr>
            <a:r>
              <a:rPr lang="es-AR" u="sng" dirty="0"/>
              <a:t>Fase de Extracción:</a:t>
            </a:r>
            <a:br>
              <a:rPr lang="es-AR" dirty="0"/>
            </a:br>
            <a:br>
              <a:rPr lang="es-AR" dirty="0"/>
            </a:br>
            <a:r>
              <a:rPr lang="es-AR" dirty="0"/>
              <a:t>• Full </a:t>
            </a:r>
            <a:r>
              <a:rPr lang="es-AR" dirty="0" err="1"/>
              <a:t>extract</a:t>
            </a:r>
            <a:r>
              <a:rPr lang="es-AR" dirty="0"/>
              <a:t> o extracción total.</a:t>
            </a:r>
            <a:br>
              <a:rPr lang="es-AR" dirty="0"/>
            </a:br>
            <a:r>
              <a:rPr lang="es-AR" dirty="0"/>
              <a:t>• Incremental </a:t>
            </a:r>
            <a:r>
              <a:rPr lang="es-AR" dirty="0" err="1"/>
              <a:t>extract</a:t>
            </a:r>
            <a:r>
              <a:rPr lang="es-AR" dirty="0"/>
              <a:t> o extracción incremental. </a:t>
            </a:r>
            <a:br>
              <a:rPr lang="es-AR" dirty="0"/>
            </a:br>
            <a:r>
              <a:rPr lang="es-AR" dirty="0"/>
              <a:t>• </a:t>
            </a:r>
            <a:r>
              <a:rPr lang="es-AR" dirty="0" err="1"/>
              <a:t>Update</a:t>
            </a:r>
            <a:r>
              <a:rPr lang="es-AR" dirty="0"/>
              <a:t> </a:t>
            </a:r>
            <a:r>
              <a:rPr lang="es-AR" dirty="0" err="1"/>
              <a:t>notification</a:t>
            </a:r>
            <a:r>
              <a:rPr lang="es-AR" dirty="0"/>
              <a:t> o notificación de actualizaciones.</a:t>
            </a:r>
            <a:endParaRPr lang="es-AR" sz="1400" dirty="0"/>
          </a:p>
        </p:txBody>
      </p:sp>
      <p:pic>
        <p:nvPicPr>
          <p:cNvPr id="3" name="Google Shape;171;p28">
            <a:extLst>
              <a:ext uri="{FF2B5EF4-FFF2-40B4-BE49-F238E27FC236}">
                <a16:creationId xmlns:a16="http://schemas.microsoft.com/office/drawing/2014/main" id="{1BF8C863-8F03-4161-B070-745BD2582233}"/>
              </a:ext>
            </a:extLst>
          </p:cNvPr>
          <p:cNvPicPr preferRelativeResize="0"/>
          <p:nvPr/>
        </p:nvPicPr>
        <p:blipFill>
          <a:blip r:embed="rId3">
            <a:alphaModFix/>
          </a:blip>
          <a:stretch>
            <a:fillRect/>
          </a:stretch>
        </p:blipFill>
        <p:spPr>
          <a:xfrm>
            <a:off x="5915277" y="958850"/>
            <a:ext cx="2493696" cy="1718467"/>
          </a:xfrm>
          <a:prstGeom prst="rect">
            <a:avLst/>
          </a:prstGeom>
          <a:noFill/>
          <a:ln>
            <a:noFill/>
          </a:ln>
        </p:spPr>
      </p:pic>
      <p:sp>
        <p:nvSpPr>
          <p:cNvPr id="5" name="object 4">
            <a:extLst>
              <a:ext uri="{FF2B5EF4-FFF2-40B4-BE49-F238E27FC236}">
                <a16:creationId xmlns:a16="http://schemas.microsoft.com/office/drawing/2014/main" id="{FCAF38A9-F61B-4783-9B11-652DFE6E9BD8}"/>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351204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El proceso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730690" y="1339850"/>
            <a:ext cx="7651310" cy="3008772"/>
          </a:xfrm>
          <a:prstGeom prst="rect">
            <a:avLst/>
          </a:prstGeom>
          <a:noFill/>
        </p:spPr>
        <p:txBody>
          <a:bodyPr wrap="square">
            <a:spAutoFit/>
          </a:bodyPr>
          <a:lstStyle/>
          <a:p>
            <a:pPr>
              <a:lnSpc>
                <a:spcPct val="150000"/>
              </a:lnSpc>
            </a:pPr>
            <a:r>
              <a:rPr lang="es-AR" sz="1600" u="sng" dirty="0"/>
              <a:t>Fase de Transformación:</a:t>
            </a:r>
            <a:br>
              <a:rPr lang="es-AR" sz="1600" u="sng" dirty="0"/>
            </a:br>
            <a:r>
              <a:rPr lang="es-AR" sz="1600" dirty="0"/>
              <a:t>La etapa de transformación de ETL, es donde se producen las operaciones más críticas. Los datos extraídos en la etapa anterior, son “transformados”, mediante una serie de reglas u operaciones, para ser convertidos en formatos que puedan ser tratados y utilizados en la fase posterior.</a:t>
            </a:r>
            <a:br>
              <a:rPr lang="es-AR" sz="1600" dirty="0"/>
            </a:br>
            <a:r>
              <a:rPr lang="es-AR" sz="1600" dirty="0"/>
              <a:t>Las transformaciones más habituales de realizar en esta etapa, son por ejemplo: eliminación de registros duplicados, eliminación de valores vacíos o nulos, conversiones de columnas, dividir una columna en varias (fecha, mes, año), realizar concatenaciones, etc.</a:t>
            </a:r>
            <a:endParaRPr lang="es-AR" sz="1200" dirty="0"/>
          </a:p>
        </p:txBody>
      </p:sp>
      <p:sp>
        <p:nvSpPr>
          <p:cNvPr id="3" name="object 4">
            <a:extLst>
              <a:ext uri="{FF2B5EF4-FFF2-40B4-BE49-F238E27FC236}">
                <a16:creationId xmlns:a16="http://schemas.microsoft.com/office/drawing/2014/main" id="{4508783D-AD95-4B85-9613-0346ED7E3D13}"/>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878592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El proceso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730690" y="1339850"/>
            <a:ext cx="8153400" cy="1531445"/>
          </a:xfrm>
          <a:prstGeom prst="rect">
            <a:avLst/>
          </a:prstGeom>
          <a:noFill/>
        </p:spPr>
        <p:txBody>
          <a:bodyPr wrap="square">
            <a:spAutoFit/>
          </a:bodyPr>
          <a:lstStyle/>
          <a:p>
            <a:pPr>
              <a:lnSpc>
                <a:spcPct val="150000"/>
              </a:lnSpc>
            </a:pPr>
            <a:r>
              <a:rPr lang="es-AR" sz="1600" u="sng" dirty="0"/>
              <a:t>Fase de Carga:</a:t>
            </a:r>
            <a:br>
              <a:rPr lang="es-AR" sz="1600" dirty="0"/>
            </a:br>
            <a:br>
              <a:rPr lang="es-AR" sz="1600" dirty="0"/>
            </a:br>
            <a:r>
              <a:rPr lang="es-AR" sz="1600" dirty="0"/>
              <a:t>• Carga completa: Incluye la carga total de los datos. </a:t>
            </a:r>
            <a:br>
              <a:rPr lang="es-AR" sz="1600" dirty="0"/>
            </a:br>
            <a:r>
              <a:rPr lang="es-AR" sz="1600" dirty="0"/>
              <a:t>• Carga incremental: Realizamos el proceso de carga pero por lotes</a:t>
            </a:r>
            <a:r>
              <a:rPr lang="es-AR" sz="1400" dirty="0"/>
              <a:t>. </a:t>
            </a:r>
          </a:p>
        </p:txBody>
      </p:sp>
      <p:pic>
        <p:nvPicPr>
          <p:cNvPr id="3" name="Picture 2" descr="optimización de base de datos">
            <a:extLst>
              <a:ext uri="{FF2B5EF4-FFF2-40B4-BE49-F238E27FC236}">
                <a16:creationId xmlns:a16="http://schemas.microsoft.com/office/drawing/2014/main" id="{AEF53B43-00CD-45A7-9466-36BBA4E94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524603"/>
            <a:ext cx="1735892" cy="173589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5" name="object 4">
            <a:extLst>
              <a:ext uri="{FF2B5EF4-FFF2-40B4-BE49-F238E27FC236}">
                <a16:creationId xmlns:a16="http://schemas.microsoft.com/office/drawing/2014/main" id="{D5021F9D-B1A7-4DA3-84E1-7C9E2741C359}"/>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111663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358140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Principales Herramientas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4080165" y="1339850"/>
            <a:ext cx="4530435" cy="2321085"/>
          </a:xfrm>
          <a:prstGeom prst="rect">
            <a:avLst/>
          </a:prstGeom>
          <a:noFill/>
        </p:spPr>
        <p:txBody>
          <a:bodyPr wrap="square">
            <a:spAutoFit/>
          </a:bodyPr>
          <a:lstStyle/>
          <a:p>
            <a:pPr algn="just">
              <a:lnSpc>
                <a:spcPct val="150000"/>
              </a:lnSpc>
            </a:pPr>
            <a:r>
              <a:rPr lang="es-AR" sz="1400" dirty="0"/>
              <a:t>“Al igual que en el mundo de las tecnologías de la información, existen diversas herramientas en el mercado que se pueden utilizar para llevar a cabo el proceso de ETL. No obstante, a modo de una breve introducción en la temática, se muestran las herramientas actualmente más populares, con una sencilla explicación de sus usos y características particulares”.</a:t>
            </a:r>
          </a:p>
        </p:txBody>
      </p:sp>
      <p:pic>
        <p:nvPicPr>
          <p:cNvPr id="5" name="Picture 2" descr="ETL (Extraction, Transformation &amp; Load) – La Taberna del BI">
            <a:extLst>
              <a:ext uri="{FF2B5EF4-FFF2-40B4-BE49-F238E27FC236}">
                <a16:creationId xmlns:a16="http://schemas.microsoft.com/office/drawing/2014/main" id="{410992C8-E778-4D3C-8579-4A931F034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65" y="1492250"/>
            <a:ext cx="3158835" cy="211717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3" name="object 4">
            <a:extLst>
              <a:ext uri="{FF2B5EF4-FFF2-40B4-BE49-F238E27FC236}">
                <a16:creationId xmlns:a16="http://schemas.microsoft.com/office/drawing/2014/main" id="{9D3A2737-C508-4C29-98E2-D41FE3312240}"/>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1652743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358140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Principales Herramientas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762000" y="2773560"/>
            <a:ext cx="7772400" cy="1531445"/>
          </a:xfrm>
          <a:prstGeom prst="rect">
            <a:avLst/>
          </a:prstGeom>
          <a:noFill/>
        </p:spPr>
        <p:txBody>
          <a:bodyPr wrap="square">
            <a:spAutoFit/>
          </a:bodyPr>
          <a:lstStyle/>
          <a:p>
            <a:pPr algn="just">
              <a:lnSpc>
                <a:spcPct val="150000"/>
              </a:lnSpc>
            </a:pPr>
            <a:r>
              <a:rPr lang="es-AR" sz="1600" dirty="0"/>
              <a:t>“Oracle Data </a:t>
            </a:r>
            <a:r>
              <a:rPr lang="es-AR" sz="1600" dirty="0" err="1"/>
              <a:t>Integrator</a:t>
            </a:r>
            <a:r>
              <a:rPr lang="es-AR" sz="1600" dirty="0"/>
              <a:t> (ODI), fue lanzada al mercado en el año 2006. Es una plataforma de integración completa de ETL que cubre los requisitos de integración de datos. Además, también ofrece un entorno gráfico para construir, gestionar y mantener procesos de integración de datos en sistemas de inteligencia empresarial.” </a:t>
            </a:r>
          </a:p>
        </p:txBody>
      </p:sp>
      <p:pic>
        <p:nvPicPr>
          <p:cNvPr id="3" name="3 Imagen" descr="Oracle Data Integrator (ODI) - QA Dimension">
            <a:extLst>
              <a:ext uri="{FF2B5EF4-FFF2-40B4-BE49-F238E27FC236}">
                <a16:creationId xmlns:a16="http://schemas.microsoft.com/office/drawing/2014/main" id="{5457F728-7EB1-4E9C-99FF-F29BD077641E}"/>
              </a:ext>
            </a:extLst>
          </p:cNvPr>
          <p:cNvPicPr/>
          <p:nvPr/>
        </p:nvPicPr>
        <p:blipFill rotWithShape="1">
          <a:blip r:embed="rId3">
            <a:extLst>
              <a:ext uri="{28A0092B-C50C-407E-A947-70E740481C1C}">
                <a14:useLocalDpi xmlns:a14="http://schemas.microsoft.com/office/drawing/2010/main" val="0"/>
              </a:ext>
            </a:extLst>
          </a:blip>
          <a:srcRect t="18297" b="35665"/>
          <a:stretch/>
        </p:blipFill>
        <p:spPr bwMode="auto">
          <a:xfrm>
            <a:off x="3617071" y="1589351"/>
            <a:ext cx="2380637" cy="1013297"/>
          </a:xfrm>
          <a:prstGeom prst="rect">
            <a:avLst/>
          </a:prstGeom>
          <a:noFill/>
          <a:ln>
            <a:solidFill>
              <a:schemeClr val="tx2"/>
            </a:solidFill>
          </a:ln>
          <a:extLst>
            <a:ext uri="{53640926-AAD7-44D8-BBD7-CCE9431645EC}">
              <a14:shadowObscured xmlns:a14="http://schemas.microsoft.com/office/drawing/2010/main"/>
            </a:ext>
          </a:extLst>
        </p:spPr>
      </p:pic>
      <p:sp>
        <p:nvSpPr>
          <p:cNvPr id="5" name="object 4">
            <a:extLst>
              <a:ext uri="{FF2B5EF4-FFF2-40B4-BE49-F238E27FC236}">
                <a16:creationId xmlns:a16="http://schemas.microsoft.com/office/drawing/2014/main" id="{248B2FA8-1F79-4DE1-A029-15F38DB1C809}"/>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257076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358140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Principales Herramientas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762000" y="2773560"/>
            <a:ext cx="7772400" cy="1900777"/>
          </a:xfrm>
          <a:prstGeom prst="rect">
            <a:avLst/>
          </a:prstGeom>
          <a:noFill/>
        </p:spPr>
        <p:txBody>
          <a:bodyPr wrap="square">
            <a:spAutoFit/>
          </a:bodyPr>
          <a:lstStyle/>
          <a:p>
            <a:pPr algn="just">
              <a:lnSpc>
                <a:spcPct val="150000"/>
              </a:lnSpc>
            </a:pPr>
            <a:r>
              <a:rPr lang="es-AR" sz="1600" dirty="0"/>
              <a:t>“Sin dudas, Pentaho Data </a:t>
            </a:r>
            <a:r>
              <a:rPr lang="es-AR" sz="1600" dirty="0" err="1"/>
              <a:t>Integration</a:t>
            </a:r>
            <a:r>
              <a:rPr lang="es-AR" sz="1600" dirty="0"/>
              <a:t> (PDI) es la herramienta open </a:t>
            </a:r>
            <a:r>
              <a:rPr lang="es-AR" sz="1600" dirty="0" err="1"/>
              <a:t>source</a:t>
            </a:r>
            <a:r>
              <a:rPr lang="es-AR" sz="1600" dirty="0"/>
              <a:t> más utilizada y conocida en la actualidad. La suite </a:t>
            </a:r>
            <a:r>
              <a:rPr lang="es-AR" sz="1600" dirty="0" err="1"/>
              <a:t>pentaho</a:t>
            </a:r>
            <a:r>
              <a:rPr lang="es-AR" sz="1600" dirty="0"/>
              <a:t>, nos permite implementar con gran eficiencia los procesos de extracción, transformación y carga de datos. Además, nos ofrece la posibilidad de realizar informes y analíticas sobre los datos. También, es posible adquirir una licencia de la herramienta para potenciar aún más sus capacidades.” </a:t>
            </a:r>
          </a:p>
        </p:txBody>
      </p:sp>
      <p:pic>
        <p:nvPicPr>
          <p:cNvPr id="5" name="4 Imagen" descr="Pentaho">
            <a:extLst>
              <a:ext uri="{FF2B5EF4-FFF2-40B4-BE49-F238E27FC236}">
                <a16:creationId xmlns:a16="http://schemas.microsoft.com/office/drawing/2014/main" id="{4CE84DBD-9E79-4481-97F7-6AC1670013F1}"/>
              </a:ext>
            </a:extLst>
          </p:cNvPr>
          <p:cNvPicPr/>
          <p:nvPr/>
        </p:nvPicPr>
        <p:blipFill rotWithShape="1">
          <a:blip r:embed="rId3" cstate="print">
            <a:extLst>
              <a:ext uri="{28A0092B-C50C-407E-A947-70E740481C1C}">
                <a14:useLocalDpi xmlns:a14="http://schemas.microsoft.com/office/drawing/2010/main" val="0"/>
              </a:ext>
            </a:extLst>
          </a:blip>
          <a:srcRect b="16268"/>
          <a:stretch/>
        </p:blipFill>
        <p:spPr bwMode="auto">
          <a:xfrm>
            <a:off x="3314907" y="1648146"/>
            <a:ext cx="2666586" cy="910904"/>
          </a:xfrm>
          <a:prstGeom prst="rect">
            <a:avLst/>
          </a:prstGeom>
          <a:noFill/>
          <a:ln>
            <a:solidFill>
              <a:schemeClr val="tx2"/>
            </a:solidFill>
          </a:ln>
          <a:extLst>
            <a:ext uri="{53640926-AAD7-44D8-BBD7-CCE9431645EC}">
              <a14:shadowObscured xmlns:a14="http://schemas.microsoft.com/office/drawing/2010/main"/>
            </a:ext>
          </a:extLst>
        </p:spPr>
      </p:pic>
      <p:sp>
        <p:nvSpPr>
          <p:cNvPr id="3" name="object 4">
            <a:extLst>
              <a:ext uri="{FF2B5EF4-FFF2-40B4-BE49-F238E27FC236}">
                <a16:creationId xmlns:a16="http://schemas.microsoft.com/office/drawing/2014/main" id="{0BD3307E-DAA5-4B50-B1C2-1991664C8ACF}"/>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2351709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358140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Principales Herramientas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762000" y="2773560"/>
            <a:ext cx="7772400" cy="1900777"/>
          </a:xfrm>
          <a:prstGeom prst="rect">
            <a:avLst/>
          </a:prstGeom>
          <a:noFill/>
        </p:spPr>
        <p:txBody>
          <a:bodyPr wrap="square">
            <a:spAutoFit/>
          </a:bodyPr>
          <a:lstStyle/>
          <a:p>
            <a:pPr algn="just">
              <a:lnSpc>
                <a:spcPct val="150000"/>
              </a:lnSpc>
            </a:pPr>
            <a:r>
              <a:rPr lang="es-AR" sz="1600" dirty="0"/>
              <a:t>“</a:t>
            </a:r>
            <a:r>
              <a:rPr lang="es-AR" sz="1600" dirty="0" err="1"/>
              <a:t>Talend</a:t>
            </a:r>
            <a:r>
              <a:rPr lang="es-AR" sz="1600" dirty="0"/>
              <a:t>, ofrece una variedad de productos para realizar la integración de datos y los procesos de ETL. Open Studio </a:t>
            </a:r>
            <a:r>
              <a:rPr lang="es-AR" sz="1600" dirty="0" err="1"/>
              <a:t>for</a:t>
            </a:r>
            <a:r>
              <a:rPr lang="es-AR" sz="1600" dirty="0"/>
              <a:t> Data </a:t>
            </a:r>
            <a:r>
              <a:rPr lang="es-AR" sz="1600" dirty="0" err="1"/>
              <a:t>Integration</a:t>
            </a:r>
            <a:r>
              <a:rPr lang="es-AR" sz="1600" dirty="0"/>
              <a:t>, es open </a:t>
            </a:r>
            <a:r>
              <a:rPr lang="es-AR" sz="1600" dirty="0" err="1"/>
              <a:t>source</a:t>
            </a:r>
            <a:r>
              <a:rPr lang="es-AR" sz="1600" dirty="0"/>
              <a:t> y realmente muy potente, ya que funciona bien con integraciones para Google Big </a:t>
            </a:r>
            <a:r>
              <a:rPr lang="es-AR" sz="1600" dirty="0" err="1"/>
              <a:t>Query</a:t>
            </a:r>
            <a:r>
              <a:rPr lang="es-AR" sz="1600" dirty="0"/>
              <a:t> o </a:t>
            </a:r>
            <a:r>
              <a:rPr lang="es-AR" sz="1600" dirty="0" err="1"/>
              <a:t>Redshift</a:t>
            </a:r>
            <a:r>
              <a:rPr lang="es-AR" sz="1600" dirty="0"/>
              <a:t>. Luego, existen múltiples alternativas de pago, las cuales combinan diversas funcionalidades y herramientas.” </a:t>
            </a:r>
          </a:p>
        </p:txBody>
      </p:sp>
      <p:pic>
        <p:nvPicPr>
          <p:cNvPr id="3" name="3 Imagen" descr="DataPlus - Talend">
            <a:extLst>
              <a:ext uri="{FF2B5EF4-FFF2-40B4-BE49-F238E27FC236}">
                <a16:creationId xmlns:a16="http://schemas.microsoft.com/office/drawing/2014/main" id="{0D3AF9D5-ECBD-4921-81E6-0DABE6B60F92}"/>
              </a:ext>
            </a:extLst>
          </p:cNvPr>
          <p:cNvPicPr/>
          <p:nvPr/>
        </p:nvPicPr>
        <p:blipFill rotWithShape="1">
          <a:blip r:embed="rId3">
            <a:extLst>
              <a:ext uri="{28A0092B-C50C-407E-A947-70E740481C1C}">
                <a14:useLocalDpi xmlns:a14="http://schemas.microsoft.com/office/drawing/2010/main" val="0"/>
              </a:ext>
            </a:extLst>
          </a:blip>
          <a:srcRect l="3571" r="2813"/>
          <a:stretch/>
        </p:blipFill>
        <p:spPr bwMode="auto">
          <a:xfrm>
            <a:off x="3663901" y="1627443"/>
            <a:ext cx="2286977" cy="967402"/>
          </a:xfrm>
          <a:prstGeom prst="rect">
            <a:avLst/>
          </a:prstGeom>
          <a:noFill/>
          <a:ln>
            <a:solidFill>
              <a:schemeClr val="tx2"/>
            </a:solidFill>
          </a:ln>
          <a:extLst>
            <a:ext uri="{53640926-AAD7-44D8-BBD7-CCE9431645EC}">
              <a14:shadowObscured xmlns:a14="http://schemas.microsoft.com/office/drawing/2010/main"/>
            </a:ext>
          </a:extLst>
        </p:spPr>
      </p:pic>
      <p:sp>
        <p:nvSpPr>
          <p:cNvPr id="5" name="object 4">
            <a:extLst>
              <a:ext uri="{FF2B5EF4-FFF2-40B4-BE49-F238E27FC236}">
                <a16:creationId xmlns:a16="http://schemas.microsoft.com/office/drawing/2014/main" id="{DCA680A0-2717-4CBC-8579-AD294886ACA3}"/>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808977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358140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Principales Herramientas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762000" y="2773560"/>
            <a:ext cx="7772400" cy="1531445"/>
          </a:xfrm>
          <a:prstGeom prst="rect">
            <a:avLst/>
          </a:prstGeom>
          <a:noFill/>
        </p:spPr>
        <p:txBody>
          <a:bodyPr wrap="square">
            <a:spAutoFit/>
          </a:bodyPr>
          <a:lstStyle/>
          <a:p>
            <a:pPr algn="just">
              <a:lnSpc>
                <a:spcPct val="150000"/>
              </a:lnSpc>
            </a:pPr>
            <a:r>
              <a:rPr lang="es-AR" sz="1600" dirty="0"/>
              <a:t>“Creado por la empresa líder en tecnología, la solución SAS Data </a:t>
            </a:r>
            <a:r>
              <a:rPr lang="es-AR" sz="1600" dirty="0" err="1"/>
              <a:t>Integration</a:t>
            </a:r>
            <a:r>
              <a:rPr lang="es-AR" sz="1600" dirty="0"/>
              <a:t>  proporciona una herramienta de diseño visual, que simplifica significativamente la construcción, ejecución y mantenimiento de los procesos de integración de datos empresariales. También, cuenta con una potente interfaz fácil de usar y amigable con el usuario.” </a:t>
            </a:r>
          </a:p>
        </p:txBody>
      </p:sp>
      <p:pic>
        <p:nvPicPr>
          <p:cNvPr id="5" name="4 Imagen" descr="About Us – NUS BACT">
            <a:extLst>
              <a:ext uri="{FF2B5EF4-FFF2-40B4-BE49-F238E27FC236}">
                <a16:creationId xmlns:a16="http://schemas.microsoft.com/office/drawing/2014/main" id="{9937AED2-AE62-487C-B500-C8651D36CBBC}"/>
              </a:ext>
            </a:extLst>
          </p:cNvPr>
          <p:cNvPicPr/>
          <p:nvPr/>
        </p:nvPicPr>
        <p:blipFill rotWithShape="1">
          <a:blip r:embed="rId3" cstate="print">
            <a:extLst>
              <a:ext uri="{28A0092B-C50C-407E-A947-70E740481C1C}">
                <a14:useLocalDpi xmlns:a14="http://schemas.microsoft.com/office/drawing/2010/main" val="0"/>
              </a:ext>
            </a:extLst>
          </a:blip>
          <a:srcRect t="18665" b="21404"/>
          <a:stretch/>
        </p:blipFill>
        <p:spPr bwMode="auto">
          <a:xfrm>
            <a:off x="3561749" y="1626853"/>
            <a:ext cx="2172902" cy="968581"/>
          </a:xfrm>
          <a:prstGeom prst="rect">
            <a:avLst/>
          </a:prstGeom>
          <a:noFill/>
          <a:ln>
            <a:solidFill>
              <a:schemeClr val="tx2"/>
            </a:solidFill>
          </a:ln>
          <a:extLst>
            <a:ext uri="{53640926-AAD7-44D8-BBD7-CCE9431645EC}">
              <a14:shadowObscured xmlns:a14="http://schemas.microsoft.com/office/drawing/2010/main"/>
            </a:ext>
          </a:extLst>
        </p:spPr>
      </p:pic>
      <p:sp>
        <p:nvSpPr>
          <p:cNvPr id="3" name="object 4">
            <a:extLst>
              <a:ext uri="{FF2B5EF4-FFF2-40B4-BE49-F238E27FC236}">
                <a16:creationId xmlns:a16="http://schemas.microsoft.com/office/drawing/2014/main" id="{2D73667B-4CA2-47EC-AA6C-4E819C0CEE07}"/>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208498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358140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Principales Herramientas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762000" y="2773560"/>
            <a:ext cx="7772400" cy="1900777"/>
          </a:xfrm>
          <a:prstGeom prst="rect">
            <a:avLst/>
          </a:prstGeom>
          <a:noFill/>
        </p:spPr>
        <p:txBody>
          <a:bodyPr wrap="square">
            <a:spAutoFit/>
          </a:bodyPr>
          <a:lstStyle/>
          <a:p>
            <a:pPr algn="just">
              <a:lnSpc>
                <a:spcPct val="150000"/>
              </a:lnSpc>
            </a:pPr>
            <a:r>
              <a:rPr lang="es-AR" sz="1600" dirty="0"/>
              <a:t>IBM </a:t>
            </a:r>
            <a:r>
              <a:rPr lang="es-AR" sz="1600" dirty="0" err="1"/>
              <a:t>Infosphere</a:t>
            </a:r>
            <a:r>
              <a:rPr lang="es-AR" sz="1600" dirty="0"/>
              <a:t>, es una plataforma de integración de datos (ETL) que incluye una familia de productos para comprender, limpiar, supervisar, transformar y cargar datos. Esta herramienta, proporciona capacidades de procesamiento paralelo masivo (MPP) para ofrecer una plataforma de integración altamente escalable y flexible que maneja todos los volúmenes de datos, grandes y pequeños. </a:t>
            </a:r>
          </a:p>
        </p:txBody>
      </p:sp>
      <p:pic>
        <p:nvPicPr>
          <p:cNvPr id="3" name="Imagen 2">
            <a:extLst>
              <a:ext uri="{FF2B5EF4-FFF2-40B4-BE49-F238E27FC236}">
                <a16:creationId xmlns:a16="http://schemas.microsoft.com/office/drawing/2014/main" id="{1C140865-B220-477C-BACC-9FAE48EC815D}"/>
              </a:ext>
            </a:extLst>
          </p:cNvPr>
          <p:cNvPicPr/>
          <p:nvPr/>
        </p:nvPicPr>
        <p:blipFill rotWithShape="1">
          <a:blip r:embed="rId3">
            <a:extLst>
              <a:ext uri="{28A0092B-C50C-407E-A947-70E740481C1C}">
                <a14:useLocalDpi xmlns:a14="http://schemas.microsoft.com/office/drawing/2010/main" val="0"/>
              </a:ext>
            </a:extLst>
          </a:blip>
          <a:srcRect t="26786" b="28125"/>
          <a:stretch/>
        </p:blipFill>
        <p:spPr bwMode="auto">
          <a:xfrm>
            <a:off x="3412490" y="1553931"/>
            <a:ext cx="2471420" cy="1114425"/>
          </a:xfrm>
          <a:prstGeom prst="rect">
            <a:avLst/>
          </a:prstGeom>
          <a:noFill/>
          <a:ln>
            <a:solidFill>
              <a:schemeClr val="bg2"/>
            </a:solidFill>
          </a:ln>
          <a:extLst>
            <a:ext uri="{53640926-AAD7-44D8-BBD7-CCE9431645EC}">
              <a14:shadowObscured xmlns:a14="http://schemas.microsoft.com/office/drawing/2010/main"/>
            </a:ext>
          </a:extLst>
        </p:spPr>
      </p:pic>
      <p:sp>
        <p:nvSpPr>
          <p:cNvPr id="5" name="object 4">
            <a:extLst>
              <a:ext uri="{FF2B5EF4-FFF2-40B4-BE49-F238E27FC236}">
                <a16:creationId xmlns:a16="http://schemas.microsoft.com/office/drawing/2014/main" id="{45BD92F5-F421-47DF-9FC0-99A642D9B5C0}"/>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47471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err="1"/>
              <a:t>DataWarehouse</a:t>
            </a:r>
            <a:endParaRPr lang="es-AR" sz="1500" dirty="0"/>
          </a:p>
        </p:txBody>
      </p:sp>
      <p:sp>
        <p:nvSpPr>
          <p:cNvPr id="4" name="object 4"/>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47700" y="1416050"/>
            <a:ext cx="7848600" cy="2957861"/>
          </a:xfrm>
          <a:prstGeom prst="rect">
            <a:avLst/>
          </a:prstGeom>
          <a:noFill/>
        </p:spPr>
        <p:txBody>
          <a:bodyPr wrap="square">
            <a:spAutoFit/>
          </a:bodyPr>
          <a:lstStyle/>
          <a:p>
            <a:pPr algn="just">
              <a:lnSpc>
                <a:spcPct val="150000"/>
              </a:lnSpc>
            </a:pPr>
            <a:r>
              <a:rPr lang="es-AR" dirty="0"/>
              <a:t>“Es un repositorio o almacén de datos, en donde las empresas u organizaciones guardan una gran cantidad de información”. Entre las características más relevantes se encuentran:</a:t>
            </a:r>
          </a:p>
          <a:p>
            <a:pPr marL="285750" indent="-285750" algn="just">
              <a:lnSpc>
                <a:spcPct val="150000"/>
              </a:lnSpc>
              <a:buFont typeface="Arial" panose="020B0604020202020204" pitchFamily="34" charset="0"/>
              <a:buChar char="•"/>
            </a:pPr>
            <a:r>
              <a:rPr lang="es-AR" dirty="0"/>
              <a:t>Orientado a tema.</a:t>
            </a:r>
          </a:p>
          <a:p>
            <a:pPr marL="285750" indent="-285750" algn="just">
              <a:lnSpc>
                <a:spcPct val="150000"/>
              </a:lnSpc>
              <a:buFont typeface="Arial" panose="020B0604020202020204" pitchFamily="34" charset="0"/>
              <a:buChar char="•"/>
            </a:pPr>
            <a:r>
              <a:rPr lang="es-AR" dirty="0"/>
              <a:t>Integrado.</a:t>
            </a:r>
          </a:p>
          <a:p>
            <a:pPr marL="285750" indent="-285750" algn="just">
              <a:lnSpc>
                <a:spcPct val="150000"/>
              </a:lnSpc>
              <a:buFont typeface="Arial" panose="020B0604020202020204" pitchFamily="34" charset="0"/>
              <a:buChar char="•"/>
            </a:pPr>
            <a:r>
              <a:rPr lang="es-AR" dirty="0"/>
              <a:t>Variante en el tiempo.</a:t>
            </a:r>
          </a:p>
          <a:p>
            <a:pPr marL="285750" indent="-285750" algn="just">
              <a:lnSpc>
                <a:spcPct val="150000"/>
              </a:lnSpc>
              <a:buFont typeface="Arial" panose="020B0604020202020204" pitchFamily="34" charset="0"/>
              <a:buChar char="•"/>
            </a:pPr>
            <a:r>
              <a:rPr lang="es-AR" dirty="0"/>
              <a:t>Almacenamiento no volátil.</a:t>
            </a:r>
          </a:p>
        </p:txBody>
      </p:sp>
      <p:pic>
        <p:nvPicPr>
          <p:cNvPr id="3" name="4 Imagen" descr="Imagen relacionada">
            <a:extLst>
              <a:ext uri="{FF2B5EF4-FFF2-40B4-BE49-F238E27FC236}">
                <a16:creationId xmlns:a16="http://schemas.microsoft.com/office/drawing/2014/main" id="{DEB9D966-F7F0-45EA-A224-00BEAD68866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482850"/>
            <a:ext cx="1928263" cy="1731916"/>
          </a:xfrm>
          <a:prstGeom prst="rect">
            <a:avLst/>
          </a:prstGeom>
          <a:noFill/>
          <a:ln>
            <a:solidFill>
              <a:schemeClr val="bg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3581400" cy="489878"/>
          </a:xfrm>
          <a:prstGeom prst="rect">
            <a:avLst/>
          </a:prstGeom>
        </p:spPr>
        <p:txBody>
          <a:bodyPr vert="horz" wrap="square" lIns="0" tIns="12700" rIns="0" bIns="0" rtlCol="0">
            <a:spAutoFit/>
          </a:bodyPr>
          <a:lstStyle/>
          <a:p>
            <a:pPr marL="12700">
              <a:lnSpc>
                <a:spcPct val="100000"/>
              </a:lnSpc>
              <a:spcBef>
                <a:spcPts val="100"/>
              </a:spcBef>
            </a:pPr>
            <a:r>
              <a:rPr lang="es-AR" sz="1600" dirty="0"/>
              <a:t> Principales Herramientas de ETL:</a:t>
            </a:r>
            <a:br>
              <a:rPr lang="es-AR" sz="1600" dirty="0"/>
            </a:b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2903650"/>
            <a:ext cx="7772400" cy="1531445"/>
          </a:xfrm>
          <a:prstGeom prst="rect">
            <a:avLst/>
          </a:prstGeom>
          <a:noFill/>
        </p:spPr>
        <p:txBody>
          <a:bodyPr wrap="square">
            <a:spAutoFit/>
          </a:bodyPr>
          <a:lstStyle/>
          <a:p>
            <a:pPr algn="just">
              <a:lnSpc>
                <a:spcPct val="150000"/>
              </a:lnSpc>
            </a:pPr>
            <a:r>
              <a:rPr lang="es-AR" sz="1600" dirty="0"/>
              <a:t>SQL Server </a:t>
            </a:r>
            <a:r>
              <a:rPr lang="es-AR" sz="1600" dirty="0" err="1"/>
              <a:t>Integration</a:t>
            </a:r>
            <a:r>
              <a:rPr lang="es-AR" sz="1600" dirty="0"/>
              <a:t> </a:t>
            </a:r>
            <a:r>
              <a:rPr lang="es-AR" sz="1600" dirty="0" err="1"/>
              <a:t>Services</a:t>
            </a:r>
            <a:r>
              <a:rPr lang="es-AR" sz="1600" dirty="0"/>
              <a:t>, también conocida por las siglas – SSIS, es un componente de Microsoft SQL Server utilizado para la extracción, transformación y carga de datos (ETL). Adicionalmente, es una herramienta muy popular, con mucha potencialidad y de las más reconocidas y utilizadas actualmente en el mercado. </a:t>
            </a:r>
          </a:p>
        </p:txBody>
      </p:sp>
      <p:pic>
        <p:nvPicPr>
          <p:cNvPr id="5" name="Imagen 4" descr="Analyzing the XML of SSIS Packages | Tallan Blog">
            <a:extLst>
              <a:ext uri="{FF2B5EF4-FFF2-40B4-BE49-F238E27FC236}">
                <a16:creationId xmlns:a16="http://schemas.microsoft.com/office/drawing/2014/main" id="{9002AEDD-FF5E-4268-9AB5-467A17D988F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33700" y="1440060"/>
            <a:ext cx="3429000" cy="1333500"/>
          </a:xfrm>
          <a:prstGeom prst="rect">
            <a:avLst/>
          </a:prstGeom>
          <a:noFill/>
          <a:ln>
            <a:solidFill>
              <a:schemeClr val="bg2"/>
            </a:solidFill>
          </a:ln>
        </p:spPr>
      </p:pic>
      <p:sp>
        <p:nvSpPr>
          <p:cNvPr id="3" name="object 4">
            <a:extLst>
              <a:ext uri="{FF2B5EF4-FFF2-40B4-BE49-F238E27FC236}">
                <a16:creationId xmlns:a16="http://schemas.microsoft.com/office/drawing/2014/main" id="{ADA205A6-67CE-4DA3-8397-0CEDFC15845A}"/>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229773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271837" y="3168650"/>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err="1"/>
              <a:t>DataMart</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47700" y="1416050"/>
            <a:ext cx="7848600" cy="2957861"/>
          </a:xfrm>
          <a:prstGeom prst="rect">
            <a:avLst/>
          </a:prstGeom>
          <a:noFill/>
        </p:spPr>
        <p:txBody>
          <a:bodyPr wrap="square">
            <a:spAutoFit/>
          </a:bodyPr>
          <a:lstStyle/>
          <a:p>
            <a:pPr algn="just">
              <a:lnSpc>
                <a:spcPct val="150000"/>
              </a:lnSpc>
            </a:pPr>
            <a:r>
              <a:rPr lang="es-AR" dirty="0"/>
              <a:t>“Versión especial de un </a:t>
            </a:r>
            <a:r>
              <a:rPr lang="es-AR" dirty="0" err="1"/>
              <a:t>DataWarehouse</a:t>
            </a:r>
            <a:r>
              <a:rPr lang="es-AR" dirty="0"/>
              <a:t>, pero orientado a un tema o área en particular de una organización”.  </a:t>
            </a:r>
          </a:p>
          <a:p>
            <a:pPr algn="just">
              <a:lnSpc>
                <a:spcPct val="150000"/>
              </a:lnSpc>
            </a:pPr>
            <a:endParaRPr lang="es-AR" dirty="0"/>
          </a:p>
          <a:p>
            <a:pPr algn="just">
              <a:lnSpc>
                <a:spcPct val="150000"/>
              </a:lnSpc>
            </a:pPr>
            <a:r>
              <a:rPr lang="es-AR" dirty="0"/>
              <a:t>Ejemplos: </a:t>
            </a:r>
          </a:p>
          <a:p>
            <a:pPr algn="just">
              <a:lnSpc>
                <a:spcPct val="150000"/>
              </a:lnSpc>
            </a:pPr>
            <a:r>
              <a:rPr lang="es-AR" dirty="0"/>
              <a:t>Ventas.</a:t>
            </a:r>
          </a:p>
          <a:p>
            <a:pPr algn="just">
              <a:lnSpc>
                <a:spcPct val="150000"/>
              </a:lnSpc>
            </a:pPr>
            <a:r>
              <a:rPr lang="es-AR" dirty="0"/>
              <a:t>Finanzas.</a:t>
            </a:r>
          </a:p>
          <a:p>
            <a:pPr algn="just">
              <a:lnSpc>
                <a:spcPct val="150000"/>
              </a:lnSpc>
            </a:pPr>
            <a:r>
              <a:rPr lang="es-AR" dirty="0"/>
              <a:t>Marketing, entre otros.</a:t>
            </a:r>
          </a:p>
        </p:txBody>
      </p:sp>
      <p:sp>
        <p:nvSpPr>
          <p:cNvPr id="10" name="CuadroTexto 9">
            <a:extLst>
              <a:ext uri="{FF2B5EF4-FFF2-40B4-BE49-F238E27FC236}">
                <a16:creationId xmlns:a16="http://schemas.microsoft.com/office/drawing/2014/main" id="{F51596CB-8CE2-4953-B93D-75E185D18CD8}"/>
              </a:ext>
            </a:extLst>
          </p:cNvPr>
          <p:cNvSpPr txBox="1"/>
          <p:nvPr/>
        </p:nvSpPr>
        <p:spPr>
          <a:xfrm>
            <a:off x="5105400" y="2662545"/>
            <a:ext cx="4572000" cy="1711366"/>
          </a:xfrm>
          <a:prstGeom prst="rect">
            <a:avLst/>
          </a:prstGeom>
          <a:noFill/>
        </p:spPr>
        <p:txBody>
          <a:bodyPr wrap="square">
            <a:spAutoFit/>
          </a:bodyPr>
          <a:lstStyle/>
          <a:p>
            <a:pPr>
              <a:lnSpc>
                <a:spcPct val="150000"/>
              </a:lnSpc>
            </a:pPr>
            <a:r>
              <a:rPr lang="es-AR" dirty="0"/>
              <a:t>Tipos de </a:t>
            </a:r>
            <a:r>
              <a:rPr lang="es-AR" dirty="0" err="1"/>
              <a:t>DataMart</a:t>
            </a:r>
            <a:r>
              <a:rPr lang="es-AR" dirty="0"/>
              <a:t>:</a:t>
            </a:r>
          </a:p>
          <a:p>
            <a:pPr marL="285750" indent="-285750">
              <a:lnSpc>
                <a:spcPct val="150000"/>
              </a:lnSpc>
              <a:buFont typeface="Arial" panose="020B0604020202020204" pitchFamily="34" charset="0"/>
              <a:buChar char="•"/>
            </a:pPr>
            <a:r>
              <a:rPr lang="es-AR" dirty="0"/>
              <a:t>Dependiente.</a:t>
            </a:r>
          </a:p>
          <a:p>
            <a:pPr marL="285750" indent="-285750">
              <a:lnSpc>
                <a:spcPct val="150000"/>
              </a:lnSpc>
              <a:buFont typeface="Arial" panose="020B0604020202020204" pitchFamily="34" charset="0"/>
              <a:buChar char="•"/>
            </a:pPr>
            <a:r>
              <a:rPr lang="es-AR" dirty="0"/>
              <a:t>Independiente.</a:t>
            </a:r>
          </a:p>
          <a:p>
            <a:pPr marL="285750" indent="-285750">
              <a:lnSpc>
                <a:spcPct val="150000"/>
              </a:lnSpc>
              <a:buFont typeface="Arial" panose="020B0604020202020204" pitchFamily="34" charset="0"/>
              <a:buChar char="•"/>
            </a:pPr>
            <a:r>
              <a:rPr lang="es-AR" dirty="0"/>
              <a:t>Híbrido.</a:t>
            </a:r>
          </a:p>
        </p:txBody>
      </p:sp>
      <p:cxnSp>
        <p:nvCxnSpPr>
          <p:cNvPr id="11" name="7 Conector recto">
            <a:extLst>
              <a:ext uri="{FF2B5EF4-FFF2-40B4-BE49-F238E27FC236}">
                <a16:creationId xmlns:a16="http://schemas.microsoft.com/office/drawing/2014/main" id="{A65977DB-FC16-498E-BB40-E0DD52FC9F93}"/>
              </a:ext>
            </a:extLst>
          </p:cNvPr>
          <p:cNvCxnSpPr/>
          <p:nvPr/>
        </p:nvCxnSpPr>
        <p:spPr>
          <a:xfrm>
            <a:off x="4191000" y="2894980"/>
            <a:ext cx="0" cy="1456905"/>
          </a:xfrm>
          <a:prstGeom prst="line">
            <a:avLst/>
          </a:prstGeom>
          <a:ln>
            <a:solidFill>
              <a:srgbClr val="00456C"/>
            </a:solidFill>
          </a:ln>
        </p:spPr>
        <p:style>
          <a:lnRef idx="2">
            <a:schemeClr val="accent1"/>
          </a:lnRef>
          <a:fillRef idx="0">
            <a:schemeClr val="accent1"/>
          </a:fillRef>
          <a:effectRef idx="1">
            <a:schemeClr val="accent1"/>
          </a:effectRef>
          <a:fontRef idx="minor">
            <a:schemeClr val="tx1"/>
          </a:fontRef>
        </p:style>
      </p:cxnSp>
      <p:sp>
        <p:nvSpPr>
          <p:cNvPr id="3" name="object 4">
            <a:extLst>
              <a:ext uri="{FF2B5EF4-FFF2-40B4-BE49-F238E27FC236}">
                <a16:creationId xmlns:a16="http://schemas.microsoft.com/office/drawing/2014/main" id="{D1984663-E414-4FE3-AFB4-C068A1CFCA72}"/>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417746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1999" y="852205"/>
            <a:ext cx="7848597" cy="259045"/>
          </a:xfrm>
          <a:prstGeom prst="rect">
            <a:avLst/>
          </a:prstGeom>
        </p:spPr>
        <p:txBody>
          <a:bodyPr vert="horz" wrap="square" lIns="0" tIns="12700" rIns="0" bIns="0" rtlCol="0">
            <a:spAutoFit/>
          </a:bodyPr>
          <a:lstStyle/>
          <a:p>
            <a:pPr marL="12700">
              <a:lnSpc>
                <a:spcPct val="100000"/>
              </a:lnSpc>
              <a:spcBef>
                <a:spcPts val="100"/>
              </a:spcBef>
            </a:pPr>
            <a:r>
              <a:rPr lang="es-AR" sz="1600" dirty="0"/>
              <a:t>¿Cuáles son las diferencias que existen entre un </a:t>
            </a:r>
            <a:r>
              <a:rPr lang="es-AR" sz="1600" dirty="0" err="1"/>
              <a:t>DataWarehouse</a:t>
            </a:r>
            <a:r>
              <a:rPr lang="es-AR" sz="1600" dirty="0"/>
              <a:t> y un </a:t>
            </a:r>
            <a:r>
              <a:rPr lang="es-AR" sz="1600" dirty="0" err="1"/>
              <a:t>DataMart</a:t>
            </a:r>
            <a:r>
              <a:rPr lang="es-AR" sz="1600" dirty="0"/>
              <a:t>?</a:t>
            </a:r>
          </a:p>
        </p:txBody>
      </p:sp>
      <p:pic>
        <p:nvPicPr>
          <p:cNvPr id="3" name="4 Imagen">
            <a:extLst>
              <a:ext uri="{FF2B5EF4-FFF2-40B4-BE49-F238E27FC236}">
                <a16:creationId xmlns:a16="http://schemas.microsoft.com/office/drawing/2014/main" id="{5C71C7BA-E691-4F4C-AF62-BFEDF9EE7B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8700"/>
            <a:ext cx="5558224" cy="3012950"/>
          </a:xfrm>
          <a:prstGeom prst="rect">
            <a:avLst/>
          </a:prstGeom>
          <a:noFill/>
          <a:ln>
            <a:solidFill>
              <a:schemeClr val="tx1"/>
            </a:solidFill>
          </a:ln>
        </p:spPr>
      </p:pic>
      <p:sp>
        <p:nvSpPr>
          <p:cNvPr id="6" name="object 4">
            <a:extLst>
              <a:ext uri="{FF2B5EF4-FFF2-40B4-BE49-F238E27FC236}">
                <a16:creationId xmlns:a16="http://schemas.microsoft.com/office/drawing/2014/main" id="{37ABBE67-7D35-403F-B9B0-84F502FC56D8}"/>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369555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Arquitectura de un DW</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09600" y="1263650"/>
            <a:ext cx="4991100" cy="4204356"/>
          </a:xfrm>
          <a:prstGeom prst="rect">
            <a:avLst/>
          </a:prstGeom>
          <a:noFill/>
        </p:spPr>
        <p:txBody>
          <a:bodyPr wrap="square">
            <a:spAutoFit/>
          </a:bodyPr>
          <a:lstStyle/>
          <a:p>
            <a:pPr algn="just">
              <a:lnSpc>
                <a:spcPct val="150000"/>
              </a:lnSpc>
            </a:pPr>
            <a:r>
              <a:rPr lang="es-AR" dirty="0"/>
              <a:t>“Una vez que tenemos modelado de manera conceptual nuestro </a:t>
            </a:r>
            <a:r>
              <a:rPr lang="es-AR" dirty="0" err="1"/>
              <a:t>DataWarehouse</a:t>
            </a:r>
            <a:r>
              <a:rPr lang="es-AR" dirty="0"/>
              <a:t> (DW), deberemos comenzar a realizar lo que se conoce como “diseño lógico” del Almacén de Datos.”</a:t>
            </a:r>
          </a:p>
          <a:p>
            <a:pPr algn="just">
              <a:lnSpc>
                <a:spcPct val="150000"/>
              </a:lnSpc>
            </a:pPr>
            <a:endParaRPr lang="es-AR" dirty="0"/>
          </a:p>
          <a:p>
            <a:pPr algn="just">
              <a:lnSpc>
                <a:spcPct val="150000"/>
              </a:lnSpc>
            </a:pPr>
            <a:r>
              <a:rPr lang="es-AR" dirty="0"/>
              <a:t>Para ello, tenemos que tener en cuenta algunos conceptos básicos:</a:t>
            </a:r>
          </a:p>
          <a:p>
            <a:pPr marL="285750" indent="-285750" algn="just">
              <a:lnSpc>
                <a:spcPct val="150000"/>
              </a:lnSpc>
              <a:buFont typeface="Arial" panose="020B0604020202020204" pitchFamily="34" charset="0"/>
              <a:buChar char="•"/>
            </a:pPr>
            <a:r>
              <a:rPr lang="es-AR" dirty="0"/>
              <a:t>Tabla de Hechos - </a:t>
            </a:r>
            <a:r>
              <a:rPr lang="es-AR" dirty="0" err="1"/>
              <a:t>Fact</a:t>
            </a:r>
            <a:r>
              <a:rPr lang="es-AR" dirty="0"/>
              <a:t> Table.</a:t>
            </a:r>
          </a:p>
          <a:p>
            <a:pPr marL="285750" indent="-285750" algn="just">
              <a:lnSpc>
                <a:spcPct val="150000"/>
              </a:lnSpc>
              <a:buFont typeface="Arial" panose="020B0604020202020204" pitchFamily="34" charset="0"/>
              <a:buChar char="•"/>
            </a:pPr>
            <a:r>
              <a:rPr lang="es-AR" dirty="0"/>
              <a:t>Dimensiones.</a:t>
            </a:r>
          </a:p>
          <a:p>
            <a:pPr algn="just">
              <a:lnSpc>
                <a:spcPct val="150000"/>
              </a:lnSpc>
            </a:pPr>
            <a:endParaRPr lang="es-AR" dirty="0"/>
          </a:p>
        </p:txBody>
      </p:sp>
      <p:pic>
        <p:nvPicPr>
          <p:cNvPr id="3" name="4 Imagen">
            <a:extLst>
              <a:ext uri="{FF2B5EF4-FFF2-40B4-BE49-F238E27FC236}">
                <a16:creationId xmlns:a16="http://schemas.microsoft.com/office/drawing/2014/main" id="{2B87118B-63F0-4C46-9DA8-3849BA5297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70799" y="1797050"/>
            <a:ext cx="3338946" cy="1405455"/>
          </a:xfrm>
          <a:prstGeom prst="rect">
            <a:avLst/>
          </a:prstGeom>
          <a:noFill/>
          <a:ln>
            <a:solidFill>
              <a:schemeClr val="bg1"/>
            </a:solidFill>
          </a:ln>
        </p:spPr>
      </p:pic>
      <p:sp>
        <p:nvSpPr>
          <p:cNvPr id="5" name="object 4">
            <a:extLst>
              <a:ext uri="{FF2B5EF4-FFF2-40B4-BE49-F238E27FC236}">
                <a16:creationId xmlns:a16="http://schemas.microsoft.com/office/drawing/2014/main" id="{4FCB8DF7-AD41-4B3E-8A47-B66742CD6CFC}"/>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281640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Arquitectura de un DW</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238169"/>
            <a:ext cx="8153400" cy="2126864"/>
          </a:xfrm>
          <a:prstGeom prst="rect">
            <a:avLst/>
          </a:prstGeom>
          <a:noFill/>
        </p:spPr>
        <p:txBody>
          <a:bodyPr wrap="square">
            <a:spAutoFit/>
          </a:bodyPr>
          <a:lstStyle/>
          <a:p>
            <a:pPr algn="just">
              <a:lnSpc>
                <a:spcPct val="150000"/>
              </a:lnSpc>
            </a:pPr>
            <a:r>
              <a:rPr lang="es-AR" u="sng" dirty="0"/>
              <a:t>Esquema Estrella</a:t>
            </a:r>
            <a:r>
              <a:rPr lang="es-AR" dirty="0"/>
              <a:t>: </a:t>
            </a:r>
          </a:p>
          <a:p>
            <a:pPr algn="just">
              <a:lnSpc>
                <a:spcPct val="150000"/>
              </a:lnSpc>
            </a:pPr>
            <a:r>
              <a:rPr lang="es-AR" dirty="0"/>
              <a:t>Este es uno de los esquemas más utilizados. En esta tipología, contamos con una gran tabla central, relacionada con un conjunto de dimensiones. Donde cada dimensión, es representada por una única tabla y cada tabla contiene un conjunto de atributos.</a:t>
            </a:r>
          </a:p>
          <a:p>
            <a:pPr algn="just">
              <a:lnSpc>
                <a:spcPct val="150000"/>
              </a:lnSpc>
            </a:pPr>
            <a:endParaRPr lang="es-AR" dirty="0"/>
          </a:p>
        </p:txBody>
      </p:sp>
      <p:sp>
        <p:nvSpPr>
          <p:cNvPr id="3" name="object 4">
            <a:extLst>
              <a:ext uri="{FF2B5EF4-FFF2-40B4-BE49-F238E27FC236}">
                <a16:creationId xmlns:a16="http://schemas.microsoft.com/office/drawing/2014/main" id="{47F64261-19B4-4914-B79B-7638143CA178}"/>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152957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Arquitectura de un DW</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238169"/>
            <a:ext cx="8153400" cy="880369"/>
          </a:xfrm>
          <a:prstGeom prst="rect">
            <a:avLst/>
          </a:prstGeom>
          <a:noFill/>
        </p:spPr>
        <p:txBody>
          <a:bodyPr wrap="square">
            <a:spAutoFit/>
          </a:bodyPr>
          <a:lstStyle/>
          <a:p>
            <a:pPr algn="just">
              <a:lnSpc>
                <a:spcPct val="150000"/>
              </a:lnSpc>
            </a:pPr>
            <a:r>
              <a:rPr lang="es-AR" u="sng" dirty="0"/>
              <a:t>Esquema Estrella:</a:t>
            </a:r>
            <a:r>
              <a:rPr lang="es-AR" dirty="0"/>
              <a:t> </a:t>
            </a:r>
          </a:p>
          <a:p>
            <a:pPr algn="just">
              <a:lnSpc>
                <a:spcPct val="150000"/>
              </a:lnSpc>
            </a:pPr>
            <a:endParaRPr lang="es-AR" dirty="0"/>
          </a:p>
        </p:txBody>
      </p:sp>
      <p:pic>
        <p:nvPicPr>
          <p:cNvPr id="3" name="4 Imagen">
            <a:extLst>
              <a:ext uri="{FF2B5EF4-FFF2-40B4-BE49-F238E27FC236}">
                <a16:creationId xmlns:a16="http://schemas.microsoft.com/office/drawing/2014/main" id="{098277B1-63B7-4E8E-A460-7307BD672B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4191" y="1873250"/>
            <a:ext cx="3525981" cy="2403765"/>
          </a:xfrm>
          <a:prstGeom prst="rect">
            <a:avLst/>
          </a:prstGeom>
          <a:noFill/>
          <a:ln>
            <a:solidFill>
              <a:schemeClr val="bg2"/>
            </a:solidFill>
          </a:ln>
        </p:spPr>
      </p:pic>
      <p:pic>
        <p:nvPicPr>
          <p:cNvPr id="6" name="Picture 2" descr="Esquema Estrella para el Cubo Venta . | Download Scientific Diagram">
            <a:extLst>
              <a:ext uri="{FF2B5EF4-FFF2-40B4-BE49-F238E27FC236}">
                <a16:creationId xmlns:a16="http://schemas.microsoft.com/office/drawing/2014/main" id="{7C36EED6-DF8F-4E91-A78C-6CD21D94A9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1229" y="1810675"/>
            <a:ext cx="3458151" cy="2424775"/>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5" name="object 4">
            <a:extLst>
              <a:ext uri="{FF2B5EF4-FFF2-40B4-BE49-F238E27FC236}">
                <a16:creationId xmlns:a16="http://schemas.microsoft.com/office/drawing/2014/main" id="{5893A895-B3EC-427F-B2CA-84B7B04040DD}"/>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38712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Arquitectura de un DW</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173432"/>
            <a:ext cx="7633580" cy="1900777"/>
          </a:xfrm>
          <a:prstGeom prst="rect">
            <a:avLst/>
          </a:prstGeom>
          <a:noFill/>
        </p:spPr>
        <p:txBody>
          <a:bodyPr wrap="square">
            <a:spAutoFit/>
          </a:bodyPr>
          <a:lstStyle/>
          <a:p>
            <a:pPr algn="just">
              <a:lnSpc>
                <a:spcPct val="150000"/>
              </a:lnSpc>
            </a:pPr>
            <a:r>
              <a:rPr lang="es-AR" sz="1600" u="sng" dirty="0"/>
              <a:t>Esquema Copo de Nieve - Snowflake: </a:t>
            </a:r>
          </a:p>
          <a:p>
            <a:pPr algn="just">
              <a:lnSpc>
                <a:spcPct val="150000"/>
              </a:lnSpc>
            </a:pPr>
            <a:r>
              <a:rPr lang="es-AR" sz="1600" dirty="0"/>
              <a:t>Es considerado como una extensión del esquema de estrella. La diferencia principal, es que en cada dimensión tiene una referencia relacional con otra </a:t>
            </a:r>
            <a:r>
              <a:rPr lang="es-AR" sz="1600" dirty="0" err="1"/>
              <a:t>sub-dimensión</a:t>
            </a:r>
            <a:r>
              <a:rPr lang="es-AR" sz="1600" dirty="0"/>
              <a:t>.</a:t>
            </a:r>
          </a:p>
          <a:p>
            <a:pPr algn="just">
              <a:lnSpc>
                <a:spcPct val="150000"/>
              </a:lnSpc>
            </a:pPr>
            <a:endParaRPr lang="es-AR" sz="1600" dirty="0"/>
          </a:p>
          <a:p>
            <a:pPr algn="just">
              <a:lnSpc>
                <a:spcPct val="150000"/>
              </a:lnSpc>
            </a:pPr>
            <a:endParaRPr lang="es-AR" sz="1600" dirty="0"/>
          </a:p>
        </p:txBody>
      </p:sp>
      <p:pic>
        <p:nvPicPr>
          <p:cNvPr id="7" name="3 Imagen">
            <a:extLst>
              <a:ext uri="{FF2B5EF4-FFF2-40B4-BE49-F238E27FC236}">
                <a16:creationId xmlns:a16="http://schemas.microsoft.com/office/drawing/2014/main" id="{3F9CFCF3-3F42-4BCC-ADDB-8039366713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448398"/>
            <a:ext cx="4140456" cy="2554973"/>
          </a:xfrm>
          <a:prstGeom prst="rect">
            <a:avLst/>
          </a:prstGeom>
          <a:noFill/>
          <a:ln>
            <a:solidFill>
              <a:schemeClr val="bg2"/>
            </a:solidFill>
          </a:ln>
        </p:spPr>
      </p:pic>
      <p:sp>
        <p:nvSpPr>
          <p:cNvPr id="3" name="object 4">
            <a:extLst>
              <a:ext uri="{FF2B5EF4-FFF2-40B4-BE49-F238E27FC236}">
                <a16:creationId xmlns:a16="http://schemas.microsoft.com/office/drawing/2014/main" id="{DD0D9320-10B9-4911-9224-D11E6517BA9B}"/>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313319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dirty="0"/>
              <a:t>Arquitectura de un DW</a:t>
            </a:r>
            <a:endParaRPr lang="es-AR" sz="1500" dirty="0"/>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173432"/>
            <a:ext cx="7848600" cy="2321085"/>
          </a:xfrm>
          <a:prstGeom prst="rect">
            <a:avLst/>
          </a:prstGeom>
          <a:noFill/>
        </p:spPr>
        <p:txBody>
          <a:bodyPr wrap="square">
            <a:spAutoFit/>
          </a:bodyPr>
          <a:lstStyle/>
          <a:p>
            <a:pPr algn="just">
              <a:lnSpc>
                <a:spcPct val="150000"/>
              </a:lnSpc>
            </a:pPr>
            <a:r>
              <a:rPr lang="es-AR" sz="1400" u="sng" dirty="0"/>
              <a:t>Esquema Constelación: </a:t>
            </a:r>
          </a:p>
          <a:p>
            <a:pPr algn="just">
              <a:lnSpc>
                <a:spcPct val="150000"/>
              </a:lnSpc>
            </a:pPr>
            <a:r>
              <a:rPr lang="es-AR" sz="1400" dirty="0"/>
              <a:t>Este esquema, principalmente muestra las relaciones de múltiples tablas de hechos, con dimensiones que se encuentran relacionadas entre ellas es decir, una dimensión se relaciona con más de una tabla de hechos. A este esquema, se lo puede considerar como una colección de esquemas de Estrella, de ahí surge el motivo de su nombre.</a:t>
            </a:r>
          </a:p>
          <a:p>
            <a:pPr algn="just">
              <a:lnSpc>
                <a:spcPct val="150000"/>
              </a:lnSpc>
            </a:pPr>
            <a:endParaRPr lang="es-AR" sz="1400" dirty="0"/>
          </a:p>
          <a:p>
            <a:pPr algn="just">
              <a:lnSpc>
                <a:spcPct val="150000"/>
              </a:lnSpc>
            </a:pPr>
            <a:endParaRPr lang="es-AR" sz="1400" dirty="0"/>
          </a:p>
        </p:txBody>
      </p:sp>
      <p:pic>
        <p:nvPicPr>
          <p:cNvPr id="3" name="4 Imagen">
            <a:extLst>
              <a:ext uri="{FF2B5EF4-FFF2-40B4-BE49-F238E27FC236}">
                <a16:creationId xmlns:a16="http://schemas.microsoft.com/office/drawing/2014/main" id="{B84E9BEF-BEC3-479B-B436-9E18BAE9A1F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9785" y="2711450"/>
            <a:ext cx="3850615" cy="2330545"/>
          </a:xfrm>
          <a:prstGeom prst="rect">
            <a:avLst/>
          </a:prstGeom>
          <a:noFill/>
          <a:ln>
            <a:solidFill>
              <a:schemeClr val="bg2"/>
            </a:solidFill>
          </a:ln>
        </p:spPr>
      </p:pic>
      <p:sp>
        <p:nvSpPr>
          <p:cNvPr id="5" name="object 4">
            <a:extLst>
              <a:ext uri="{FF2B5EF4-FFF2-40B4-BE49-F238E27FC236}">
                <a16:creationId xmlns:a16="http://schemas.microsoft.com/office/drawing/2014/main" id="{CB6EFBD4-4F78-467B-8195-5003DE5B8A4B}"/>
              </a:ext>
            </a:extLst>
          </p:cNvPr>
          <p:cNvSpPr txBox="1"/>
          <p:nvPr/>
        </p:nvSpPr>
        <p:spPr>
          <a:xfrm>
            <a:off x="1295400" y="308877"/>
            <a:ext cx="7023980" cy="425758"/>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4: </a:t>
            </a:r>
            <a:r>
              <a:rPr lang="es-AR" sz="1300" b="1" spc="10" dirty="0" err="1">
                <a:latin typeface="Arial"/>
                <a:cs typeface="Arial"/>
              </a:rPr>
              <a:t>DataWarehouse</a:t>
            </a:r>
            <a:r>
              <a:rPr lang="es-AR" sz="1300" b="1" spc="10" dirty="0">
                <a:latin typeface="Arial"/>
                <a:cs typeface="Arial"/>
              </a:rPr>
              <a:t>, </a:t>
            </a:r>
            <a:r>
              <a:rPr lang="es-AR" sz="1300" b="1" spc="10" dirty="0" err="1">
                <a:latin typeface="Arial"/>
                <a:cs typeface="Arial"/>
              </a:rPr>
              <a:t>DataMart</a:t>
            </a:r>
            <a:r>
              <a:rPr lang="es-AR" sz="1300" b="1" spc="10" dirty="0">
                <a:latin typeface="Arial"/>
                <a:cs typeface="Arial"/>
              </a:rPr>
              <a:t>, Esquema de Estrella - Copo de Nieve y</a:t>
            </a:r>
          </a:p>
          <a:p>
            <a:pPr marL="12700">
              <a:lnSpc>
                <a:spcPct val="100000"/>
              </a:lnSpc>
              <a:spcBef>
                <a:spcPts val="100"/>
              </a:spcBef>
            </a:pPr>
            <a:r>
              <a:rPr lang="es-AR" sz="1300" b="1" spc="10" dirty="0">
                <a:latin typeface="Arial"/>
                <a:cs typeface="Arial"/>
              </a:rPr>
              <a:t>Constelación, ETL, herramientas de ETL</a:t>
            </a:r>
            <a:endParaRPr sz="1300" dirty="0">
              <a:latin typeface="Arial"/>
              <a:cs typeface="Arial"/>
            </a:endParaRPr>
          </a:p>
        </p:txBody>
      </p:sp>
    </p:spTree>
    <p:extLst>
      <p:ext uri="{BB962C8B-B14F-4D97-AF65-F5344CB8AC3E}">
        <p14:creationId xmlns:p14="http://schemas.microsoft.com/office/powerpoint/2010/main" val="2637960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1519</Words>
  <Application>Microsoft Office PowerPoint</Application>
  <PresentationFormat>Personalizado</PresentationFormat>
  <Paragraphs>119</Paragraphs>
  <Slides>21</Slides>
  <Notes>19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Calibri</vt:lpstr>
      <vt:lpstr>Office Theme</vt:lpstr>
      <vt:lpstr>Academia BA Emprende Formación: Ciencia de Datos Docente: Mg. Ing. Layla Scheli</vt:lpstr>
      <vt:lpstr>DataWarehouse</vt:lpstr>
      <vt:lpstr>DataMart</vt:lpstr>
      <vt:lpstr>¿Cuáles son las diferencias que existen entre un DataWarehouse y un DataMart?</vt:lpstr>
      <vt:lpstr>Arquitectura de un DW</vt:lpstr>
      <vt:lpstr>Arquitectura de un DW</vt:lpstr>
      <vt:lpstr>Arquitectura de un DW</vt:lpstr>
      <vt:lpstr>Arquitectura de un DW</vt:lpstr>
      <vt:lpstr>Arquitectura de un DW</vt:lpstr>
      <vt:lpstr> El proceso de ETL: </vt:lpstr>
      <vt:lpstr> El proceso de ETL: </vt:lpstr>
      <vt:lpstr> El proceso de ETL: </vt:lpstr>
      <vt:lpstr> El proceso de ETL: </vt:lpstr>
      <vt:lpstr> Principales Herramientas de ETL: </vt:lpstr>
      <vt:lpstr> Principales Herramientas de ETL: </vt:lpstr>
      <vt:lpstr> Principales Herramientas de ETL: </vt:lpstr>
      <vt:lpstr> Principales Herramientas de ETL: </vt:lpstr>
      <vt:lpstr> Principales Herramientas de ETL: </vt:lpstr>
      <vt:lpstr> Principales Herramientas de ETL: </vt:lpstr>
      <vt:lpstr> Principales Herramientas de ETL: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pidi</cp:lastModifiedBy>
  <cp:revision>108</cp:revision>
  <dcterms:created xsi:type="dcterms:W3CDTF">2020-10-20T23:11:42Z</dcterms:created>
  <dcterms:modified xsi:type="dcterms:W3CDTF">2020-10-23T11:54:26Z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