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97" r:id="rId4"/>
    <p:sldId id="298" r:id="rId5"/>
    <p:sldId id="299" r:id="rId6"/>
    <p:sldId id="300" r:id="rId7"/>
    <p:sldId id="301" r:id="rId8"/>
    <p:sldId id="302" r:id="rId9"/>
    <p:sldId id="303" r:id="rId10"/>
    <p:sldId id="304" r:id="rId11"/>
    <p:sldId id="305" r:id="rId12"/>
    <p:sldId id="306" r:id="rId13"/>
    <p:sldId id="307" r:id="rId14"/>
    <p:sldId id="296" r:id="rId15"/>
  </p:sldIdLst>
  <p:sldSz cx="9144000" cy="5118100"/>
  <p:notesSz cx="9144000" cy="51181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92" autoAdjust="0"/>
  </p:normalViewPr>
  <p:slideViewPr>
    <p:cSldViewPr>
      <p:cViewPr varScale="1">
        <p:scale>
          <a:sx n="79" d="100"/>
          <a:sy n="79" d="100"/>
        </p:scale>
        <p:origin x="128"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FCAB11E-2EC2-42CC-9681-431B199777FC}" type="datetimeFigureOut">
              <a:rPr lang="es-AR" smtClean="0"/>
              <a:t>23/10/2020</a:t>
            </a:fld>
            <a:endParaRPr lang="es-AR"/>
          </a:p>
        </p:txBody>
      </p:sp>
      <p:sp>
        <p:nvSpPr>
          <p:cNvPr id="4" name="Marcador de imagen de diapositiva 3"/>
          <p:cNvSpPr>
            <a:spLocks noGrp="1" noRot="1" noChangeAspect="1"/>
          </p:cNvSpPr>
          <p:nvPr>
            <p:ph type="sldImg" idx="2"/>
          </p:nvPr>
        </p:nvSpPr>
        <p:spPr>
          <a:xfrm>
            <a:off x="3028950" y="639763"/>
            <a:ext cx="3086100" cy="17272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914400" y="2463800"/>
            <a:ext cx="7315200" cy="2014538"/>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4860925"/>
            <a:ext cx="3962400" cy="257175"/>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5180013" y="4860925"/>
            <a:ext cx="3962400" cy="257175"/>
          </a:xfrm>
          <a:prstGeom prst="rect">
            <a:avLst/>
          </a:prstGeom>
        </p:spPr>
        <p:txBody>
          <a:bodyPr vert="horz" lIns="91440" tIns="45720" rIns="91440" bIns="45720" rtlCol="0" anchor="b"/>
          <a:lstStyle>
            <a:lvl1pPr algn="r">
              <a:defRPr sz="1200"/>
            </a:lvl1pPr>
          </a:lstStyle>
          <a:p>
            <a:fld id="{A69F883B-69E7-4B5C-9B42-029C1044CF74}" type="slidenum">
              <a:rPr lang="es-AR" smtClean="0"/>
              <a:t>‹Nº›</a:t>
            </a:fld>
            <a:endParaRPr lang="es-AR"/>
          </a:p>
        </p:txBody>
      </p:sp>
    </p:spTree>
    <p:extLst>
      <p:ext uri="{BB962C8B-B14F-4D97-AF65-F5344CB8AC3E}">
        <p14:creationId xmlns:p14="http://schemas.microsoft.com/office/powerpoint/2010/main" val="1079005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2</a:t>
            </a:fld>
            <a:endParaRPr lang="es-AR"/>
          </a:p>
        </p:txBody>
      </p:sp>
    </p:spTree>
    <p:extLst>
      <p:ext uri="{BB962C8B-B14F-4D97-AF65-F5344CB8AC3E}">
        <p14:creationId xmlns:p14="http://schemas.microsoft.com/office/powerpoint/2010/main" val="1555308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11</a:t>
            </a:fld>
            <a:endParaRPr lang="es-AR"/>
          </a:p>
        </p:txBody>
      </p:sp>
    </p:spTree>
    <p:extLst>
      <p:ext uri="{BB962C8B-B14F-4D97-AF65-F5344CB8AC3E}">
        <p14:creationId xmlns:p14="http://schemas.microsoft.com/office/powerpoint/2010/main" val="3672274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12</a:t>
            </a:fld>
            <a:endParaRPr lang="es-AR"/>
          </a:p>
        </p:txBody>
      </p:sp>
    </p:spTree>
    <p:extLst>
      <p:ext uri="{BB962C8B-B14F-4D97-AF65-F5344CB8AC3E}">
        <p14:creationId xmlns:p14="http://schemas.microsoft.com/office/powerpoint/2010/main" val="3371685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13</a:t>
            </a:fld>
            <a:endParaRPr lang="es-AR"/>
          </a:p>
        </p:txBody>
      </p:sp>
    </p:spTree>
    <p:extLst>
      <p:ext uri="{BB962C8B-B14F-4D97-AF65-F5344CB8AC3E}">
        <p14:creationId xmlns:p14="http://schemas.microsoft.com/office/powerpoint/2010/main" val="234545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3</a:t>
            </a:fld>
            <a:endParaRPr lang="es-AR"/>
          </a:p>
        </p:txBody>
      </p:sp>
    </p:spTree>
    <p:extLst>
      <p:ext uri="{BB962C8B-B14F-4D97-AF65-F5344CB8AC3E}">
        <p14:creationId xmlns:p14="http://schemas.microsoft.com/office/powerpoint/2010/main" val="1280124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4</a:t>
            </a:fld>
            <a:endParaRPr lang="es-AR"/>
          </a:p>
        </p:txBody>
      </p:sp>
    </p:spTree>
    <p:extLst>
      <p:ext uri="{BB962C8B-B14F-4D97-AF65-F5344CB8AC3E}">
        <p14:creationId xmlns:p14="http://schemas.microsoft.com/office/powerpoint/2010/main" val="3759635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5</a:t>
            </a:fld>
            <a:endParaRPr lang="es-AR"/>
          </a:p>
        </p:txBody>
      </p:sp>
    </p:spTree>
    <p:extLst>
      <p:ext uri="{BB962C8B-B14F-4D97-AF65-F5344CB8AC3E}">
        <p14:creationId xmlns:p14="http://schemas.microsoft.com/office/powerpoint/2010/main" val="1281787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6</a:t>
            </a:fld>
            <a:endParaRPr lang="es-AR"/>
          </a:p>
        </p:txBody>
      </p:sp>
    </p:spTree>
    <p:extLst>
      <p:ext uri="{BB962C8B-B14F-4D97-AF65-F5344CB8AC3E}">
        <p14:creationId xmlns:p14="http://schemas.microsoft.com/office/powerpoint/2010/main" val="1143221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7</a:t>
            </a:fld>
            <a:endParaRPr lang="es-AR"/>
          </a:p>
        </p:txBody>
      </p:sp>
    </p:spTree>
    <p:extLst>
      <p:ext uri="{BB962C8B-B14F-4D97-AF65-F5344CB8AC3E}">
        <p14:creationId xmlns:p14="http://schemas.microsoft.com/office/powerpoint/2010/main" val="2239459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8</a:t>
            </a:fld>
            <a:endParaRPr lang="es-AR"/>
          </a:p>
        </p:txBody>
      </p:sp>
    </p:spTree>
    <p:extLst>
      <p:ext uri="{BB962C8B-B14F-4D97-AF65-F5344CB8AC3E}">
        <p14:creationId xmlns:p14="http://schemas.microsoft.com/office/powerpoint/2010/main" val="3959905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9</a:t>
            </a:fld>
            <a:endParaRPr lang="es-AR"/>
          </a:p>
        </p:txBody>
      </p:sp>
    </p:spTree>
    <p:extLst>
      <p:ext uri="{BB962C8B-B14F-4D97-AF65-F5344CB8AC3E}">
        <p14:creationId xmlns:p14="http://schemas.microsoft.com/office/powerpoint/2010/main" val="2503759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10</a:t>
            </a:fld>
            <a:endParaRPr lang="es-AR"/>
          </a:p>
        </p:txBody>
      </p:sp>
    </p:spTree>
    <p:extLst>
      <p:ext uri="{BB962C8B-B14F-4D97-AF65-F5344CB8AC3E}">
        <p14:creationId xmlns:p14="http://schemas.microsoft.com/office/powerpoint/2010/main" val="663107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86611"/>
            <a:ext cx="7772400" cy="107480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66136"/>
            <a:ext cx="6400800" cy="12795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1" i="0">
                <a:solidFill>
                  <a:schemeClr val="tx1"/>
                </a:solidFill>
                <a:latin typeface="Arial"/>
                <a:cs typeface="Arial"/>
              </a:defRPr>
            </a:lvl1pPr>
          </a:lstStyle>
          <a:p>
            <a:endParaRPr/>
          </a:p>
        </p:txBody>
      </p:sp>
      <p:sp>
        <p:nvSpPr>
          <p:cNvPr id="3" name="Holder 3"/>
          <p:cNvSpPr>
            <a:spLocks noGrp="1"/>
          </p:cNvSpPr>
          <p:nvPr>
            <p:ph sz="half" idx="2"/>
          </p:nvPr>
        </p:nvSpPr>
        <p:spPr>
          <a:xfrm>
            <a:off x="457200" y="1177163"/>
            <a:ext cx="3977640" cy="337794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77163"/>
            <a:ext cx="3977640" cy="337794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49"/>
            <a:ext cx="9143981" cy="511765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2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49"/>
            <a:ext cx="9143981" cy="479337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308055" y="487027"/>
            <a:ext cx="6527889" cy="208279"/>
          </a:xfrm>
          <a:prstGeom prst="rect">
            <a:avLst/>
          </a:prstGeom>
        </p:spPr>
        <p:txBody>
          <a:bodyPr wrap="square" lIns="0" tIns="0" rIns="0" bIns="0">
            <a:spAutoFit/>
          </a:bodyPr>
          <a:lstStyle>
            <a:lvl1pPr>
              <a:defRPr sz="1200" b="1" i="0">
                <a:solidFill>
                  <a:schemeClr val="tx1"/>
                </a:solidFill>
                <a:latin typeface="Arial"/>
                <a:cs typeface="Arial"/>
              </a:defRPr>
            </a:lvl1pPr>
          </a:lstStyle>
          <a:p>
            <a:endParaRPr/>
          </a:p>
        </p:txBody>
      </p:sp>
      <p:sp>
        <p:nvSpPr>
          <p:cNvPr id="3" name="Holder 3"/>
          <p:cNvSpPr>
            <a:spLocks noGrp="1"/>
          </p:cNvSpPr>
          <p:nvPr>
            <p:ph type="body" idx="1"/>
          </p:nvPr>
        </p:nvSpPr>
        <p:spPr>
          <a:xfrm>
            <a:off x="530223" y="1533776"/>
            <a:ext cx="8083552" cy="23799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59833"/>
            <a:ext cx="2926080" cy="2559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59833"/>
            <a:ext cx="2103120" cy="2559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10/23/2020</a:t>
            </a:fld>
            <a:endParaRPr lang="en-US"/>
          </a:p>
        </p:txBody>
      </p:sp>
      <p:sp>
        <p:nvSpPr>
          <p:cNvPr id="6" name="Holder 6"/>
          <p:cNvSpPr>
            <a:spLocks noGrp="1"/>
          </p:cNvSpPr>
          <p:nvPr>
            <p:ph type="sldNum" sz="quarter" idx="7"/>
          </p:nvPr>
        </p:nvSpPr>
        <p:spPr>
          <a:xfrm>
            <a:off x="6583680" y="4759833"/>
            <a:ext cx="2103120" cy="2559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644650"/>
            <a:ext cx="2924175" cy="841256"/>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FFFFFF"/>
                </a:solidFill>
                <a:latin typeface="Arial"/>
                <a:cs typeface="Arial"/>
              </a:rPr>
              <a:t>Academia BA</a:t>
            </a:r>
            <a:r>
              <a:rPr sz="2100" b="0" spc="-204" dirty="0">
                <a:solidFill>
                  <a:srgbClr val="FFFFFF"/>
                </a:solidFill>
                <a:latin typeface="Arial"/>
                <a:cs typeface="Arial"/>
              </a:rPr>
              <a:t> </a:t>
            </a:r>
            <a:r>
              <a:rPr sz="2100" b="0" spc="-5" dirty="0">
                <a:solidFill>
                  <a:srgbClr val="FFFFFF"/>
                </a:solidFill>
                <a:latin typeface="Arial"/>
                <a:cs typeface="Arial"/>
              </a:rPr>
              <a:t>Emprende</a:t>
            </a:r>
            <a:endParaRPr sz="2100" dirty="0">
              <a:latin typeface="Arial"/>
              <a:cs typeface="Arial"/>
            </a:endParaRPr>
          </a:p>
          <a:p>
            <a:pPr marL="12700">
              <a:lnSpc>
                <a:spcPct val="100000"/>
              </a:lnSpc>
              <a:spcBef>
                <a:spcPts val="50"/>
              </a:spcBef>
            </a:pPr>
            <a:r>
              <a:rPr lang="es-AR" sz="1600" b="0" spc="-10" dirty="0">
                <a:solidFill>
                  <a:srgbClr val="FFFFFF"/>
                </a:solidFill>
                <a:latin typeface="Arial"/>
                <a:cs typeface="Arial"/>
              </a:rPr>
              <a:t>Formación: Ciencia de Datos</a:t>
            </a:r>
            <a:br>
              <a:rPr lang="es-AR" sz="1600" b="0" spc="-10" dirty="0">
                <a:solidFill>
                  <a:srgbClr val="FFFFFF"/>
                </a:solidFill>
                <a:latin typeface="Arial"/>
                <a:cs typeface="Arial"/>
              </a:rPr>
            </a:br>
            <a:r>
              <a:rPr lang="es-AR" sz="1600" b="0" spc="-10" dirty="0">
                <a:solidFill>
                  <a:srgbClr val="FFFFFF"/>
                </a:solidFill>
                <a:latin typeface="Arial"/>
                <a:cs typeface="Arial"/>
              </a:rPr>
              <a:t>Docente: Mg. Ing. Layla Scheli</a:t>
            </a:r>
            <a:endParaRPr sz="16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95400" y="425450"/>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4: Calidad de Datos y Data </a:t>
            </a:r>
            <a:r>
              <a:rPr lang="es-AR" sz="1300" b="1" spc="10" dirty="0" err="1">
                <a:latin typeface="Arial"/>
                <a:cs typeface="Arial"/>
              </a:rPr>
              <a:t>Cleaning</a:t>
            </a:r>
            <a:endParaRPr lang="es-AR" sz="1300" dirty="0">
              <a:latin typeface="Arial"/>
              <a:cs typeface="Arial"/>
            </a:endParaRPr>
          </a:p>
        </p:txBody>
      </p:sp>
      <p:sp>
        <p:nvSpPr>
          <p:cNvPr id="8" name="CuadroTexto 7">
            <a:extLst>
              <a:ext uri="{FF2B5EF4-FFF2-40B4-BE49-F238E27FC236}">
                <a16:creationId xmlns:a16="http://schemas.microsoft.com/office/drawing/2014/main" id="{682B0F57-5536-4BC3-BF1D-30C19A0C2155}"/>
              </a:ext>
            </a:extLst>
          </p:cNvPr>
          <p:cNvSpPr txBox="1"/>
          <p:nvPr/>
        </p:nvSpPr>
        <p:spPr>
          <a:xfrm>
            <a:off x="647701" y="1152891"/>
            <a:ext cx="7848598" cy="2957861"/>
          </a:xfrm>
          <a:prstGeom prst="rect">
            <a:avLst/>
          </a:prstGeom>
          <a:noFill/>
        </p:spPr>
        <p:txBody>
          <a:bodyPr wrap="square">
            <a:spAutoFit/>
          </a:bodyPr>
          <a:lstStyle/>
          <a:p>
            <a:pPr lvl="0" algn="just">
              <a:lnSpc>
                <a:spcPct val="150000"/>
              </a:lnSpc>
            </a:pPr>
            <a:r>
              <a:rPr lang="es-AR" dirty="0">
                <a:sym typeface="Roboto"/>
              </a:rPr>
              <a:t>Al igual que nos pasaba con la Calidad de Datos, existen múltiples motivos que originan los datos sucios en nuestras Bases de Datos. </a:t>
            </a:r>
          </a:p>
          <a:p>
            <a:pPr lvl="0" algn="just">
              <a:lnSpc>
                <a:spcPct val="150000"/>
              </a:lnSpc>
            </a:pPr>
            <a:endParaRPr lang="es-AR" dirty="0">
              <a:sym typeface="Roboto"/>
            </a:endParaRPr>
          </a:p>
          <a:p>
            <a:pPr lvl="0" algn="just">
              <a:lnSpc>
                <a:spcPct val="150000"/>
              </a:lnSpc>
            </a:pPr>
            <a:r>
              <a:rPr lang="es-AR" dirty="0">
                <a:sym typeface="Roboto"/>
              </a:rPr>
              <a:t>Además de los ejemplos mencionados anteriormente podemos agregar: </a:t>
            </a:r>
          </a:p>
          <a:p>
            <a:pPr marL="285750" lvl="0" indent="-285750" algn="just">
              <a:lnSpc>
                <a:spcPct val="150000"/>
              </a:lnSpc>
              <a:buFont typeface="Arial" panose="020B0604020202020204" pitchFamily="34" charset="0"/>
              <a:buChar char="•"/>
            </a:pPr>
            <a:r>
              <a:rPr lang="es-AR" dirty="0">
                <a:sym typeface="Roboto"/>
              </a:rPr>
              <a:t>Volumen.</a:t>
            </a:r>
          </a:p>
          <a:p>
            <a:pPr marL="285750" lvl="0" indent="-285750" algn="just">
              <a:lnSpc>
                <a:spcPct val="150000"/>
              </a:lnSpc>
              <a:buFont typeface="Arial" panose="020B0604020202020204" pitchFamily="34" charset="0"/>
              <a:buChar char="•"/>
            </a:pPr>
            <a:r>
              <a:rPr lang="es-AR" dirty="0">
                <a:sym typeface="Roboto"/>
              </a:rPr>
              <a:t>Silos de Información.</a:t>
            </a:r>
          </a:p>
          <a:p>
            <a:pPr marL="285750" lvl="0" indent="-285750" algn="just">
              <a:lnSpc>
                <a:spcPct val="150000"/>
              </a:lnSpc>
              <a:buFont typeface="Arial" panose="020B0604020202020204" pitchFamily="34" charset="0"/>
              <a:buChar char="•"/>
            </a:pPr>
            <a:r>
              <a:rPr lang="es-AR" dirty="0">
                <a:sym typeface="Roboto"/>
              </a:rPr>
              <a:t>Falta de Información.</a:t>
            </a:r>
          </a:p>
        </p:txBody>
      </p:sp>
      <p:sp>
        <p:nvSpPr>
          <p:cNvPr id="9" name="object 2">
            <a:extLst>
              <a:ext uri="{FF2B5EF4-FFF2-40B4-BE49-F238E27FC236}">
                <a16:creationId xmlns:a16="http://schemas.microsoft.com/office/drawing/2014/main" id="{4437C6A1-754C-4053-87AB-18E9349C7863}"/>
              </a:ext>
            </a:extLst>
          </p:cNvPr>
          <p:cNvSpPr txBox="1">
            <a:spLocks noGrp="1"/>
          </p:cNvSpPr>
          <p:nvPr>
            <p:ph type="title"/>
          </p:nvPr>
        </p:nvSpPr>
        <p:spPr>
          <a:xfrm>
            <a:off x="692544" y="932395"/>
            <a:ext cx="5098656" cy="259045"/>
          </a:xfrm>
          <a:prstGeom prst="rect">
            <a:avLst/>
          </a:prstGeom>
        </p:spPr>
        <p:txBody>
          <a:bodyPr vert="horz" wrap="square" lIns="0" tIns="12700" rIns="0" bIns="0" rtlCol="0">
            <a:spAutoFit/>
          </a:bodyPr>
          <a:lstStyle/>
          <a:p>
            <a:pPr marL="12700">
              <a:lnSpc>
                <a:spcPct val="100000"/>
              </a:lnSpc>
              <a:spcBef>
                <a:spcPts val="100"/>
              </a:spcBef>
            </a:pPr>
            <a:r>
              <a:rPr lang="es-AR" sz="1600" dirty="0"/>
              <a:t>Data </a:t>
            </a:r>
            <a:r>
              <a:rPr lang="es-AR" sz="1600" dirty="0" err="1"/>
              <a:t>Cleaning</a:t>
            </a:r>
            <a:endParaRPr lang="es-AR" sz="1600" dirty="0"/>
          </a:p>
        </p:txBody>
      </p:sp>
      <p:pic>
        <p:nvPicPr>
          <p:cNvPr id="3" name="Picture 2" descr="En la innovación empresarial, el error no es un fracaso – NOW IDEAS">
            <a:extLst>
              <a:ext uri="{FF2B5EF4-FFF2-40B4-BE49-F238E27FC236}">
                <a16:creationId xmlns:a16="http://schemas.microsoft.com/office/drawing/2014/main" id="{9DC33F0A-06A5-4E23-ACB9-E511B7CF3C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3092450"/>
            <a:ext cx="2125067" cy="1113130"/>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296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95400" y="425450"/>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4: Calidad de Datos y Data </a:t>
            </a:r>
            <a:r>
              <a:rPr lang="es-AR" sz="1300" b="1" spc="10" dirty="0" err="1">
                <a:latin typeface="Arial"/>
                <a:cs typeface="Arial"/>
              </a:rPr>
              <a:t>Cleaning</a:t>
            </a:r>
            <a:endParaRPr lang="es-AR" sz="1300" dirty="0">
              <a:latin typeface="Arial"/>
              <a:cs typeface="Arial"/>
            </a:endParaRPr>
          </a:p>
        </p:txBody>
      </p:sp>
      <p:sp>
        <p:nvSpPr>
          <p:cNvPr id="8" name="CuadroTexto 7">
            <a:extLst>
              <a:ext uri="{FF2B5EF4-FFF2-40B4-BE49-F238E27FC236}">
                <a16:creationId xmlns:a16="http://schemas.microsoft.com/office/drawing/2014/main" id="{682B0F57-5536-4BC3-BF1D-30C19A0C2155}"/>
              </a:ext>
            </a:extLst>
          </p:cNvPr>
          <p:cNvSpPr txBox="1"/>
          <p:nvPr/>
        </p:nvSpPr>
        <p:spPr>
          <a:xfrm>
            <a:off x="647701" y="1152891"/>
            <a:ext cx="7848598" cy="2126864"/>
          </a:xfrm>
          <a:prstGeom prst="rect">
            <a:avLst/>
          </a:prstGeom>
          <a:noFill/>
        </p:spPr>
        <p:txBody>
          <a:bodyPr wrap="square">
            <a:spAutoFit/>
          </a:bodyPr>
          <a:lstStyle/>
          <a:p>
            <a:pPr lvl="0" algn="just">
              <a:lnSpc>
                <a:spcPct val="150000"/>
              </a:lnSpc>
            </a:pPr>
            <a:r>
              <a:rPr lang="es-AR" dirty="0">
                <a:sym typeface="Roboto"/>
              </a:rPr>
              <a:t>En el mundo de los datos, se utiliza mucho la frase: “</a:t>
            </a:r>
            <a:r>
              <a:rPr lang="es-AR" dirty="0" err="1">
                <a:sym typeface="Roboto"/>
              </a:rPr>
              <a:t>Garbage</a:t>
            </a:r>
            <a:r>
              <a:rPr lang="es-AR" dirty="0">
                <a:sym typeface="Roboto"/>
              </a:rPr>
              <a:t> In, </a:t>
            </a:r>
            <a:r>
              <a:rPr lang="es-AR" dirty="0" err="1">
                <a:sym typeface="Roboto"/>
              </a:rPr>
              <a:t>Garbage</a:t>
            </a:r>
            <a:r>
              <a:rPr lang="es-AR" dirty="0">
                <a:sym typeface="Roboto"/>
              </a:rPr>
              <a:t> </a:t>
            </a:r>
            <a:r>
              <a:rPr lang="es-AR" dirty="0" err="1">
                <a:sym typeface="Roboto"/>
              </a:rPr>
              <a:t>Out</a:t>
            </a:r>
            <a:r>
              <a:rPr lang="es-AR" dirty="0">
                <a:sym typeface="Roboto"/>
              </a:rPr>
              <a:t>” (basura que entra, basura que sale), lo que quiere decir que si nuestros datos recolectados son malos, el análisis resultante también lo será, independientemente incluso hasta de las capacidades del propio Analista de Datos. </a:t>
            </a:r>
          </a:p>
        </p:txBody>
      </p:sp>
      <p:sp>
        <p:nvSpPr>
          <p:cNvPr id="9" name="object 2">
            <a:extLst>
              <a:ext uri="{FF2B5EF4-FFF2-40B4-BE49-F238E27FC236}">
                <a16:creationId xmlns:a16="http://schemas.microsoft.com/office/drawing/2014/main" id="{4437C6A1-754C-4053-87AB-18E9349C7863}"/>
              </a:ext>
            </a:extLst>
          </p:cNvPr>
          <p:cNvSpPr txBox="1">
            <a:spLocks noGrp="1"/>
          </p:cNvSpPr>
          <p:nvPr>
            <p:ph type="title"/>
          </p:nvPr>
        </p:nvSpPr>
        <p:spPr>
          <a:xfrm>
            <a:off x="692544" y="932395"/>
            <a:ext cx="5098656" cy="259045"/>
          </a:xfrm>
          <a:prstGeom prst="rect">
            <a:avLst/>
          </a:prstGeom>
        </p:spPr>
        <p:txBody>
          <a:bodyPr vert="horz" wrap="square" lIns="0" tIns="12700" rIns="0" bIns="0" rtlCol="0">
            <a:spAutoFit/>
          </a:bodyPr>
          <a:lstStyle/>
          <a:p>
            <a:pPr marL="12700">
              <a:lnSpc>
                <a:spcPct val="100000"/>
              </a:lnSpc>
              <a:spcBef>
                <a:spcPts val="100"/>
              </a:spcBef>
            </a:pPr>
            <a:r>
              <a:rPr lang="es-AR" sz="1600" dirty="0"/>
              <a:t>Data </a:t>
            </a:r>
            <a:r>
              <a:rPr lang="es-AR" sz="1600" dirty="0" err="1"/>
              <a:t>Cleaning</a:t>
            </a:r>
            <a:endParaRPr lang="es-AR" sz="1600" dirty="0"/>
          </a:p>
        </p:txBody>
      </p:sp>
      <p:sp>
        <p:nvSpPr>
          <p:cNvPr id="10" name="CuadroTexto 9">
            <a:extLst>
              <a:ext uri="{FF2B5EF4-FFF2-40B4-BE49-F238E27FC236}">
                <a16:creationId xmlns:a16="http://schemas.microsoft.com/office/drawing/2014/main" id="{4167EFA4-F990-4826-BC90-745EA1CC5FB7}"/>
              </a:ext>
            </a:extLst>
          </p:cNvPr>
          <p:cNvSpPr txBox="1"/>
          <p:nvPr/>
        </p:nvSpPr>
        <p:spPr>
          <a:xfrm>
            <a:off x="647700" y="2901777"/>
            <a:ext cx="4991099" cy="2126864"/>
          </a:xfrm>
          <a:prstGeom prst="rect">
            <a:avLst/>
          </a:prstGeom>
          <a:noFill/>
        </p:spPr>
        <p:txBody>
          <a:bodyPr wrap="square">
            <a:spAutoFit/>
          </a:bodyPr>
          <a:lstStyle/>
          <a:p>
            <a:pPr lvl="0" algn="just">
              <a:lnSpc>
                <a:spcPct val="150000"/>
              </a:lnSpc>
            </a:pPr>
            <a:endParaRPr lang="es-AR" dirty="0">
              <a:sym typeface="Roboto"/>
            </a:endParaRPr>
          </a:p>
          <a:p>
            <a:pPr lvl="0" algn="just">
              <a:lnSpc>
                <a:spcPct val="150000"/>
              </a:lnSpc>
            </a:pPr>
            <a:r>
              <a:rPr lang="es-AR" dirty="0">
                <a:sym typeface="Roboto"/>
              </a:rPr>
              <a:t>Para solucionar este problema tan crítico, cobran mucha importancia los métodos correctivos de información y en especial las técnicas de Data </a:t>
            </a:r>
            <a:r>
              <a:rPr lang="es-AR" dirty="0" err="1">
                <a:sym typeface="Roboto"/>
              </a:rPr>
              <a:t>Cleaning</a:t>
            </a:r>
            <a:r>
              <a:rPr lang="es-AR" dirty="0">
                <a:sym typeface="Roboto"/>
              </a:rPr>
              <a:t>. </a:t>
            </a:r>
          </a:p>
        </p:txBody>
      </p:sp>
      <p:pic>
        <p:nvPicPr>
          <p:cNvPr id="6" name="Picture 2" descr="Garbage In, Garbage Out - GraphicImprov">
            <a:extLst>
              <a:ext uri="{FF2B5EF4-FFF2-40B4-BE49-F238E27FC236}">
                <a16:creationId xmlns:a16="http://schemas.microsoft.com/office/drawing/2014/main" id="{6F474D92-0026-42AF-9035-7C9EA736C7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901777"/>
            <a:ext cx="2276395" cy="1373716"/>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871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95400" y="425450"/>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4: Calidad de Datos y Data </a:t>
            </a:r>
            <a:r>
              <a:rPr lang="es-AR" sz="1300" b="1" spc="10" dirty="0" err="1">
                <a:latin typeface="Arial"/>
                <a:cs typeface="Arial"/>
              </a:rPr>
              <a:t>Cleaning</a:t>
            </a:r>
            <a:endParaRPr lang="es-AR" sz="1300" dirty="0">
              <a:latin typeface="Arial"/>
              <a:cs typeface="Arial"/>
            </a:endParaRPr>
          </a:p>
        </p:txBody>
      </p:sp>
      <p:sp>
        <p:nvSpPr>
          <p:cNvPr id="8" name="CuadroTexto 7">
            <a:extLst>
              <a:ext uri="{FF2B5EF4-FFF2-40B4-BE49-F238E27FC236}">
                <a16:creationId xmlns:a16="http://schemas.microsoft.com/office/drawing/2014/main" id="{682B0F57-5536-4BC3-BF1D-30C19A0C2155}"/>
              </a:ext>
            </a:extLst>
          </p:cNvPr>
          <p:cNvSpPr txBox="1"/>
          <p:nvPr/>
        </p:nvSpPr>
        <p:spPr>
          <a:xfrm>
            <a:off x="602858" y="1191440"/>
            <a:ext cx="7848598" cy="2126864"/>
          </a:xfrm>
          <a:prstGeom prst="rect">
            <a:avLst/>
          </a:prstGeom>
          <a:noFill/>
        </p:spPr>
        <p:txBody>
          <a:bodyPr wrap="square">
            <a:spAutoFit/>
          </a:bodyPr>
          <a:lstStyle/>
          <a:p>
            <a:pPr lvl="0" algn="just">
              <a:lnSpc>
                <a:spcPct val="150000"/>
              </a:lnSpc>
            </a:pPr>
            <a:r>
              <a:rPr lang="es-AR" dirty="0">
                <a:sym typeface="Roboto"/>
              </a:rPr>
              <a:t>A grandes rasgos la Limpieza de Datos consta de las siguientes etapas: </a:t>
            </a:r>
          </a:p>
          <a:p>
            <a:pPr marL="342900" lvl="0" indent="-342900" algn="just">
              <a:lnSpc>
                <a:spcPct val="150000"/>
              </a:lnSpc>
              <a:buFont typeface="+mj-lt"/>
              <a:buAutoNum type="arabicPeriod"/>
            </a:pPr>
            <a:r>
              <a:rPr lang="es-AR" dirty="0">
                <a:sym typeface="Roboto"/>
              </a:rPr>
              <a:t>Detectar los </a:t>
            </a:r>
            <a:r>
              <a:rPr lang="es-AR" dirty="0" err="1">
                <a:sym typeface="Roboto"/>
              </a:rPr>
              <a:t>Dirty</a:t>
            </a:r>
            <a:r>
              <a:rPr lang="es-AR" dirty="0">
                <a:sym typeface="Roboto"/>
              </a:rPr>
              <a:t> Data.</a:t>
            </a:r>
          </a:p>
          <a:p>
            <a:pPr marL="342900" lvl="0" indent="-342900" algn="just">
              <a:lnSpc>
                <a:spcPct val="150000"/>
              </a:lnSpc>
              <a:buFont typeface="+mj-lt"/>
              <a:buAutoNum type="arabicPeriod"/>
            </a:pPr>
            <a:r>
              <a:rPr lang="es-AR" dirty="0">
                <a:sym typeface="Roboto"/>
              </a:rPr>
              <a:t>Corrección de los Datos.</a:t>
            </a:r>
          </a:p>
          <a:p>
            <a:pPr marL="342900" lvl="0" indent="-342900" algn="just">
              <a:lnSpc>
                <a:spcPct val="150000"/>
              </a:lnSpc>
              <a:buFont typeface="+mj-lt"/>
              <a:buAutoNum type="arabicPeriod"/>
            </a:pPr>
            <a:r>
              <a:rPr lang="es-AR" dirty="0">
                <a:sym typeface="Roboto"/>
              </a:rPr>
              <a:t>Verificación.</a:t>
            </a:r>
          </a:p>
          <a:p>
            <a:pPr marL="342900" lvl="0" indent="-342900" algn="just">
              <a:lnSpc>
                <a:spcPct val="150000"/>
              </a:lnSpc>
              <a:buFont typeface="+mj-lt"/>
              <a:buAutoNum type="arabicPeriod"/>
            </a:pPr>
            <a:r>
              <a:rPr lang="es-AR" dirty="0">
                <a:sym typeface="Roboto"/>
              </a:rPr>
              <a:t>Reflujo de datos limpios.</a:t>
            </a:r>
          </a:p>
        </p:txBody>
      </p:sp>
      <p:sp>
        <p:nvSpPr>
          <p:cNvPr id="9" name="object 2">
            <a:extLst>
              <a:ext uri="{FF2B5EF4-FFF2-40B4-BE49-F238E27FC236}">
                <a16:creationId xmlns:a16="http://schemas.microsoft.com/office/drawing/2014/main" id="{4437C6A1-754C-4053-87AB-18E9349C7863}"/>
              </a:ext>
            </a:extLst>
          </p:cNvPr>
          <p:cNvSpPr txBox="1">
            <a:spLocks noGrp="1"/>
          </p:cNvSpPr>
          <p:nvPr>
            <p:ph type="title"/>
          </p:nvPr>
        </p:nvSpPr>
        <p:spPr>
          <a:xfrm>
            <a:off x="692544" y="932395"/>
            <a:ext cx="5098656" cy="259045"/>
          </a:xfrm>
          <a:prstGeom prst="rect">
            <a:avLst/>
          </a:prstGeom>
        </p:spPr>
        <p:txBody>
          <a:bodyPr vert="horz" wrap="square" lIns="0" tIns="12700" rIns="0" bIns="0" rtlCol="0">
            <a:spAutoFit/>
          </a:bodyPr>
          <a:lstStyle/>
          <a:p>
            <a:pPr marL="12700">
              <a:lnSpc>
                <a:spcPct val="100000"/>
              </a:lnSpc>
              <a:spcBef>
                <a:spcPts val="100"/>
              </a:spcBef>
            </a:pPr>
            <a:r>
              <a:rPr lang="es-AR" sz="1600" dirty="0"/>
              <a:t>Fases del Data </a:t>
            </a:r>
            <a:r>
              <a:rPr lang="es-AR" sz="1600" dirty="0" err="1"/>
              <a:t>Cleaning</a:t>
            </a:r>
            <a:r>
              <a:rPr lang="es-AR" sz="1600" dirty="0"/>
              <a:t>:</a:t>
            </a:r>
          </a:p>
        </p:txBody>
      </p:sp>
      <p:pic>
        <p:nvPicPr>
          <p:cNvPr id="2" name="4 Imagen" descr="Day 7: Data cleaning — All you need to know about it | by ...">
            <a:extLst>
              <a:ext uri="{FF2B5EF4-FFF2-40B4-BE49-F238E27FC236}">
                <a16:creationId xmlns:a16="http://schemas.microsoft.com/office/drawing/2014/main" id="{38D030E1-99EF-46D9-9176-72C3E909AB2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873250"/>
            <a:ext cx="3107266" cy="2404959"/>
          </a:xfrm>
          <a:prstGeom prst="rect">
            <a:avLst/>
          </a:prstGeom>
          <a:noFill/>
          <a:ln>
            <a:solidFill>
              <a:schemeClr val="tx1"/>
            </a:solidFill>
          </a:ln>
        </p:spPr>
      </p:pic>
    </p:spTree>
    <p:extLst>
      <p:ext uri="{BB962C8B-B14F-4D97-AF65-F5344CB8AC3E}">
        <p14:creationId xmlns:p14="http://schemas.microsoft.com/office/powerpoint/2010/main" val="1848104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95400" y="425450"/>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4: Calidad de Datos y Data </a:t>
            </a:r>
            <a:r>
              <a:rPr lang="es-AR" sz="1300" b="1" spc="10" dirty="0" err="1">
                <a:latin typeface="Arial"/>
                <a:cs typeface="Arial"/>
              </a:rPr>
              <a:t>Cleaning</a:t>
            </a:r>
            <a:endParaRPr lang="es-AR" sz="1300" dirty="0">
              <a:latin typeface="Arial"/>
              <a:cs typeface="Arial"/>
            </a:endParaRPr>
          </a:p>
        </p:txBody>
      </p:sp>
      <p:sp>
        <p:nvSpPr>
          <p:cNvPr id="8" name="CuadroTexto 7">
            <a:extLst>
              <a:ext uri="{FF2B5EF4-FFF2-40B4-BE49-F238E27FC236}">
                <a16:creationId xmlns:a16="http://schemas.microsoft.com/office/drawing/2014/main" id="{682B0F57-5536-4BC3-BF1D-30C19A0C2155}"/>
              </a:ext>
            </a:extLst>
          </p:cNvPr>
          <p:cNvSpPr txBox="1"/>
          <p:nvPr/>
        </p:nvSpPr>
        <p:spPr>
          <a:xfrm>
            <a:off x="602858" y="1191440"/>
            <a:ext cx="7848598" cy="1711366"/>
          </a:xfrm>
          <a:prstGeom prst="rect">
            <a:avLst/>
          </a:prstGeom>
          <a:noFill/>
        </p:spPr>
        <p:txBody>
          <a:bodyPr wrap="square">
            <a:spAutoFit/>
          </a:bodyPr>
          <a:lstStyle/>
          <a:p>
            <a:pPr lvl="0" algn="just">
              <a:lnSpc>
                <a:spcPct val="150000"/>
              </a:lnSpc>
            </a:pPr>
            <a:r>
              <a:rPr lang="es-AR" dirty="0">
                <a:sym typeface="Roboto"/>
              </a:rPr>
              <a:t>“Por lo tanto para finalizar con este tema, la diferencia central entre Data </a:t>
            </a:r>
            <a:r>
              <a:rPr lang="es-AR" dirty="0" err="1">
                <a:sym typeface="Roboto"/>
              </a:rPr>
              <a:t>Quality</a:t>
            </a:r>
            <a:r>
              <a:rPr lang="es-AR" dirty="0">
                <a:sym typeface="Roboto"/>
              </a:rPr>
              <a:t> y Data </a:t>
            </a:r>
            <a:r>
              <a:rPr lang="es-AR" dirty="0" err="1">
                <a:sym typeface="Roboto"/>
              </a:rPr>
              <a:t>Cleaning</a:t>
            </a:r>
            <a:r>
              <a:rPr lang="es-AR" dirty="0">
                <a:sym typeface="Roboto"/>
              </a:rPr>
              <a:t>, es que la Calidad de Datos se inserta en un proceso constante de mejora continua, destinado principalmente a mejorar la calidad de nuestros datos a través del tiempo. </a:t>
            </a:r>
          </a:p>
        </p:txBody>
      </p:sp>
      <p:sp>
        <p:nvSpPr>
          <p:cNvPr id="9" name="object 2">
            <a:extLst>
              <a:ext uri="{FF2B5EF4-FFF2-40B4-BE49-F238E27FC236}">
                <a16:creationId xmlns:a16="http://schemas.microsoft.com/office/drawing/2014/main" id="{4437C6A1-754C-4053-87AB-18E9349C7863}"/>
              </a:ext>
            </a:extLst>
          </p:cNvPr>
          <p:cNvSpPr txBox="1">
            <a:spLocks noGrp="1"/>
          </p:cNvSpPr>
          <p:nvPr>
            <p:ph type="title"/>
          </p:nvPr>
        </p:nvSpPr>
        <p:spPr>
          <a:xfrm>
            <a:off x="692544" y="932395"/>
            <a:ext cx="5098656" cy="259045"/>
          </a:xfrm>
          <a:prstGeom prst="rect">
            <a:avLst/>
          </a:prstGeom>
        </p:spPr>
        <p:txBody>
          <a:bodyPr vert="horz" wrap="square" lIns="0" tIns="12700" rIns="0" bIns="0" rtlCol="0">
            <a:spAutoFit/>
          </a:bodyPr>
          <a:lstStyle/>
          <a:p>
            <a:pPr marL="12700">
              <a:lnSpc>
                <a:spcPct val="100000"/>
              </a:lnSpc>
              <a:spcBef>
                <a:spcPts val="100"/>
              </a:spcBef>
            </a:pPr>
            <a:r>
              <a:rPr lang="es-AR" sz="1600" dirty="0"/>
              <a:t>Conclusiones:</a:t>
            </a:r>
          </a:p>
        </p:txBody>
      </p:sp>
      <p:sp>
        <p:nvSpPr>
          <p:cNvPr id="10" name="CuadroTexto 9">
            <a:extLst>
              <a:ext uri="{FF2B5EF4-FFF2-40B4-BE49-F238E27FC236}">
                <a16:creationId xmlns:a16="http://schemas.microsoft.com/office/drawing/2014/main" id="{9DD16F2F-7089-448B-A5DB-A2BAF91A3154}"/>
              </a:ext>
            </a:extLst>
          </p:cNvPr>
          <p:cNvSpPr txBox="1"/>
          <p:nvPr/>
        </p:nvSpPr>
        <p:spPr>
          <a:xfrm>
            <a:off x="590046" y="2499025"/>
            <a:ext cx="6115554" cy="2542363"/>
          </a:xfrm>
          <a:prstGeom prst="rect">
            <a:avLst/>
          </a:prstGeom>
          <a:noFill/>
        </p:spPr>
        <p:txBody>
          <a:bodyPr wrap="square">
            <a:spAutoFit/>
          </a:bodyPr>
          <a:lstStyle/>
          <a:p>
            <a:pPr lvl="0" algn="just">
              <a:lnSpc>
                <a:spcPct val="150000"/>
              </a:lnSpc>
            </a:pPr>
            <a:endParaRPr lang="es-AR" dirty="0">
              <a:sym typeface="Roboto"/>
            </a:endParaRPr>
          </a:p>
          <a:p>
            <a:pPr lvl="0" algn="just">
              <a:lnSpc>
                <a:spcPct val="150000"/>
              </a:lnSpc>
            </a:pPr>
            <a:r>
              <a:rPr lang="es-AR" dirty="0">
                <a:sym typeface="Roboto"/>
              </a:rPr>
              <a:t>En cambio, la Limpieza de Datos por lo general se aplica a un evento puntual, como es el mejoramiento de la calidad de un conjunto de datos, que será utilizado para elaborar por ejemplo un modelo de Machine </a:t>
            </a:r>
            <a:r>
              <a:rPr lang="es-AR" dirty="0" err="1">
                <a:sym typeface="Roboto"/>
              </a:rPr>
              <a:t>Learning</a:t>
            </a:r>
            <a:r>
              <a:rPr lang="es-AR" dirty="0">
                <a:sym typeface="Roboto"/>
              </a:rPr>
              <a:t>, pero que no representa por sí mismo una mejora continua sino específica”.</a:t>
            </a:r>
          </a:p>
        </p:txBody>
      </p:sp>
      <p:pic>
        <p:nvPicPr>
          <p:cNvPr id="13" name="Google Shape;140;p24">
            <a:extLst>
              <a:ext uri="{FF2B5EF4-FFF2-40B4-BE49-F238E27FC236}">
                <a16:creationId xmlns:a16="http://schemas.microsoft.com/office/drawing/2014/main" id="{CFDD00D2-744F-4CBF-BD0C-F79A3B251482}"/>
              </a:ext>
            </a:extLst>
          </p:cNvPr>
          <p:cNvPicPr preferRelativeResize="0"/>
          <p:nvPr/>
        </p:nvPicPr>
        <p:blipFill>
          <a:blip r:embed="rId3">
            <a:alphaModFix/>
          </a:blip>
          <a:stretch>
            <a:fillRect/>
          </a:stretch>
        </p:blipFill>
        <p:spPr>
          <a:xfrm>
            <a:off x="6964421" y="2559050"/>
            <a:ext cx="1578070" cy="1760214"/>
          </a:xfrm>
          <a:prstGeom prst="rect">
            <a:avLst/>
          </a:prstGeom>
          <a:noFill/>
          <a:ln>
            <a:solidFill>
              <a:schemeClr val="tx2"/>
            </a:solidFill>
          </a:ln>
        </p:spPr>
      </p:pic>
    </p:spTree>
    <p:extLst>
      <p:ext uri="{BB962C8B-B14F-4D97-AF65-F5344CB8AC3E}">
        <p14:creationId xmlns:p14="http://schemas.microsoft.com/office/powerpoint/2010/main" val="3406320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6FE7CA0C-A82F-4D75-808C-2CA10AFF8CBD}"/>
              </a:ext>
            </a:extLst>
          </p:cNvPr>
          <p:cNvSpPr txBox="1"/>
          <p:nvPr/>
        </p:nvSpPr>
        <p:spPr>
          <a:xfrm>
            <a:off x="3400678" y="958850"/>
            <a:ext cx="4572000" cy="461665"/>
          </a:xfrm>
          <a:prstGeom prst="rect">
            <a:avLst/>
          </a:prstGeom>
          <a:noFill/>
        </p:spPr>
        <p:txBody>
          <a:bodyPr wrap="square">
            <a:spAutoFit/>
          </a:bodyPr>
          <a:lstStyle/>
          <a:p>
            <a:r>
              <a:rPr lang="es-AR" sz="2400" b="1" dirty="0"/>
              <a:t>Muchas Gracias!</a:t>
            </a:r>
          </a:p>
        </p:txBody>
      </p:sp>
      <p:pic>
        <p:nvPicPr>
          <p:cNvPr id="10" name="Imagen 9">
            <a:extLst>
              <a:ext uri="{FF2B5EF4-FFF2-40B4-BE49-F238E27FC236}">
                <a16:creationId xmlns:a16="http://schemas.microsoft.com/office/drawing/2014/main" id="{FD65F6B8-2631-4596-AE2D-BE3776551303}"/>
              </a:ext>
            </a:extLst>
          </p:cNvPr>
          <p:cNvPicPr>
            <a:picLocks noChangeAspect="1"/>
          </p:cNvPicPr>
          <p:nvPr/>
        </p:nvPicPr>
        <p:blipFill>
          <a:blip r:embed="rId2"/>
          <a:stretch>
            <a:fillRect/>
          </a:stretch>
        </p:blipFill>
        <p:spPr>
          <a:xfrm>
            <a:off x="3271837" y="3168650"/>
            <a:ext cx="2752725" cy="1731685"/>
          </a:xfrm>
          <a:prstGeom prst="rect">
            <a:avLst/>
          </a:prstGeom>
        </p:spPr>
      </p:pic>
      <p:sp>
        <p:nvSpPr>
          <p:cNvPr id="13" name="CuadroTexto 12">
            <a:extLst>
              <a:ext uri="{FF2B5EF4-FFF2-40B4-BE49-F238E27FC236}">
                <a16:creationId xmlns:a16="http://schemas.microsoft.com/office/drawing/2014/main" id="{C759A346-9E9E-48D2-B164-D47C26945004}"/>
              </a:ext>
            </a:extLst>
          </p:cNvPr>
          <p:cNvSpPr txBox="1"/>
          <p:nvPr/>
        </p:nvSpPr>
        <p:spPr>
          <a:xfrm>
            <a:off x="2362200" y="1680517"/>
            <a:ext cx="4572000" cy="461665"/>
          </a:xfrm>
          <a:prstGeom prst="rect">
            <a:avLst/>
          </a:prstGeom>
          <a:noFill/>
        </p:spPr>
        <p:txBody>
          <a:bodyPr wrap="square">
            <a:spAutoFit/>
          </a:bodyPr>
          <a:lstStyle/>
          <a:p>
            <a:r>
              <a:rPr lang="es-AR" sz="2400" b="1" dirty="0"/>
              <a:t>Contacto: </a:t>
            </a:r>
            <a:r>
              <a:rPr lang="es-AR" sz="2400" b="1"/>
              <a:t>layla.scheli</a:t>
            </a:r>
            <a:r>
              <a:rPr lang="es-AR" sz="2400" b="1" dirty="0"/>
              <a:t>@gmail.com</a:t>
            </a:r>
          </a:p>
        </p:txBody>
      </p:sp>
      <p:sp>
        <p:nvSpPr>
          <p:cNvPr id="15" name="CuadroTexto 14">
            <a:extLst>
              <a:ext uri="{FF2B5EF4-FFF2-40B4-BE49-F238E27FC236}">
                <a16:creationId xmlns:a16="http://schemas.microsoft.com/office/drawing/2014/main" id="{2A8F1D82-738E-48E5-9BF6-498F13C117A8}"/>
              </a:ext>
            </a:extLst>
          </p:cNvPr>
          <p:cNvSpPr txBox="1"/>
          <p:nvPr/>
        </p:nvSpPr>
        <p:spPr>
          <a:xfrm>
            <a:off x="1828800" y="2402185"/>
            <a:ext cx="6172200" cy="461665"/>
          </a:xfrm>
          <a:prstGeom prst="rect">
            <a:avLst/>
          </a:prstGeom>
          <a:noFill/>
        </p:spPr>
        <p:txBody>
          <a:bodyPr wrap="square">
            <a:spAutoFit/>
          </a:bodyPr>
          <a:lstStyle/>
          <a:p>
            <a:r>
              <a:rPr lang="es-AR" sz="2400" b="1" dirty="0" err="1"/>
              <a:t>Linkedin:www.linkedin.com</a:t>
            </a:r>
            <a:r>
              <a:rPr lang="es-AR" sz="2400" b="1" dirty="0"/>
              <a:t>/in/</a:t>
            </a:r>
            <a:r>
              <a:rPr lang="es-AR" sz="2400" b="1" dirty="0" err="1"/>
              <a:t>laylascheli</a:t>
            </a:r>
            <a:endParaRPr lang="es-AR"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2941320" cy="259045"/>
          </a:xfrm>
          <a:prstGeom prst="rect">
            <a:avLst/>
          </a:prstGeom>
        </p:spPr>
        <p:txBody>
          <a:bodyPr vert="horz" wrap="square" lIns="0" tIns="12700" rIns="0" bIns="0" rtlCol="0">
            <a:spAutoFit/>
          </a:bodyPr>
          <a:lstStyle/>
          <a:p>
            <a:pPr marL="12700">
              <a:lnSpc>
                <a:spcPct val="100000"/>
              </a:lnSpc>
              <a:spcBef>
                <a:spcPts val="100"/>
              </a:spcBef>
            </a:pPr>
            <a:r>
              <a:rPr lang="es-AR" sz="1600" dirty="0"/>
              <a:t>Calidad de Datos</a:t>
            </a:r>
            <a:endParaRPr lang="es-AR" sz="1500" dirty="0"/>
          </a:p>
        </p:txBody>
      </p:sp>
      <p:sp>
        <p:nvSpPr>
          <p:cNvPr id="4" name="object 4"/>
          <p:cNvSpPr txBox="1"/>
          <p:nvPr/>
        </p:nvSpPr>
        <p:spPr>
          <a:xfrm>
            <a:off x="1295400" y="308877"/>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4: Calidad de Datos y Data </a:t>
            </a:r>
            <a:r>
              <a:rPr lang="es-AR" sz="1300" b="1" spc="10" dirty="0" err="1">
                <a:latin typeface="Arial"/>
                <a:cs typeface="Arial"/>
              </a:rPr>
              <a:t>Cleaning</a:t>
            </a:r>
            <a:endParaRPr sz="1300" dirty="0">
              <a:latin typeface="Arial"/>
              <a:cs typeface="Arial"/>
            </a:endParaRPr>
          </a:p>
        </p:txBody>
      </p:sp>
      <p:sp>
        <p:nvSpPr>
          <p:cNvPr id="9" name="CuadroTexto 8">
            <a:extLst>
              <a:ext uri="{FF2B5EF4-FFF2-40B4-BE49-F238E27FC236}">
                <a16:creationId xmlns:a16="http://schemas.microsoft.com/office/drawing/2014/main" id="{7F646359-F5B9-44DE-9744-33B2B3C80AD7}"/>
              </a:ext>
            </a:extLst>
          </p:cNvPr>
          <p:cNvSpPr txBox="1"/>
          <p:nvPr/>
        </p:nvSpPr>
        <p:spPr>
          <a:xfrm>
            <a:off x="647700" y="1416050"/>
            <a:ext cx="7848600" cy="2542363"/>
          </a:xfrm>
          <a:prstGeom prst="rect">
            <a:avLst/>
          </a:prstGeom>
          <a:noFill/>
        </p:spPr>
        <p:txBody>
          <a:bodyPr wrap="square">
            <a:spAutoFit/>
          </a:bodyPr>
          <a:lstStyle/>
          <a:p>
            <a:pPr algn="just">
              <a:lnSpc>
                <a:spcPct val="150000"/>
              </a:lnSpc>
            </a:pPr>
            <a:r>
              <a:rPr lang="es-AR" dirty="0"/>
              <a:t>Uno de los problemas más habituales de cualquier empresa, independientemente del tamaño que posea, es la falta de calidad en sus datos. Este inconveniente se puede asociar, al creciente avance de la tecnología en cuanto a gestión de datos e información. Es decir, las empresas se ven enfrentadas día a día, a un aumento en la cantidad y diversidad de los datos que deben gestionar y en muchas ocasiones no se dispone de una cultura adecuada de “Data </a:t>
            </a:r>
            <a:r>
              <a:rPr lang="es-AR" dirty="0" err="1"/>
              <a:t>Quality</a:t>
            </a:r>
            <a:r>
              <a:rPr lang="es-AR"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2941320" cy="259045"/>
          </a:xfrm>
          <a:prstGeom prst="rect">
            <a:avLst/>
          </a:prstGeom>
        </p:spPr>
        <p:txBody>
          <a:bodyPr vert="horz" wrap="square" lIns="0" tIns="12700" rIns="0" bIns="0" rtlCol="0">
            <a:spAutoFit/>
          </a:bodyPr>
          <a:lstStyle/>
          <a:p>
            <a:pPr marL="12700">
              <a:lnSpc>
                <a:spcPct val="100000"/>
              </a:lnSpc>
              <a:spcBef>
                <a:spcPts val="100"/>
              </a:spcBef>
            </a:pPr>
            <a:r>
              <a:rPr lang="es-AR" sz="1600" dirty="0"/>
              <a:t>Calidad de Datos</a:t>
            </a:r>
            <a:endParaRPr lang="es-AR" sz="1500" dirty="0"/>
          </a:p>
        </p:txBody>
      </p:sp>
      <p:sp>
        <p:nvSpPr>
          <p:cNvPr id="4" name="object 4"/>
          <p:cNvSpPr txBox="1"/>
          <p:nvPr/>
        </p:nvSpPr>
        <p:spPr>
          <a:xfrm>
            <a:off x="1295400" y="308877"/>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4: Calidad de Datos y Data </a:t>
            </a:r>
            <a:r>
              <a:rPr lang="es-AR" sz="1300" b="1" spc="10" dirty="0" err="1">
                <a:latin typeface="Arial"/>
                <a:cs typeface="Arial"/>
              </a:rPr>
              <a:t>Cleaning</a:t>
            </a:r>
            <a:endParaRPr lang="es-AR" sz="1300" dirty="0">
              <a:latin typeface="Arial"/>
              <a:cs typeface="Arial"/>
            </a:endParaRPr>
          </a:p>
        </p:txBody>
      </p:sp>
      <p:sp>
        <p:nvSpPr>
          <p:cNvPr id="9" name="CuadroTexto 8">
            <a:extLst>
              <a:ext uri="{FF2B5EF4-FFF2-40B4-BE49-F238E27FC236}">
                <a16:creationId xmlns:a16="http://schemas.microsoft.com/office/drawing/2014/main" id="{7F646359-F5B9-44DE-9744-33B2B3C80AD7}"/>
              </a:ext>
            </a:extLst>
          </p:cNvPr>
          <p:cNvSpPr txBox="1"/>
          <p:nvPr/>
        </p:nvSpPr>
        <p:spPr>
          <a:xfrm>
            <a:off x="685800" y="1136738"/>
            <a:ext cx="7848600" cy="3936912"/>
          </a:xfrm>
          <a:prstGeom prst="rect">
            <a:avLst/>
          </a:prstGeom>
          <a:noFill/>
        </p:spPr>
        <p:txBody>
          <a:bodyPr wrap="square">
            <a:spAutoFit/>
          </a:bodyPr>
          <a:lstStyle/>
          <a:p>
            <a:pPr lvl="0">
              <a:lnSpc>
                <a:spcPct val="150000"/>
              </a:lnSpc>
            </a:pPr>
            <a:r>
              <a:rPr lang="es-AR" sz="1400" dirty="0">
                <a:sym typeface="Roboto"/>
              </a:rPr>
              <a:t>Existen diversas razones por las cuales podemos llegar a tener dentro de nuestras BD, datos erróneos o incompletos. </a:t>
            </a:r>
          </a:p>
          <a:p>
            <a:pPr lvl="0">
              <a:lnSpc>
                <a:spcPct val="150000"/>
              </a:lnSpc>
            </a:pPr>
            <a:endParaRPr lang="es-AR" sz="1400" dirty="0">
              <a:sym typeface="Roboto"/>
            </a:endParaRPr>
          </a:p>
          <a:p>
            <a:pPr lvl="0">
              <a:lnSpc>
                <a:spcPct val="150000"/>
              </a:lnSpc>
            </a:pPr>
            <a:r>
              <a:rPr lang="es-AR" sz="1400" dirty="0">
                <a:sym typeface="Roboto"/>
              </a:rPr>
              <a:t>Algunos de los casos más habituales son: </a:t>
            </a:r>
          </a:p>
          <a:p>
            <a:pPr marL="285750" lvl="0" indent="-285750">
              <a:lnSpc>
                <a:spcPct val="150000"/>
              </a:lnSpc>
              <a:buClr>
                <a:schemeClr val="tx2"/>
              </a:buClr>
              <a:buFont typeface="Arial" panose="020B0604020202020204" pitchFamily="34" charset="0"/>
              <a:buChar char="•"/>
            </a:pPr>
            <a:r>
              <a:rPr lang="es-AR" sz="1400" dirty="0">
                <a:sym typeface="Roboto"/>
              </a:rPr>
              <a:t>Error en la introducción de los datos por parte del data </a:t>
            </a:r>
            <a:r>
              <a:rPr lang="es-AR" sz="1400" dirty="0" err="1">
                <a:sym typeface="Roboto"/>
              </a:rPr>
              <a:t>entry</a:t>
            </a:r>
            <a:r>
              <a:rPr lang="es-AR" sz="1400" dirty="0">
                <a:sym typeface="Roboto"/>
              </a:rPr>
              <a:t>.</a:t>
            </a:r>
          </a:p>
          <a:p>
            <a:pPr marL="285750" lvl="0" indent="-285750">
              <a:lnSpc>
                <a:spcPct val="150000"/>
              </a:lnSpc>
              <a:buClr>
                <a:schemeClr val="tx2"/>
              </a:buClr>
              <a:buFont typeface="Arial" panose="020B0604020202020204" pitchFamily="34" charset="0"/>
              <a:buChar char="•"/>
            </a:pPr>
            <a:r>
              <a:rPr lang="es-AR" sz="1400" dirty="0">
                <a:sym typeface="Roboto"/>
              </a:rPr>
              <a:t>Ausencia de validaciones en los sistemas.</a:t>
            </a:r>
          </a:p>
          <a:p>
            <a:pPr marL="285750" lvl="0" indent="-285750">
              <a:lnSpc>
                <a:spcPct val="150000"/>
              </a:lnSpc>
              <a:buClr>
                <a:schemeClr val="tx2"/>
              </a:buClr>
              <a:buFont typeface="Arial" panose="020B0604020202020204" pitchFamily="34" charset="0"/>
              <a:buChar char="•"/>
            </a:pPr>
            <a:r>
              <a:rPr lang="es-AR" sz="1400" dirty="0">
                <a:sym typeface="Roboto"/>
              </a:rPr>
              <a:t>Inconsistencias en los diccionarios de datos.</a:t>
            </a:r>
          </a:p>
          <a:p>
            <a:pPr marL="285750" lvl="0" indent="-285750">
              <a:lnSpc>
                <a:spcPct val="150000"/>
              </a:lnSpc>
              <a:buClr>
                <a:schemeClr val="tx2"/>
              </a:buClr>
              <a:buFont typeface="Arial" panose="020B0604020202020204" pitchFamily="34" charset="0"/>
              <a:buChar char="•"/>
            </a:pPr>
            <a:r>
              <a:rPr lang="es-AR" sz="1400" dirty="0">
                <a:sym typeface="Roboto"/>
              </a:rPr>
              <a:t>Integración de sistemas diferentes.</a:t>
            </a:r>
          </a:p>
          <a:p>
            <a:pPr marL="285750" lvl="0" indent="-285750">
              <a:lnSpc>
                <a:spcPct val="150000"/>
              </a:lnSpc>
              <a:buClr>
                <a:schemeClr val="tx2"/>
              </a:buClr>
              <a:buFont typeface="Arial" panose="020B0604020202020204" pitchFamily="34" charset="0"/>
              <a:buChar char="•"/>
            </a:pPr>
            <a:r>
              <a:rPr lang="es-AR" sz="1400" dirty="0">
                <a:sym typeface="Roboto"/>
              </a:rPr>
              <a:t>Datos externos.</a:t>
            </a:r>
          </a:p>
          <a:p>
            <a:pPr marL="285750" lvl="0" indent="-285750">
              <a:lnSpc>
                <a:spcPct val="150000"/>
              </a:lnSpc>
              <a:buClr>
                <a:schemeClr val="tx2"/>
              </a:buClr>
              <a:buFont typeface="Arial" panose="020B0604020202020204" pitchFamily="34" charset="0"/>
              <a:buChar char="•"/>
            </a:pPr>
            <a:r>
              <a:rPr lang="es-AR" sz="1400" dirty="0">
                <a:sym typeface="Roboto"/>
              </a:rPr>
              <a:t>Cambios de requisitos.</a:t>
            </a:r>
          </a:p>
          <a:p>
            <a:pPr marL="285750" lvl="0" indent="-285750">
              <a:lnSpc>
                <a:spcPct val="150000"/>
              </a:lnSpc>
              <a:buClr>
                <a:schemeClr val="tx2"/>
              </a:buClr>
              <a:buFont typeface="Arial" panose="020B0604020202020204" pitchFamily="34" charset="0"/>
              <a:buChar char="•"/>
            </a:pPr>
            <a:r>
              <a:rPr lang="es-AR" sz="1400" dirty="0">
                <a:sym typeface="Roboto"/>
              </a:rPr>
              <a:t>Errores de carga de los sistemas transaccionales.</a:t>
            </a:r>
          </a:p>
          <a:p>
            <a:pPr marL="285750" lvl="0" indent="-285750">
              <a:lnSpc>
                <a:spcPct val="150000"/>
              </a:lnSpc>
              <a:buClr>
                <a:schemeClr val="tx2"/>
              </a:buClr>
              <a:buFont typeface="Arial" panose="020B0604020202020204" pitchFamily="34" charset="0"/>
              <a:buChar char="•"/>
            </a:pPr>
            <a:r>
              <a:rPr lang="es-AR" sz="1400" dirty="0">
                <a:sym typeface="Roboto"/>
              </a:rPr>
              <a:t>Procesos de migración.</a:t>
            </a:r>
          </a:p>
        </p:txBody>
      </p:sp>
      <p:pic>
        <p:nvPicPr>
          <p:cNvPr id="3" name="Picture 2" descr="Cómo corregir el código de error 800f0922 en Windows 10, Windows ...">
            <a:extLst>
              <a:ext uri="{FF2B5EF4-FFF2-40B4-BE49-F238E27FC236}">
                <a16:creationId xmlns:a16="http://schemas.microsoft.com/office/drawing/2014/main" id="{7827E110-5D5D-4F6E-8723-827C22146A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8400" y="1797050"/>
            <a:ext cx="2362200" cy="2362200"/>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46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371600" y="349250"/>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4: Calidad de Datos y Data </a:t>
            </a:r>
            <a:r>
              <a:rPr lang="es-AR" sz="1300" b="1" spc="10" dirty="0" err="1">
                <a:latin typeface="Arial"/>
                <a:cs typeface="Arial"/>
              </a:rPr>
              <a:t>Cleaning</a:t>
            </a:r>
            <a:endParaRPr lang="es-AR" sz="1300" dirty="0">
              <a:latin typeface="Arial"/>
              <a:cs typeface="Arial"/>
            </a:endParaRPr>
          </a:p>
        </p:txBody>
      </p:sp>
      <p:sp>
        <p:nvSpPr>
          <p:cNvPr id="8" name="CuadroTexto 7">
            <a:extLst>
              <a:ext uri="{FF2B5EF4-FFF2-40B4-BE49-F238E27FC236}">
                <a16:creationId xmlns:a16="http://schemas.microsoft.com/office/drawing/2014/main" id="{682B0F57-5536-4BC3-BF1D-30C19A0C2155}"/>
              </a:ext>
            </a:extLst>
          </p:cNvPr>
          <p:cNvSpPr txBox="1"/>
          <p:nvPr/>
        </p:nvSpPr>
        <p:spPr>
          <a:xfrm>
            <a:off x="647700" y="728282"/>
            <a:ext cx="7848598" cy="4116768"/>
          </a:xfrm>
          <a:prstGeom prst="rect">
            <a:avLst/>
          </a:prstGeom>
          <a:noFill/>
        </p:spPr>
        <p:txBody>
          <a:bodyPr wrap="square">
            <a:spAutoFit/>
          </a:bodyPr>
          <a:lstStyle/>
          <a:p>
            <a:pPr algn="just">
              <a:lnSpc>
                <a:spcPct val="150000"/>
              </a:lnSpc>
            </a:pPr>
            <a:r>
              <a:rPr lang="es-AR" sz="1600" dirty="0"/>
              <a:t>Ahora bien,  ¿Qué se entiende por Calidad de Datos? La calidad de datos o también conocida como “Data </a:t>
            </a:r>
            <a:r>
              <a:rPr lang="es-AR" sz="1600" dirty="0" err="1"/>
              <a:t>Quality</a:t>
            </a:r>
            <a:r>
              <a:rPr lang="es-AR" sz="1600" dirty="0"/>
              <a:t>”, se refiere a los procesos y técnicas enfocadas a mejorar la eficiencia de los datos, que se encuentran dentro de nuestras bases de datos.</a:t>
            </a:r>
          </a:p>
          <a:p>
            <a:pPr algn="just">
              <a:lnSpc>
                <a:spcPct val="150000"/>
              </a:lnSpc>
            </a:pPr>
            <a:endParaRPr lang="es-AR" sz="1600" dirty="0"/>
          </a:p>
          <a:p>
            <a:pPr algn="just">
              <a:lnSpc>
                <a:spcPct val="150000"/>
              </a:lnSpc>
            </a:pPr>
            <a:r>
              <a:rPr lang="es-AR" sz="1600" dirty="0"/>
              <a:t>Algunos de los beneficios más importantes de implementar una cultura de “Data </a:t>
            </a:r>
            <a:r>
              <a:rPr lang="es-AR" sz="1600" dirty="0" err="1"/>
              <a:t>Quality</a:t>
            </a:r>
            <a:r>
              <a:rPr lang="es-AR" sz="1600" dirty="0"/>
              <a:t>” son:</a:t>
            </a:r>
          </a:p>
          <a:p>
            <a:pPr algn="just">
              <a:lnSpc>
                <a:spcPct val="150000"/>
              </a:lnSpc>
            </a:pPr>
            <a:endParaRPr lang="es-AR" sz="1600" dirty="0"/>
          </a:p>
          <a:p>
            <a:pPr algn="just">
              <a:lnSpc>
                <a:spcPct val="150000"/>
              </a:lnSpc>
            </a:pPr>
            <a:r>
              <a:rPr lang="es-AR" sz="1600" dirty="0"/>
              <a:t>•   Impulsar mejores resultados con datos empresariales confiables.</a:t>
            </a:r>
          </a:p>
          <a:p>
            <a:pPr algn="just">
              <a:lnSpc>
                <a:spcPct val="150000"/>
              </a:lnSpc>
            </a:pPr>
            <a:r>
              <a:rPr lang="es-AR" sz="1600" dirty="0"/>
              <a:t>•   Ahorrar costos directos, evitando tener información duplicada.</a:t>
            </a:r>
          </a:p>
          <a:p>
            <a:pPr algn="just">
              <a:lnSpc>
                <a:spcPct val="150000"/>
              </a:lnSpc>
            </a:pPr>
            <a:r>
              <a:rPr lang="es-AR" sz="1600" dirty="0"/>
              <a:t>• Adaptación a estándares o regulaciones internacionales sobre la gestión adecuada de la información. </a:t>
            </a:r>
          </a:p>
        </p:txBody>
      </p:sp>
      <p:pic>
        <p:nvPicPr>
          <p:cNvPr id="10" name="6 Imagen" descr="Las 6 dimensiones de la calidad de los datos">
            <a:extLst>
              <a:ext uri="{FF2B5EF4-FFF2-40B4-BE49-F238E27FC236}">
                <a16:creationId xmlns:a16="http://schemas.microsoft.com/office/drawing/2014/main" id="{82493477-A324-4C82-B9B8-3817F9E57271}"/>
              </a:ext>
            </a:extLst>
          </p:cNvPr>
          <p:cNvPicPr/>
          <p:nvPr/>
        </p:nvPicPr>
        <p:blipFill rotWithShape="1">
          <a:blip r:embed="rId3">
            <a:extLst>
              <a:ext uri="{28A0092B-C50C-407E-A947-70E740481C1C}">
                <a14:useLocalDpi xmlns:a14="http://schemas.microsoft.com/office/drawing/2010/main" val="0"/>
              </a:ext>
            </a:extLst>
          </a:blip>
          <a:srcRect l="-29" t="16774" r="29" b="9181"/>
          <a:stretch/>
        </p:blipFill>
        <p:spPr bwMode="auto">
          <a:xfrm>
            <a:off x="7304464" y="3274919"/>
            <a:ext cx="1310852" cy="79337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95559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95400" y="425450"/>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4: Calidad de Datos y Data </a:t>
            </a:r>
            <a:r>
              <a:rPr lang="es-AR" sz="1300" b="1" spc="10" dirty="0" err="1">
                <a:latin typeface="Arial"/>
                <a:cs typeface="Arial"/>
              </a:rPr>
              <a:t>Cleaning</a:t>
            </a:r>
            <a:endParaRPr lang="es-AR" sz="1300" dirty="0">
              <a:latin typeface="Arial"/>
              <a:cs typeface="Arial"/>
            </a:endParaRPr>
          </a:p>
        </p:txBody>
      </p:sp>
      <p:sp>
        <p:nvSpPr>
          <p:cNvPr id="8" name="CuadroTexto 7">
            <a:extLst>
              <a:ext uri="{FF2B5EF4-FFF2-40B4-BE49-F238E27FC236}">
                <a16:creationId xmlns:a16="http://schemas.microsoft.com/office/drawing/2014/main" id="{682B0F57-5536-4BC3-BF1D-30C19A0C2155}"/>
              </a:ext>
            </a:extLst>
          </p:cNvPr>
          <p:cNvSpPr txBox="1"/>
          <p:nvPr/>
        </p:nvSpPr>
        <p:spPr>
          <a:xfrm>
            <a:off x="609600" y="1187450"/>
            <a:ext cx="7848598" cy="3613746"/>
          </a:xfrm>
          <a:prstGeom prst="rect">
            <a:avLst/>
          </a:prstGeom>
          <a:noFill/>
        </p:spPr>
        <p:txBody>
          <a:bodyPr wrap="square">
            <a:spAutoFit/>
          </a:bodyPr>
          <a:lstStyle/>
          <a:p>
            <a:pPr algn="just">
              <a:lnSpc>
                <a:spcPct val="150000"/>
              </a:lnSpc>
            </a:pPr>
            <a:r>
              <a:rPr lang="es-AR" sz="1400" dirty="0"/>
              <a:t>Para abordar de manera integral la problemática en la Calidad de Datos, es necesario realizar un análisis por cada una de las dimensiones que comprenden la Calidad de Datos. Esto nos permitirá mitigar los riesgos de fracaso asociado a los proyectos de este tipo. </a:t>
            </a:r>
          </a:p>
          <a:p>
            <a:pPr algn="just">
              <a:lnSpc>
                <a:spcPct val="150000"/>
              </a:lnSpc>
            </a:pPr>
            <a:endParaRPr lang="es-AR" sz="1400" dirty="0"/>
          </a:p>
          <a:p>
            <a:pPr algn="just">
              <a:lnSpc>
                <a:spcPct val="150000"/>
              </a:lnSpc>
            </a:pPr>
            <a:r>
              <a:rPr lang="es-AR" sz="1400" dirty="0"/>
              <a:t>Las dimensiones que abordaremos en este apartado son: </a:t>
            </a:r>
          </a:p>
          <a:p>
            <a:pPr algn="just">
              <a:lnSpc>
                <a:spcPct val="150000"/>
              </a:lnSpc>
            </a:pPr>
            <a:r>
              <a:rPr lang="es-AR" sz="1400" dirty="0"/>
              <a:t>• Completitud: ¿Qué datos faltan o no pueden utilizarse?</a:t>
            </a:r>
          </a:p>
          <a:p>
            <a:pPr algn="just">
              <a:lnSpc>
                <a:spcPct val="150000"/>
              </a:lnSpc>
            </a:pPr>
            <a:r>
              <a:rPr lang="es-AR" sz="1400" dirty="0"/>
              <a:t>• Conformidad: ¿Qué datos se almacenan en formatos no estándar?</a:t>
            </a:r>
          </a:p>
          <a:p>
            <a:pPr algn="just">
              <a:lnSpc>
                <a:spcPct val="150000"/>
              </a:lnSpc>
            </a:pPr>
            <a:r>
              <a:rPr lang="es-AR" sz="1400" dirty="0"/>
              <a:t>• Consistencia: ¿Qué valores de datos ofrecen información conflictiva?</a:t>
            </a:r>
          </a:p>
          <a:p>
            <a:pPr algn="just">
              <a:lnSpc>
                <a:spcPct val="150000"/>
              </a:lnSpc>
            </a:pPr>
            <a:r>
              <a:rPr lang="es-AR" sz="1400" dirty="0"/>
              <a:t>• Duplicidad: ¿Qué registros o atributos de datos son redundantes?</a:t>
            </a:r>
          </a:p>
          <a:p>
            <a:pPr algn="just">
              <a:lnSpc>
                <a:spcPct val="150000"/>
              </a:lnSpc>
            </a:pPr>
            <a:r>
              <a:rPr lang="es-AR" sz="1400" dirty="0"/>
              <a:t>• Integridad: ¿Qué datos no están referenciados o comprometidos de alguna otra manera?</a:t>
            </a:r>
          </a:p>
          <a:p>
            <a:pPr algn="just">
              <a:lnSpc>
                <a:spcPct val="150000"/>
              </a:lnSpc>
            </a:pPr>
            <a:r>
              <a:rPr lang="es-AR" sz="1400" dirty="0"/>
              <a:t>• Precisión: ¿Qué datos son incorrectos o anticuados?</a:t>
            </a:r>
          </a:p>
        </p:txBody>
      </p:sp>
      <p:pic>
        <p:nvPicPr>
          <p:cNvPr id="2" name="Google Shape;152;p25">
            <a:extLst>
              <a:ext uri="{FF2B5EF4-FFF2-40B4-BE49-F238E27FC236}">
                <a16:creationId xmlns:a16="http://schemas.microsoft.com/office/drawing/2014/main" id="{AC22ECF6-C65E-4FBA-8A0D-F618A9E5D853}"/>
              </a:ext>
            </a:extLst>
          </p:cNvPr>
          <p:cNvPicPr preferRelativeResize="0"/>
          <p:nvPr/>
        </p:nvPicPr>
        <p:blipFill>
          <a:blip r:embed="rId3">
            <a:alphaModFix/>
          </a:blip>
          <a:stretch>
            <a:fillRect/>
          </a:stretch>
        </p:blipFill>
        <p:spPr>
          <a:xfrm>
            <a:off x="6781800" y="2101850"/>
            <a:ext cx="1905001" cy="1593092"/>
          </a:xfrm>
          <a:prstGeom prst="rect">
            <a:avLst/>
          </a:prstGeom>
          <a:noFill/>
          <a:ln>
            <a:noFill/>
          </a:ln>
        </p:spPr>
      </p:pic>
      <p:sp>
        <p:nvSpPr>
          <p:cNvPr id="9" name="object 2">
            <a:extLst>
              <a:ext uri="{FF2B5EF4-FFF2-40B4-BE49-F238E27FC236}">
                <a16:creationId xmlns:a16="http://schemas.microsoft.com/office/drawing/2014/main" id="{4437C6A1-754C-4053-87AB-18E9349C7863}"/>
              </a:ext>
            </a:extLst>
          </p:cNvPr>
          <p:cNvSpPr txBox="1">
            <a:spLocks noGrp="1"/>
          </p:cNvSpPr>
          <p:nvPr>
            <p:ph type="title"/>
          </p:nvPr>
        </p:nvSpPr>
        <p:spPr>
          <a:xfrm>
            <a:off x="692544" y="932395"/>
            <a:ext cx="3879455" cy="259045"/>
          </a:xfrm>
          <a:prstGeom prst="rect">
            <a:avLst/>
          </a:prstGeom>
        </p:spPr>
        <p:txBody>
          <a:bodyPr vert="horz" wrap="square" lIns="0" tIns="12700" rIns="0" bIns="0" rtlCol="0">
            <a:spAutoFit/>
          </a:bodyPr>
          <a:lstStyle/>
          <a:p>
            <a:pPr marL="12700">
              <a:lnSpc>
                <a:spcPct val="100000"/>
              </a:lnSpc>
              <a:spcBef>
                <a:spcPts val="100"/>
              </a:spcBef>
            </a:pPr>
            <a:r>
              <a:rPr lang="es-AR" sz="1600" dirty="0"/>
              <a:t>Dimensiones de la Calidad de Datos</a:t>
            </a:r>
            <a:endParaRPr lang="es-AR" sz="1500" dirty="0"/>
          </a:p>
        </p:txBody>
      </p:sp>
    </p:spTree>
    <p:extLst>
      <p:ext uri="{BB962C8B-B14F-4D97-AF65-F5344CB8AC3E}">
        <p14:creationId xmlns:p14="http://schemas.microsoft.com/office/powerpoint/2010/main" val="135685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95400" y="425450"/>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4: Calidad de Datos y Data </a:t>
            </a:r>
            <a:r>
              <a:rPr lang="es-AR" sz="1300" b="1" spc="10" dirty="0" err="1">
                <a:latin typeface="Arial"/>
                <a:cs typeface="Arial"/>
              </a:rPr>
              <a:t>Cleaning</a:t>
            </a:r>
            <a:endParaRPr lang="es-AR" sz="1300" dirty="0">
              <a:latin typeface="Arial"/>
              <a:cs typeface="Arial"/>
            </a:endParaRPr>
          </a:p>
        </p:txBody>
      </p:sp>
      <p:sp>
        <p:nvSpPr>
          <p:cNvPr id="8" name="CuadroTexto 7">
            <a:extLst>
              <a:ext uri="{FF2B5EF4-FFF2-40B4-BE49-F238E27FC236}">
                <a16:creationId xmlns:a16="http://schemas.microsoft.com/office/drawing/2014/main" id="{682B0F57-5536-4BC3-BF1D-30C19A0C2155}"/>
              </a:ext>
            </a:extLst>
          </p:cNvPr>
          <p:cNvSpPr txBox="1"/>
          <p:nvPr/>
        </p:nvSpPr>
        <p:spPr>
          <a:xfrm>
            <a:off x="609600" y="1187450"/>
            <a:ext cx="7848598" cy="1711366"/>
          </a:xfrm>
          <a:prstGeom prst="rect">
            <a:avLst/>
          </a:prstGeom>
          <a:noFill/>
        </p:spPr>
        <p:txBody>
          <a:bodyPr wrap="square">
            <a:spAutoFit/>
          </a:bodyPr>
          <a:lstStyle/>
          <a:p>
            <a:pPr>
              <a:lnSpc>
                <a:spcPct val="150000"/>
              </a:lnSpc>
            </a:pPr>
            <a:r>
              <a:rPr lang="es-AR" dirty="0"/>
              <a:t>Existen dos alternativas distintas que permiten la detección eficaz de los datos erróneos: </a:t>
            </a:r>
            <a:br>
              <a:rPr lang="es-AR" dirty="0"/>
            </a:br>
            <a:r>
              <a:rPr lang="es-AR" dirty="0"/>
              <a:t>  • Verificación Manual.</a:t>
            </a:r>
            <a:br>
              <a:rPr lang="es-AR" dirty="0"/>
            </a:br>
            <a:r>
              <a:rPr lang="es-AR" dirty="0"/>
              <a:t>  • Análisis Automático.</a:t>
            </a:r>
          </a:p>
        </p:txBody>
      </p:sp>
      <p:sp>
        <p:nvSpPr>
          <p:cNvPr id="9" name="object 2">
            <a:extLst>
              <a:ext uri="{FF2B5EF4-FFF2-40B4-BE49-F238E27FC236}">
                <a16:creationId xmlns:a16="http://schemas.microsoft.com/office/drawing/2014/main" id="{4437C6A1-754C-4053-87AB-18E9349C7863}"/>
              </a:ext>
            </a:extLst>
          </p:cNvPr>
          <p:cNvSpPr txBox="1">
            <a:spLocks noGrp="1"/>
          </p:cNvSpPr>
          <p:nvPr>
            <p:ph type="title"/>
          </p:nvPr>
        </p:nvSpPr>
        <p:spPr>
          <a:xfrm>
            <a:off x="692544" y="932395"/>
            <a:ext cx="3879455" cy="259045"/>
          </a:xfrm>
          <a:prstGeom prst="rect">
            <a:avLst/>
          </a:prstGeom>
        </p:spPr>
        <p:txBody>
          <a:bodyPr vert="horz" wrap="square" lIns="0" tIns="12700" rIns="0" bIns="0" rtlCol="0">
            <a:spAutoFit/>
          </a:bodyPr>
          <a:lstStyle/>
          <a:p>
            <a:pPr marL="12700">
              <a:lnSpc>
                <a:spcPct val="100000"/>
              </a:lnSpc>
              <a:spcBef>
                <a:spcPts val="100"/>
              </a:spcBef>
            </a:pPr>
            <a:r>
              <a:rPr lang="es-AR" sz="1600" dirty="0"/>
              <a:t>¿Cómo identificar los datos errados?</a:t>
            </a:r>
            <a:endParaRPr lang="es-AR" sz="1500" dirty="0"/>
          </a:p>
        </p:txBody>
      </p:sp>
      <p:pic>
        <p:nvPicPr>
          <p:cNvPr id="3" name="4 Imagen" descr="https://images.clipartlogo.com/files/istock/previews/1042/104228307-detective-holding-a-magnifying-glass.jpg">
            <a:extLst>
              <a:ext uri="{FF2B5EF4-FFF2-40B4-BE49-F238E27FC236}">
                <a16:creationId xmlns:a16="http://schemas.microsoft.com/office/drawing/2014/main" id="{C921EE1E-C708-4CDC-AD67-60F5C941C02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0" y="1797050"/>
            <a:ext cx="1896533" cy="2465705"/>
          </a:xfrm>
          <a:prstGeom prst="rect">
            <a:avLst/>
          </a:prstGeom>
          <a:noFill/>
          <a:ln>
            <a:solidFill>
              <a:schemeClr val="bg1"/>
            </a:solidFill>
          </a:ln>
        </p:spPr>
      </p:pic>
    </p:spTree>
    <p:extLst>
      <p:ext uri="{BB962C8B-B14F-4D97-AF65-F5344CB8AC3E}">
        <p14:creationId xmlns:p14="http://schemas.microsoft.com/office/powerpoint/2010/main" val="164344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95400" y="425450"/>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4: Calidad de Datos y Data </a:t>
            </a:r>
            <a:r>
              <a:rPr lang="es-AR" sz="1300" b="1" spc="10" dirty="0" err="1">
                <a:latin typeface="Arial"/>
                <a:cs typeface="Arial"/>
              </a:rPr>
              <a:t>Cleaning</a:t>
            </a:r>
            <a:endParaRPr lang="es-AR" sz="1300" dirty="0">
              <a:latin typeface="Arial"/>
              <a:cs typeface="Arial"/>
            </a:endParaRPr>
          </a:p>
        </p:txBody>
      </p:sp>
      <p:sp>
        <p:nvSpPr>
          <p:cNvPr id="8" name="CuadroTexto 7">
            <a:extLst>
              <a:ext uri="{FF2B5EF4-FFF2-40B4-BE49-F238E27FC236}">
                <a16:creationId xmlns:a16="http://schemas.microsoft.com/office/drawing/2014/main" id="{682B0F57-5536-4BC3-BF1D-30C19A0C2155}"/>
              </a:ext>
            </a:extLst>
          </p:cNvPr>
          <p:cNvSpPr txBox="1"/>
          <p:nvPr/>
        </p:nvSpPr>
        <p:spPr>
          <a:xfrm>
            <a:off x="673663" y="1177167"/>
            <a:ext cx="7848598" cy="3936912"/>
          </a:xfrm>
          <a:prstGeom prst="rect">
            <a:avLst/>
          </a:prstGeom>
          <a:noFill/>
        </p:spPr>
        <p:txBody>
          <a:bodyPr wrap="square">
            <a:spAutoFit/>
          </a:bodyPr>
          <a:lstStyle/>
          <a:p>
            <a:pPr lvl="0">
              <a:lnSpc>
                <a:spcPct val="150000"/>
              </a:lnSpc>
            </a:pPr>
            <a:r>
              <a:rPr lang="es-AR" sz="1400" dirty="0">
                <a:sym typeface="Roboto"/>
              </a:rPr>
              <a:t>Es importante considerar que los proyectos de calidad de datos, son proyectos de mejora continua. Por ello, para obtener los mejores resultados en la implementación de estos proyectos, es necesario utilizar procedimientos claros y bien establecidos. </a:t>
            </a:r>
          </a:p>
          <a:p>
            <a:pPr lvl="0">
              <a:lnSpc>
                <a:spcPct val="150000"/>
              </a:lnSpc>
            </a:pPr>
            <a:endParaRPr lang="es-AR" sz="1400" dirty="0">
              <a:sym typeface="Roboto"/>
            </a:endParaRPr>
          </a:p>
          <a:p>
            <a:pPr lvl="0">
              <a:lnSpc>
                <a:spcPct val="150000"/>
              </a:lnSpc>
            </a:pPr>
            <a:r>
              <a:rPr lang="es-AR" sz="1400" dirty="0">
                <a:sym typeface="Roboto"/>
              </a:rPr>
              <a:t>Se identifican 6 procesos o tareas claves que deben reflejarse y abordarse en cada proyecto de Calidad de Datos. </a:t>
            </a:r>
          </a:p>
          <a:p>
            <a:pPr marL="342900" lvl="0" indent="-342900">
              <a:lnSpc>
                <a:spcPct val="150000"/>
              </a:lnSpc>
              <a:buClr>
                <a:schemeClr val="tx1"/>
              </a:buClr>
              <a:buFont typeface="+mj-lt"/>
              <a:buAutoNum type="arabicPeriod"/>
            </a:pPr>
            <a:r>
              <a:rPr lang="es-AR" sz="1400" dirty="0">
                <a:sym typeface="Roboto"/>
              </a:rPr>
              <a:t>Descubrimiento.</a:t>
            </a:r>
          </a:p>
          <a:p>
            <a:pPr marL="342900" lvl="0" indent="-342900">
              <a:lnSpc>
                <a:spcPct val="150000"/>
              </a:lnSpc>
              <a:buClr>
                <a:schemeClr val="tx1"/>
              </a:buClr>
              <a:buFont typeface="+mj-lt"/>
              <a:buAutoNum type="arabicPeriod"/>
            </a:pPr>
            <a:r>
              <a:rPr lang="es-AR" sz="1400" dirty="0">
                <a:sym typeface="Roboto"/>
              </a:rPr>
              <a:t>Perfilado.</a:t>
            </a:r>
          </a:p>
          <a:p>
            <a:pPr marL="342900" lvl="0" indent="-342900">
              <a:lnSpc>
                <a:spcPct val="150000"/>
              </a:lnSpc>
              <a:buClr>
                <a:schemeClr val="tx1"/>
              </a:buClr>
              <a:buFont typeface="+mj-lt"/>
              <a:buAutoNum type="arabicPeriod"/>
            </a:pPr>
            <a:r>
              <a:rPr lang="es-AR" sz="1400" dirty="0">
                <a:sym typeface="Roboto"/>
              </a:rPr>
              <a:t>Definición de la Limpieza.</a:t>
            </a:r>
          </a:p>
          <a:p>
            <a:pPr marL="342900" lvl="0" indent="-342900">
              <a:lnSpc>
                <a:spcPct val="150000"/>
              </a:lnSpc>
              <a:buClr>
                <a:schemeClr val="tx1"/>
              </a:buClr>
              <a:buFont typeface="+mj-lt"/>
              <a:buAutoNum type="arabicPeriod"/>
            </a:pPr>
            <a:r>
              <a:rPr lang="es-AR" sz="1400" dirty="0">
                <a:sym typeface="Roboto"/>
              </a:rPr>
              <a:t>Coincidencias.</a:t>
            </a:r>
          </a:p>
          <a:p>
            <a:pPr marL="342900" lvl="0" indent="-342900">
              <a:lnSpc>
                <a:spcPct val="150000"/>
              </a:lnSpc>
              <a:buClr>
                <a:schemeClr val="tx1"/>
              </a:buClr>
              <a:buFont typeface="+mj-lt"/>
              <a:buAutoNum type="arabicPeriod"/>
            </a:pPr>
            <a:r>
              <a:rPr lang="es-AR" sz="1400" dirty="0">
                <a:sym typeface="Roboto"/>
              </a:rPr>
              <a:t>Consolidación.</a:t>
            </a:r>
          </a:p>
          <a:p>
            <a:pPr marL="342900" lvl="0" indent="-342900">
              <a:lnSpc>
                <a:spcPct val="150000"/>
              </a:lnSpc>
              <a:buClr>
                <a:schemeClr val="tx1"/>
              </a:buClr>
              <a:buFont typeface="+mj-lt"/>
              <a:buAutoNum type="arabicPeriod"/>
            </a:pPr>
            <a:r>
              <a:rPr lang="es-AR" sz="1400" dirty="0">
                <a:sym typeface="Roboto"/>
              </a:rPr>
              <a:t>Monitorización.</a:t>
            </a:r>
          </a:p>
        </p:txBody>
      </p:sp>
      <p:sp>
        <p:nvSpPr>
          <p:cNvPr id="9" name="object 2">
            <a:extLst>
              <a:ext uri="{FF2B5EF4-FFF2-40B4-BE49-F238E27FC236}">
                <a16:creationId xmlns:a16="http://schemas.microsoft.com/office/drawing/2014/main" id="{4437C6A1-754C-4053-87AB-18E9349C7863}"/>
              </a:ext>
            </a:extLst>
          </p:cNvPr>
          <p:cNvSpPr txBox="1">
            <a:spLocks noGrp="1"/>
          </p:cNvSpPr>
          <p:nvPr>
            <p:ph type="title"/>
          </p:nvPr>
        </p:nvSpPr>
        <p:spPr>
          <a:xfrm>
            <a:off x="692544" y="932395"/>
            <a:ext cx="5174856" cy="259045"/>
          </a:xfrm>
          <a:prstGeom prst="rect">
            <a:avLst/>
          </a:prstGeom>
        </p:spPr>
        <p:txBody>
          <a:bodyPr vert="horz" wrap="square" lIns="0" tIns="12700" rIns="0" bIns="0" rtlCol="0">
            <a:spAutoFit/>
          </a:bodyPr>
          <a:lstStyle/>
          <a:p>
            <a:pPr marL="12700">
              <a:lnSpc>
                <a:spcPct val="100000"/>
              </a:lnSpc>
              <a:spcBef>
                <a:spcPts val="100"/>
              </a:spcBef>
            </a:pPr>
            <a:r>
              <a:rPr lang="es-AR" sz="1600" dirty="0"/>
              <a:t>Ciclo de Vida de un proyecto de Calidad de Datos</a:t>
            </a:r>
            <a:endParaRPr lang="es-AR" sz="1500" dirty="0"/>
          </a:p>
        </p:txBody>
      </p:sp>
      <p:pic>
        <p:nvPicPr>
          <p:cNvPr id="2" name="Picture 4" descr="Mayores retos de gestionar un proyecto">
            <a:extLst>
              <a:ext uri="{FF2B5EF4-FFF2-40B4-BE49-F238E27FC236}">
                <a16:creationId xmlns:a16="http://schemas.microsoft.com/office/drawing/2014/main" id="{F7C1D600-3198-4133-A398-D14A93D440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023658"/>
            <a:ext cx="2513541" cy="166899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911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95400" y="425450"/>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4: Calidad de Datos y Data </a:t>
            </a:r>
            <a:r>
              <a:rPr lang="es-AR" sz="1300" b="1" spc="10" dirty="0" err="1">
                <a:latin typeface="Arial"/>
                <a:cs typeface="Arial"/>
              </a:rPr>
              <a:t>Cleaning</a:t>
            </a:r>
            <a:endParaRPr lang="es-AR" sz="1300" dirty="0">
              <a:latin typeface="Arial"/>
              <a:cs typeface="Arial"/>
            </a:endParaRPr>
          </a:p>
        </p:txBody>
      </p:sp>
      <p:sp>
        <p:nvSpPr>
          <p:cNvPr id="8" name="CuadroTexto 7">
            <a:extLst>
              <a:ext uri="{FF2B5EF4-FFF2-40B4-BE49-F238E27FC236}">
                <a16:creationId xmlns:a16="http://schemas.microsoft.com/office/drawing/2014/main" id="{682B0F57-5536-4BC3-BF1D-30C19A0C2155}"/>
              </a:ext>
            </a:extLst>
          </p:cNvPr>
          <p:cNvSpPr txBox="1"/>
          <p:nvPr/>
        </p:nvSpPr>
        <p:spPr>
          <a:xfrm>
            <a:off x="673663" y="1177167"/>
            <a:ext cx="7848598" cy="1711366"/>
          </a:xfrm>
          <a:prstGeom prst="rect">
            <a:avLst/>
          </a:prstGeom>
          <a:noFill/>
        </p:spPr>
        <p:txBody>
          <a:bodyPr wrap="square">
            <a:spAutoFit/>
          </a:bodyPr>
          <a:lstStyle/>
          <a:p>
            <a:pPr lvl="0">
              <a:lnSpc>
                <a:spcPct val="150000"/>
              </a:lnSpc>
            </a:pPr>
            <a:r>
              <a:rPr lang="es-AR" dirty="0">
                <a:sym typeface="Roboto"/>
              </a:rPr>
              <a:t>Como hemos comentado anteriormente, el proceso de la Calidad de Datos es iterativo y siempre debe ser mejorado. Sin embargo, existen acciones que nosotros podemos llevar a cabo para lograr aumentar el Data </a:t>
            </a:r>
            <a:r>
              <a:rPr lang="es-AR" dirty="0" err="1">
                <a:sym typeface="Roboto"/>
              </a:rPr>
              <a:t>Quality</a:t>
            </a:r>
            <a:r>
              <a:rPr lang="es-AR" dirty="0">
                <a:sym typeface="Roboto"/>
              </a:rPr>
              <a:t> de nuestros datos. </a:t>
            </a:r>
          </a:p>
        </p:txBody>
      </p:sp>
      <p:sp>
        <p:nvSpPr>
          <p:cNvPr id="9" name="object 2">
            <a:extLst>
              <a:ext uri="{FF2B5EF4-FFF2-40B4-BE49-F238E27FC236}">
                <a16:creationId xmlns:a16="http://schemas.microsoft.com/office/drawing/2014/main" id="{4437C6A1-754C-4053-87AB-18E9349C7863}"/>
              </a:ext>
            </a:extLst>
          </p:cNvPr>
          <p:cNvSpPr txBox="1">
            <a:spLocks noGrp="1"/>
          </p:cNvSpPr>
          <p:nvPr>
            <p:ph type="title"/>
          </p:nvPr>
        </p:nvSpPr>
        <p:spPr>
          <a:xfrm>
            <a:off x="692544" y="932395"/>
            <a:ext cx="5098656" cy="259045"/>
          </a:xfrm>
          <a:prstGeom prst="rect">
            <a:avLst/>
          </a:prstGeom>
        </p:spPr>
        <p:txBody>
          <a:bodyPr vert="horz" wrap="square" lIns="0" tIns="12700" rIns="0" bIns="0" rtlCol="0">
            <a:spAutoFit/>
          </a:bodyPr>
          <a:lstStyle/>
          <a:p>
            <a:pPr marL="12700">
              <a:lnSpc>
                <a:spcPct val="100000"/>
              </a:lnSpc>
              <a:spcBef>
                <a:spcPts val="100"/>
              </a:spcBef>
            </a:pPr>
            <a:r>
              <a:rPr lang="es-AR" sz="1600" dirty="0"/>
              <a:t>¿Cómo incrementar la calidad de mis datos?</a:t>
            </a:r>
          </a:p>
        </p:txBody>
      </p:sp>
      <p:pic>
        <p:nvPicPr>
          <p:cNvPr id="3" name="4 Imagen" descr="signo interrogación - Buscar con Google | Imagenes para ...">
            <a:extLst>
              <a:ext uri="{FF2B5EF4-FFF2-40B4-BE49-F238E27FC236}">
                <a16:creationId xmlns:a16="http://schemas.microsoft.com/office/drawing/2014/main" id="{F6CE7F8B-3630-48B5-A62D-46EDEBB9CF4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3071" y="2559050"/>
            <a:ext cx="1419543" cy="1502356"/>
          </a:xfrm>
          <a:prstGeom prst="rect">
            <a:avLst/>
          </a:prstGeom>
          <a:noFill/>
          <a:ln>
            <a:noFill/>
          </a:ln>
        </p:spPr>
      </p:pic>
    </p:spTree>
    <p:extLst>
      <p:ext uri="{BB962C8B-B14F-4D97-AF65-F5344CB8AC3E}">
        <p14:creationId xmlns:p14="http://schemas.microsoft.com/office/powerpoint/2010/main" val="2871562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95400" y="425450"/>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4: Calidad de Datos y Data </a:t>
            </a:r>
            <a:r>
              <a:rPr lang="es-AR" sz="1300" b="1" spc="10" dirty="0" err="1">
                <a:latin typeface="Arial"/>
                <a:cs typeface="Arial"/>
              </a:rPr>
              <a:t>Cleaning</a:t>
            </a:r>
            <a:endParaRPr lang="es-AR" sz="1300" dirty="0">
              <a:latin typeface="Arial"/>
              <a:cs typeface="Arial"/>
            </a:endParaRPr>
          </a:p>
        </p:txBody>
      </p:sp>
      <p:sp>
        <p:nvSpPr>
          <p:cNvPr id="8" name="CuadroTexto 7">
            <a:extLst>
              <a:ext uri="{FF2B5EF4-FFF2-40B4-BE49-F238E27FC236}">
                <a16:creationId xmlns:a16="http://schemas.microsoft.com/office/drawing/2014/main" id="{682B0F57-5536-4BC3-BF1D-30C19A0C2155}"/>
              </a:ext>
            </a:extLst>
          </p:cNvPr>
          <p:cNvSpPr txBox="1"/>
          <p:nvPr/>
        </p:nvSpPr>
        <p:spPr>
          <a:xfrm>
            <a:off x="681386" y="2981284"/>
            <a:ext cx="7848598" cy="1711366"/>
          </a:xfrm>
          <a:prstGeom prst="rect">
            <a:avLst/>
          </a:prstGeom>
          <a:noFill/>
        </p:spPr>
        <p:txBody>
          <a:bodyPr wrap="square">
            <a:spAutoFit/>
          </a:bodyPr>
          <a:lstStyle/>
          <a:p>
            <a:pPr lvl="0" algn="just">
              <a:lnSpc>
                <a:spcPct val="150000"/>
              </a:lnSpc>
            </a:pPr>
            <a:r>
              <a:rPr lang="es-AR" dirty="0">
                <a:sym typeface="Roboto"/>
              </a:rPr>
              <a:t>Un aspecto muy relacionado con la Calidad de Datos, es la Limpieza de Datos dado que  necesitamos aplicar técnicas de Data </a:t>
            </a:r>
            <a:r>
              <a:rPr lang="es-AR" dirty="0" err="1">
                <a:sym typeface="Roboto"/>
              </a:rPr>
              <a:t>Cleaning</a:t>
            </a:r>
            <a:r>
              <a:rPr lang="es-AR" dirty="0">
                <a:sym typeface="Roboto"/>
              </a:rPr>
              <a:t>, justamente porque tenemos </a:t>
            </a:r>
            <a:r>
              <a:rPr lang="es-AR" dirty="0" err="1">
                <a:sym typeface="Roboto"/>
              </a:rPr>
              <a:t>Dirty</a:t>
            </a:r>
            <a:r>
              <a:rPr lang="es-AR" dirty="0">
                <a:sym typeface="Roboto"/>
              </a:rPr>
              <a:t> Data o “Datos sucios”, como ser por ejemplo: campos vacíos, duplicados, nulos o registrados con información errónea.</a:t>
            </a:r>
          </a:p>
        </p:txBody>
      </p:sp>
      <p:sp>
        <p:nvSpPr>
          <p:cNvPr id="9" name="object 2">
            <a:extLst>
              <a:ext uri="{FF2B5EF4-FFF2-40B4-BE49-F238E27FC236}">
                <a16:creationId xmlns:a16="http://schemas.microsoft.com/office/drawing/2014/main" id="{4437C6A1-754C-4053-87AB-18E9349C7863}"/>
              </a:ext>
            </a:extLst>
          </p:cNvPr>
          <p:cNvSpPr txBox="1">
            <a:spLocks noGrp="1"/>
          </p:cNvSpPr>
          <p:nvPr>
            <p:ph type="title"/>
          </p:nvPr>
        </p:nvSpPr>
        <p:spPr>
          <a:xfrm>
            <a:off x="692544" y="932395"/>
            <a:ext cx="5098656" cy="259045"/>
          </a:xfrm>
          <a:prstGeom prst="rect">
            <a:avLst/>
          </a:prstGeom>
        </p:spPr>
        <p:txBody>
          <a:bodyPr vert="horz" wrap="square" lIns="0" tIns="12700" rIns="0" bIns="0" rtlCol="0">
            <a:spAutoFit/>
          </a:bodyPr>
          <a:lstStyle/>
          <a:p>
            <a:pPr marL="12700">
              <a:lnSpc>
                <a:spcPct val="100000"/>
              </a:lnSpc>
              <a:spcBef>
                <a:spcPts val="100"/>
              </a:spcBef>
            </a:pPr>
            <a:r>
              <a:rPr lang="es-AR" sz="1600" dirty="0"/>
              <a:t>Data </a:t>
            </a:r>
            <a:r>
              <a:rPr lang="es-AR" sz="1600" dirty="0" err="1"/>
              <a:t>Cleaning</a:t>
            </a:r>
            <a:endParaRPr lang="es-AR" sz="1600" dirty="0"/>
          </a:p>
        </p:txBody>
      </p:sp>
      <p:pic>
        <p:nvPicPr>
          <p:cNvPr id="2" name="Picture 6" descr="10 Best Data Cleaning Tools To Get The Most Out Of Your Data">
            <a:extLst>
              <a:ext uri="{FF2B5EF4-FFF2-40B4-BE49-F238E27FC236}">
                <a16:creationId xmlns:a16="http://schemas.microsoft.com/office/drawing/2014/main" id="{21AEDF81-A8EC-453F-95D9-B2F0146703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0400" y="1304626"/>
            <a:ext cx="2923665" cy="163370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409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TotalTime>
  <Words>1082</Words>
  <Application>Microsoft Office PowerPoint</Application>
  <PresentationFormat>Personalizado</PresentationFormat>
  <Paragraphs>97</Paragraphs>
  <Slides>14</Slides>
  <Notes>12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Arial</vt:lpstr>
      <vt:lpstr>Calibri</vt:lpstr>
      <vt:lpstr>Office Theme</vt:lpstr>
      <vt:lpstr>Academia BA Emprende Formación: Ciencia de Datos Docente: Mg. Ing. Layla Scheli</vt:lpstr>
      <vt:lpstr>Calidad de Datos</vt:lpstr>
      <vt:lpstr>Calidad de Datos</vt:lpstr>
      <vt:lpstr>Presentación de PowerPoint</vt:lpstr>
      <vt:lpstr>Dimensiones de la Calidad de Datos</vt:lpstr>
      <vt:lpstr>¿Cómo identificar los datos errados?</vt:lpstr>
      <vt:lpstr>Ciclo de Vida de un proyecto de Calidad de Datos</vt:lpstr>
      <vt:lpstr>¿Cómo incrementar la calidad de mis datos?</vt:lpstr>
      <vt:lpstr>Data Cleaning</vt:lpstr>
      <vt:lpstr>Data Cleaning</vt:lpstr>
      <vt:lpstr>Data Cleaning</vt:lpstr>
      <vt:lpstr>Fases del Data Cleaning:</vt:lpstr>
      <vt:lpstr>Conclusiones: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Academia BA Emprende Formación: Ciencia de Datos Docente: Mg. Ing. Layla Scheli</dc:title>
  <cp:lastModifiedBy>pidi</cp:lastModifiedBy>
  <cp:revision>121</cp:revision>
  <dcterms:created xsi:type="dcterms:W3CDTF">2020-10-20T23:11:42Z</dcterms:created>
  <dcterms:modified xsi:type="dcterms:W3CDTF">2020-10-23T11:51:35Z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2020-10-20T00:00:00Z</vt:filetime>
  </property>
</Properties>
</file>