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7" r:id="rId4"/>
    <p:sldId id="313" r:id="rId5"/>
    <p:sldId id="298" r:id="rId6"/>
    <p:sldId id="308" r:id="rId7"/>
    <p:sldId id="299" r:id="rId8"/>
    <p:sldId id="300" r:id="rId9"/>
    <p:sldId id="309" r:id="rId10"/>
    <p:sldId id="310" r:id="rId11"/>
    <p:sldId id="311" r:id="rId12"/>
    <p:sldId id="312" r:id="rId13"/>
    <p:sldId id="296" r:id="rId14"/>
  </p:sldIdLst>
  <p:sldSz cx="9144000" cy="5118100"/>
  <p:notesSz cx="9144000" cy="51181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>
      <p:cViewPr varScale="1">
        <p:scale>
          <a:sx n="79" d="100"/>
          <a:sy n="79" d="100"/>
        </p:scale>
        <p:origin x="84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B11E-2EC2-42CC-9681-431B199777FC}" type="datetimeFigureOut">
              <a:rPr lang="es-AR" smtClean="0"/>
              <a:t>31/10/2020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39763"/>
            <a:ext cx="3086100" cy="172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63800"/>
            <a:ext cx="7315200" cy="2014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F883B-69E7-4B5C-9B42-029C1044CF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90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30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51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108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012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21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963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54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78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22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85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45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86611"/>
            <a:ext cx="7772400" cy="107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66136"/>
            <a:ext cx="6400800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511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4793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055" y="487027"/>
            <a:ext cx="6527889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3" y="1533776"/>
            <a:ext cx="8083552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59833"/>
            <a:ext cx="292608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644650"/>
            <a:ext cx="2924175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Academia BA</a:t>
            </a:r>
            <a:r>
              <a:rPr sz="2100" b="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Emprende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Formación: Ciencia de Datos</a:t>
            </a:r>
            <a:b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Docente: Mg. Ing. Layla Scheli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B0F57-5536-4BC3-BF1D-30C19A0C2155}"/>
              </a:ext>
            </a:extLst>
          </p:cNvPr>
          <p:cNvSpPr txBox="1"/>
          <p:nvPr/>
        </p:nvSpPr>
        <p:spPr>
          <a:xfrm>
            <a:off x="609600" y="1191440"/>
            <a:ext cx="784859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b="1" dirty="0"/>
              <a:t>Fases de una Data </a:t>
            </a:r>
            <a:r>
              <a:rPr lang="es-AR" sz="1600" b="1" dirty="0" err="1"/>
              <a:t>Story</a:t>
            </a:r>
            <a:r>
              <a:rPr lang="es-AR" sz="1600" b="1" dirty="0"/>
              <a:t>:  </a:t>
            </a:r>
            <a:r>
              <a:rPr lang="es-AR" sz="1600" dirty="0"/>
              <a:t>La estructura de una Data </a:t>
            </a:r>
            <a:r>
              <a:rPr lang="es-AR" sz="1600" dirty="0" err="1"/>
              <a:t>Story</a:t>
            </a:r>
            <a:r>
              <a:rPr lang="es-AR" sz="1600" dirty="0"/>
              <a:t> es igual que la de cualquier “</a:t>
            </a:r>
            <a:r>
              <a:rPr lang="es-AR" sz="1600" dirty="0" err="1"/>
              <a:t>Story</a:t>
            </a:r>
            <a:r>
              <a:rPr lang="es-AR" sz="1600" dirty="0"/>
              <a:t>”. Necesitamos crear un escenario, plantear el principio de la historia, desarrollarla, crear tensión (el nudo de la historia), y por último, escribir el desenlace final.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437C6A1-754C-4053-87AB-18E9349C7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544" y="932395"/>
            <a:ext cx="3879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Data </a:t>
            </a:r>
            <a:r>
              <a:rPr lang="es-AR" sz="1600" dirty="0" err="1"/>
              <a:t>Storytelling</a:t>
            </a:r>
            <a:endParaRPr lang="es-AR" sz="1500" dirty="0"/>
          </a:p>
        </p:txBody>
      </p:sp>
      <p:pic>
        <p:nvPicPr>
          <p:cNvPr id="2" name="3 Imagen" descr=" Pasos para crear una DataStory.">
            <a:extLst>
              <a:ext uri="{FF2B5EF4-FFF2-40B4-BE49-F238E27FC236}">
                <a16:creationId xmlns:a16="http://schemas.microsoft.com/office/drawing/2014/main" id="{9BCC8873-8BEB-4375-9980-90815A02DF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1" y="2400727"/>
            <a:ext cx="4051936" cy="2520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02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B0F57-5536-4BC3-BF1D-30C19A0C2155}"/>
              </a:ext>
            </a:extLst>
          </p:cNvPr>
          <p:cNvSpPr txBox="1"/>
          <p:nvPr/>
        </p:nvSpPr>
        <p:spPr>
          <a:xfrm>
            <a:off x="609600" y="1191440"/>
            <a:ext cx="7848598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dirty="0"/>
              <a:t>Por  último, los beneficios más relevantes de integrar el Data </a:t>
            </a:r>
            <a:r>
              <a:rPr lang="es-AR" sz="1600" dirty="0" err="1"/>
              <a:t>Storytelling</a:t>
            </a:r>
            <a:r>
              <a:rPr lang="es-AR" sz="1600" dirty="0"/>
              <a:t> en nuestra estrategia de visualización de datos son:</a:t>
            </a:r>
          </a:p>
          <a:p>
            <a:pPr algn="just">
              <a:lnSpc>
                <a:spcPct val="150000"/>
              </a:lnSpc>
            </a:pPr>
            <a:r>
              <a:rPr lang="es-AR" sz="1600" dirty="0"/>
              <a:t>    • Comprensión rápida de la información.</a:t>
            </a:r>
          </a:p>
          <a:p>
            <a:pPr algn="just">
              <a:lnSpc>
                <a:spcPct val="150000"/>
              </a:lnSpc>
            </a:pPr>
            <a:r>
              <a:rPr lang="es-AR" sz="1600" dirty="0"/>
              <a:t>    • Ayuda a acerca a los oyentes y participantes de la reunión.</a:t>
            </a:r>
          </a:p>
          <a:p>
            <a:pPr algn="just">
              <a:lnSpc>
                <a:spcPct val="150000"/>
              </a:lnSpc>
            </a:pPr>
            <a:r>
              <a:rPr lang="es-AR" sz="1600" dirty="0"/>
              <a:t>    • Identificación de relaciones y patrones dentro de los datos.</a:t>
            </a:r>
          </a:p>
          <a:p>
            <a:pPr algn="just">
              <a:lnSpc>
                <a:spcPct val="150000"/>
              </a:lnSpc>
            </a:pPr>
            <a:r>
              <a:rPr lang="es-AR" sz="1600" dirty="0"/>
              <a:t>    • Humaniza nuestra marca y nuestro relato.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437C6A1-754C-4053-87AB-18E9349C7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544" y="932395"/>
            <a:ext cx="3879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Data </a:t>
            </a:r>
            <a:r>
              <a:rPr lang="es-AR" sz="1600" dirty="0" err="1"/>
              <a:t>Storytelling</a:t>
            </a:r>
            <a:endParaRPr lang="es-AR" sz="1500" dirty="0"/>
          </a:p>
        </p:txBody>
      </p:sp>
      <p:pic>
        <p:nvPicPr>
          <p:cNvPr id="3" name="5 Imagen" descr="Los grandes bancos recortan beneficios en el primer trimestre de ...">
            <a:extLst>
              <a:ext uri="{FF2B5EF4-FFF2-40B4-BE49-F238E27FC236}">
                <a16:creationId xmlns:a16="http://schemas.microsoft.com/office/drawing/2014/main" id="{6F6F2E65-FBB2-475D-B3E4-09E889735C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4250"/>
            <a:ext cx="2768016" cy="15983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8207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B0F57-5536-4BC3-BF1D-30C19A0C2155}"/>
              </a:ext>
            </a:extLst>
          </p:cNvPr>
          <p:cNvSpPr txBox="1"/>
          <p:nvPr/>
        </p:nvSpPr>
        <p:spPr>
          <a:xfrm>
            <a:off x="647701" y="958850"/>
            <a:ext cx="7848598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dirty="0"/>
              <a:t>Ahora bien, ¿Qué tipo de gráfico elijo?</a:t>
            </a:r>
          </a:p>
        </p:txBody>
      </p:sp>
      <p:pic>
        <p:nvPicPr>
          <p:cNvPr id="2" name="4 Imagen">
            <a:extLst>
              <a:ext uri="{FF2B5EF4-FFF2-40B4-BE49-F238E27FC236}">
                <a16:creationId xmlns:a16="http://schemas.microsoft.com/office/drawing/2014/main" id="{4B46E8C8-9D3B-41B3-A83E-21609CC2C7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51" y="1568450"/>
            <a:ext cx="8347498" cy="1795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6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FE7CA0C-A82F-4D75-808C-2CA10AFF8CBD}"/>
              </a:ext>
            </a:extLst>
          </p:cNvPr>
          <p:cNvSpPr txBox="1"/>
          <p:nvPr/>
        </p:nvSpPr>
        <p:spPr>
          <a:xfrm>
            <a:off x="3400678" y="9588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Muchas Gracias!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65F6B8-2631-4596-AE2D-BE377655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3168650"/>
            <a:ext cx="2752725" cy="17316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59A346-9E9E-48D2-B164-D47C26945004}"/>
              </a:ext>
            </a:extLst>
          </p:cNvPr>
          <p:cNvSpPr txBox="1"/>
          <p:nvPr/>
        </p:nvSpPr>
        <p:spPr>
          <a:xfrm>
            <a:off x="2362200" y="16805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Contacto: </a:t>
            </a:r>
            <a:r>
              <a:rPr lang="es-AR" sz="2400" b="1"/>
              <a:t>layla.scheli</a:t>
            </a:r>
            <a:r>
              <a:rPr lang="es-AR" sz="2400" b="1" dirty="0"/>
              <a:t>@gmail.com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8F1D82-738E-48E5-9BF6-498F13C117A8}"/>
              </a:ext>
            </a:extLst>
          </p:cNvPr>
          <p:cNvSpPr txBox="1"/>
          <p:nvPr/>
        </p:nvSpPr>
        <p:spPr>
          <a:xfrm>
            <a:off x="1828800" y="2402185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 err="1"/>
              <a:t>Linkedin:www.linkedin.com</a:t>
            </a:r>
            <a:r>
              <a:rPr lang="es-AR" sz="2400" b="1" dirty="0"/>
              <a:t>/in/</a:t>
            </a:r>
            <a:r>
              <a:rPr lang="es-AR" sz="2400" b="1" dirty="0" err="1"/>
              <a:t>laylascheli</a:t>
            </a:r>
            <a:endParaRPr lang="es-AR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29413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Visualización de Datos</a:t>
            </a:r>
            <a:endParaRPr lang="es-AR" sz="1500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308877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3072850"/>
            <a:ext cx="78486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dirty="0"/>
              <a:t>El uso de representaciones visuales o visualizaciones tiene relación directa con nuestra necesidad de ver para poder pensar y asociar conceptos. Además de mencionar, que la visualización es una herramienta muy potente para transmitir y contar historias con nuestros datos.</a:t>
            </a:r>
          </a:p>
        </p:txBody>
      </p:sp>
      <p:pic>
        <p:nvPicPr>
          <p:cNvPr id="3" name="4 Imagen" descr="Imagen relacionada">
            <a:extLst>
              <a:ext uri="{FF2B5EF4-FFF2-40B4-BE49-F238E27FC236}">
                <a16:creationId xmlns:a16="http://schemas.microsoft.com/office/drawing/2014/main" id="{177AD0EE-8586-4A4F-B373-32A20FD126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5126"/>
            <a:ext cx="3017625" cy="180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29413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Visualización de Datos</a:t>
            </a:r>
            <a:endParaRPr lang="es-AR" sz="1500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308877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217895"/>
            <a:ext cx="5715000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s-AR" sz="1600" dirty="0">
                <a:sym typeface="Roboto"/>
              </a:rPr>
              <a:t>Algunos de los beneficios de las visualizaciones son: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>
                <a:sym typeface="Roboto"/>
              </a:rPr>
              <a:t>Potencian nuestras facultades intelectuales, como la memoria, la percepción, la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>
                <a:sym typeface="Roboto"/>
              </a:rPr>
              <a:t>imaginación y la razón.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>
                <a:sym typeface="Roboto"/>
              </a:rPr>
              <a:t>Ayudan a deducir nueva información a partir de información ya existente.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>
                <a:sym typeface="Roboto"/>
              </a:rPr>
              <a:t>Facilitan la detección de patrones en la información analizada.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>
                <a:sym typeface="Roboto"/>
              </a:rPr>
              <a:t>Nos permiten materializar lo abstracto y apropiarnos del conocimiento adquirido.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>
                <a:sym typeface="Roboto"/>
              </a:rPr>
              <a:t>Amplifican nuestras habilidades cognitivas y metacognitivas. </a:t>
            </a:r>
          </a:p>
        </p:txBody>
      </p:sp>
      <p:pic>
        <p:nvPicPr>
          <p:cNvPr id="5" name="Picture 2" descr="Las empresas demandan cada vez más expertos en visualización de datos">
            <a:extLst>
              <a:ext uri="{FF2B5EF4-FFF2-40B4-BE49-F238E27FC236}">
                <a16:creationId xmlns:a16="http://schemas.microsoft.com/office/drawing/2014/main" id="{1D3345FE-2AEC-4C34-BC02-249CB0DF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87650"/>
            <a:ext cx="2302933" cy="153528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6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71600" y="3492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B0F57-5536-4BC3-BF1D-30C19A0C2155}"/>
              </a:ext>
            </a:extLst>
          </p:cNvPr>
          <p:cNvSpPr txBox="1"/>
          <p:nvPr/>
        </p:nvSpPr>
        <p:spPr>
          <a:xfrm>
            <a:off x="647700" y="806450"/>
            <a:ext cx="784859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b="1" dirty="0"/>
              <a:t>Ejemplo 1:</a:t>
            </a:r>
          </a:p>
          <a:p>
            <a:pPr algn="just">
              <a:lnSpc>
                <a:spcPct val="150000"/>
              </a:lnSpc>
            </a:pPr>
            <a:endParaRPr lang="es-AR" sz="1600" dirty="0"/>
          </a:p>
        </p:txBody>
      </p:sp>
      <p:pic>
        <p:nvPicPr>
          <p:cNvPr id="2" name="Google Shape;144;p25">
            <a:extLst>
              <a:ext uri="{FF2B5EF4-FFF2-40B4-BE49-F238E27FC236}">
                <a16:creationId xmlns:a16="http://schemas.microsoft.com/office/drawing/2014/main" id="{A4642C9F-B90C-4A4F-8CD2-1F88C0A15C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162806"/>
            <a:ext cx="5514425" cy="316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43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71600" y="3492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B0F57-5536-4BC3-BF1D-30C19A0C2155}"/>
              </a:ext>
            </a:extLst>
          </p:cNvPr>
          <p:cNvSpPr txBox="1"/>
          <p:nvPr/>
        </p:nvSpPr>
        <p:spPr>
          <a:xfrm>
            <a:off x="647700" y="806450"/>
            <a:ext cx="784859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b="1" dirty="0"/>
              <a:t>Ejemplo 2:</a:t>
            </a:r>
          </a:p>
          <a:p>
            <a:pPr algn="just">
              <a:lnSpc>
                <a:spcPct val="150000"/>
              </a:lnSpc>
            </a:pPr>
            <a:endParaRPr lang="es-AR" sz="1600" dirty="0"/>
          </a:p>
        </p:txBody>
      </p:sp>
      <p:pic>
        <p:nvPicPr>
          <p:cNvPr id="3" name="4 Imagen">
            <a:extLst>
              <a:ext uri="{FF2B5EF4-FFF2-40B4-BE49-F238E27FC236}">
                <a16:creationId xmlns:a16="http://schemas.microsoft.com/office/drawing/2014/main" id="{DC31E5DC-581A-4C8F-803E-979794CC6E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78" y="1263650"/>
            <a:ext cx="5625042" cy="30091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955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71600" y="3492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B0F57-5536-4BC3-BF1D-30C19A0C2155}"/>
              </a:ext>
            </a:extLst>
          </p:cNvPr>
          <p:cNvSpPr txBox="1"/>
          <p:nvPr/>
        </p:nvSpPr>
        <p:spPr>
          <a:xfrm>
            <a:off x="647700" y="806450"/>
            <a:ext cx="784859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b="1" dirty="0"/>
              <a:t>Ejemplo 3:</a:t>
            </a:r>
          </a:p>
          <a:p>
            <a:pPr algn="just">
              <a:lnSpc>
                <a:spcPct val="150000"/>
              </a:lnSpc>
            </a:pPr>
            <a:endParaRPr lang="es-AR" sz="1600" b="1" dirty="0"/>
          </a:p>
          <a:p>
            <a:pPr algn="just">
              <a:lnSpc>
                <a:spcPct val="150000"/>
              </a:lnSpc>
            </a:pPr>
            <a:endParaRPr lang="es-AR" sz="1600" dirty="0"/>
          </a:p>
        </p:txBody>
      </p:sp>
      <p:pic>
        <p:nvPicPr>
          <p:cNvPr id="2" name="3 Imagen">
            <a:extLst>
              <a:ext uri="{FF2B5EF4-FFF2-40B4-BE49-F238E27FC236}">
                <a16:creationId xmlns:a16="http://schemas.microsoft.com/office/drawing/2014/main" id="{FD2BB813-E58C-4CC7-A983-714D4AFDF3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11250"/>
            <a:ext cx="4346363" cy="339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0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B0F57-5536-4BC3-BF1D-30C19A0C2155}"/>
              </a:ext>
            </a:extLst>
          </p:cNvPr>
          <p:cNvSpPr txBox="1"/>
          <p:nvPr/>
        </p:nvSpPr>
        <p:spPr>
          <a:xfrm>
            <a:off x="635899" y="1002784"/>
            <a:ext cx="7848598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dirty="0" err="1"/>
              <a:t>Tips</a:t>
            </a:r>
            <a:r>
              <a:rPr lang="es-AR" dirty="0"/>
              <a:t> para reconocer visualizaciones engañosas: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AR" dirty="0"/>
              <a:t>Los ejes están cortados.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AR" dirty="0"/>
              <a:t>No se mantiene la escala en todo el gráfico.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AR" dirty="0"/>
              <a:t>Gráficos en 3D.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AR" dirty="0"/>
              <a:t>Visualizaciones sumamente cargadas de información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AR" dirty="0"/>
              <a:t>Pocos datos.</a:t>
            </a:r>
          </a:p>
        </p:txBody>
      </p:sp>
      <p:pic>
        <p:nvPicPr>
          <p:cNvPr id="3" name="Picture 2" descr="Sms Tips | Sms Masivos - Part 2">
            <a:extLst>
              <a:ext uri="{FF2B5EF4-FFF2-40B4-BE49-F238E27FC236}">
                <a16:creationId xmlns:a16="http://schemas.microsoft.com/office/drawing/2014/main" id="{20D8641B-969F-46EF-A66E-28A656545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59987"/>
            <a:ext cx="3111400" cy="187306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6E555D4-8E1C-4005-8810-311EA2FA3DA8}"/>
              </a:ext>
            </a:extLst>
          </p:cNvPr>
          <p:cNvSpPr txBox="1"/>
          <p:nvPr/>
        </p:nvSpPr>
        <p:spPr>
          <a:xfrm>
            <a:off x="617692" y="3882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Frase para recordar: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B62F1B-665B-4D2A-8663-B70C0AB57790}"/>
              </a:ext>
            </a:extLst>
          </p:cNvPr>
          <p:cNvSpPr txBox="1"/>
          <p:nvPr/>
        </p:nvSpPr>
        <p:spPr>
          <a:xfrm>
            <a:off x="2929991" y="3891648"/>
            <a:ext cx="601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“En el mundo de las visualizaciones de Datos siempre - es  +”</a:t>
            </a:r>
          </a:p>
        </p:txBody>
      </p:sp>
    </p:spTree>
    <p:extLst>
      <p:ext uri="{BB962C8B-B14F-4D97-AF65-F5344CB8AC3E}">
        <p14:creationId xmlns:p14="http://schemas.microsoft.com/office/powerpoint/2010/main" val="13568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B0F57-5536-4BC3-BF1D-30C19A0C2155}"/>
              </a:ext>
            </a:extLst>
          </p:cNvPr>
          <p:cNvSpPr txBox="1"/>
          <p:nvPr/>
        </p:nvSpPr>
        <p:spPr>
          <a:xfrm>
            <a:off x="609600" y="2635250"/>
            <a:ext cx="784859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dirty="0"/>
              <a:t>El mundo de la visualización de datos es realmente fascinante, pero el éxito de una buena visualización, no solo radica en el análisis y creación de gráficas sino más bien, en la organización de la información y en la narrativa adecuada de lo que queremos comunicar. Y es justamente allí, donde cobra mucha relevancia el concepto de “Data </a:t>
            </a:r>
            <a:r>
              <a:rPr lang="es-AR" dirty="0" err="1"/>
              <a:t>Storytelling</a:t>
            </a:r>
            <a:r>
              <a:rPr lang="es-AR" dirty="0"/>
              <a:t>”.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437C6A1-754C-4053-87AB-18E9349C7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544" y="932395"/>
            <a:ext cx="3879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Data </a:t>
            </a:r>
            <a:r>
              <a:rPr lang="es-AR" sz="1600" dirty="0" err="1"/>
              <a:t>Storytelling</a:t>
            </a:r>
            <a:endParaRPr lang="es-AR" sz="1500" dirty="0"/>
          </a:p>
        </p:txBody>
      </p:sp>
      <p:pic>
        <p:nvPicPr>
          <p:cNvPr id="2" name="6 Imagen" descr="https://i1.wp.com/www.materiagris.es/wp-content/uploads/2018/11/data-storytelling-creatividad.jpg?fit=700%2C330&amp;ssl=1">
            <a:extLst>
              <a:ext uri="{FF2B5EF4-FFF2-40B4-BE49-F238E27FC236}">
                <a16:creationId xmlns:a16="http://schemas.microsoft.com/office/drawing/2014/main" id="{D3D803FF-D608-4043-834E-FBE694AD6D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87450"/>
            <a:ext cx="3796665" cy="14742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4344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4: Visualización de Datos y Data StoryTelling</a:t>
            </a:r>
            <a:endParaRPr lang="es-AR" sz="1300" dirty="0">
              <a:latin typeface="Arial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B0F57-5536-4BC3-BF1D-30C19A0C2155}"/>
              </a:ext>
            </a:extLst>
          </p:cNvPr>
          <p:cNvSpPr txBox="1"/>
          <p:nvPr/>
        </p:nvSpPr>
        <p:spPr>
          <a:xfrm>
            <a:off x="609600" y="1191440"/>
            <a:ext cx="7848598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400" dirty="0"/>
              <a:t>De manera muy sencilla, podemos decir que el Data </a:t>
            </a:r>
            <a:r>
              <a:rPr lang="es-AR" sz="1400" dirty="0" err="1"/>
              <a:t>Storytelling</a:t>
            </a:r>
            <a:r>
              <a:rPr lang="es-AR" sz="1400" dirty="0"/>
              <a:t>, consiste en comunicar los insights obtenidos a través de los datos. El Data </a:t>
            </a:r>
            <a:r>
              <a:rPr lang="es-AR" sz="1400" dirty="0" err="1"/>
              <a:t>Storytelling</a:t>
            </a:r>
            <a:r>
              <a:rPr lang="es-AR" sz="1400" dirty="0"/>
              <a:t>, implica la combinación de tres elementos básicos: datos, visualización y narrativa. </a:t>
            </a:r>
          </a:p>
          <a:p>
            <a:pPr algn="just">
              <a:lnSpc>
                <a:spcPct val="150000"/>
              </a:lnSpc>
            </a:pPr>
            <a:endParaRPr lang="es-AR" sz="1400" dirty="0"/>
          </a:p>
          <a:p>
            <a:pPr algn="just">
              <a:lnSpc>
                <a:spcPct val="150000"/>
              </a:lnSpc>
            </a:pPr>
            <a:r>
              <a:rPr lang="es-AR" sz="1400" dirty="0"/>
              <a:t>Tal cual como podemos observar en la siguiente imagen: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437C6A1-754C-4053-87AB-18E9349C7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544" y="932395"/>
            <a:ext cx="3879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Data </a:t>
            </a:r>
            <a:r>
              <a:rPr lang="es-AR" sz="1600" dirty="0" err="1"/>
              <a:t>Storytelling</a:t>
            </a:r>
            <a:endParaRPr lang="es-AR" sz="1500" dirty="0"/>
          </a:p>
        </p:txBody>
      </p:sp>
      <p:pic>
        <p:nvPicPr>
          <p:cNvPr id="3" name="3 Imagen" descr="Qué es el Data-Storytelling y por qué es vital para los negocios ...">
            <a:extLst>
              <a:ext uri="{FF2B5EF4-FFF2-40B4-BE49-F238E27FC236}">
                <a16:creationId xmlns:a16="http://schemas.microsoft.com/office/drawing/2014/main" id="{40938FC9-814F-4F21-8DB0-80880C97A93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"/>
          <a:stretch/>
        </p:blipFill>
        <p:spPr bwMode="auto">
          <a:xfrm>
            <a:off x="3192341" y="3016250"/>
            <a:ext cx="3230097" cy="18161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26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589</Words>
  <Application>Microsoft Office PowerPoint</Application>
  <PresentationFormat>Personalizado</PresentationFormat>
  <Paragraphs>63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Academia BA Emprende Formación: Ciencia de Datos Docente: Mg. Ing. Layla Scheli</vt:lpstr>
      <vt:lpstr>Visualización de Datos</vt:lpstr>
      <vt:lpstr>Visualización de Datos</vt:lpstr>
      <vt:lpstr>Presentación de PowerPoint</vt:lpstr>
      <vt:lpstr>Presentación de PowerPoint</vt:lpstr>
      <vt:lpstr>Presentación de PowerPoint</vt:lpstr>
      <vt:lpstr>Presentación de PowerPoint</vt:lpstr>
      <vt:lpstr>Data Storytelling</vt:lpstr>
      <vt:lpstr>Data Storytelling</vt:lpstr>
      <vt:lpstr>Data Storytelling</vt:lpstr>
      <vt:lpstr>Data Storytelling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BA Emprende Formación: Ciencia de Datos Docente: Mg. Ing. Layla Scheli</dc:title>
  <cp:lastModifiedBy>pidi</cp:lastModifiedBy>
  <cp:revision>139</cp:revision>
  <dcterms:created xsi:type="dcterms:W3CDTF">2020-10-20T23:11:42Z</dcterms:created>
  <dcterms:modified xsi:type="dcterms:W3CDTF">2020-10-31T16:10:40Z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2020-10-20T00:00:00Z</vt:filetime>
  </property>
</Properties>
</file>