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98" r:id="rId4"/>
    <p:sldId id="297" r:id="rId5"/>
    <p:sldId id="299" r:id="rId6"/>
    <p:sldId id="300" r:id="rId7"/>
    <p:sldId id="301" r:id="rId8"/>
    <p:sldId id="302" r:id="rId9"/>
    <p:sldId id="303" r:id="rId10"/>
    <p:sldId id="304" r:id="rId11"/>
    <p:sldId id="305" r:id="rId12"/>
    <p:sldId id="306" r:id="rId13"/>
    <p:sldId id="307" r:id="rId14"/>
    <p:sldId id="296" r:id="rId15"/>
  </p:sldIdLst>
  <p:sldSz cx="9144000" cy="5118100"/>
  <p:notesSz cx="9144000" cy="51181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92" autoAdjust="0"/>
  </p:normalViewPr>
  <p:slideViewPr>
    <p:cSldViewPr>
      <p:cViewPr varScale="1">
        <p:scale>
          <a:sx n="79" d="100"/>
          <a:sy n="79" d="100"/>
        </p:scale>
        <p:origin x="128"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5FCAB11E-2EC2-42CC-9681-431B199777FC}" type="datetimeFigureOut">
              <a:rPr lang="es-AR" smtClean="0"/>
              <a:t>23/10/2020</a:t>
            </a:fld>
            <a:endParaRPr lang="es-AR"/>
          </a:p>
        </p:txBody>
      </p:sp>
      <p:sp>
        <p:nvSpPr>
          <p:cNvPr id="4" name="Marcador de imagen de diapositiva 3"/>
          <p:cNvSpPr>
            <a:spLocks noGrp="1" noRot="1" noChangeAspect="1"/>
          </p:cNvSpPr>
          <p:nvPr>
            <p:ph type="sldImg" idx="2"/>
          </p:nvPr>
        </p:nvSpPr>
        <p:spPr>
          <a:xfrm>
            <a:off x="3028950" y="639763"/>
            <a:ext cx="3086100" cy="17272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914400" y="2463800"/>
            <a:ext cx="7315200" cy="2014538"/>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4860925"/>
            <a:ext cx="3962400" cy="257175"/>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5180013" y="4860925"/>
            <a:ext cx="3962400" cy="257175"/>
          </a:xfrm>
          <a:prstGeom prst="rect">
            <a:avLst/>
          </a:prstGeom>
        </p:spPr>
        <p:txBody>
          <a:bodyPr vert="horz" lIns="91440" tIns="45720" rIns="91440" bIns="45720" rtlCol="0" anchor="b"/>
          <a:lstStyle>
            <a:lvl1pPr algn="r">
              <a:defRPr sz="1200"/>
            </a:lvl1pPr>
          </a:lstStyle>
          <a:p>
            <a:fld id="{A69F883B-69E7-4B5C-9B42-029C1044CF74}" type="slidenum">
              <a:rPr lang="es-AR" smtClean="0"/>
              <a:t>‹Nº›</a:t>
            </a:fld>
            <a:endParaRPr lang="es-AR"/>
          </a:p>
        </p:txBody>
      </p:sp>
    </p:spTree>
    <p:extLst>
      <p:ext uri="{BB962C8B-B14F-4D97-AF65-F5344CB8AC3E}">
        <p14:creationId xmlns:p14="http://schemas.microsoft.com/office/powerpoint/2010/main" val="1079005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2</a:t>
            </a:fld>
            <a:endParaRPr lang="es-AR"/>
          </a:p>
        </p:txBody>
      </p:sp>
    </p:spTree>
    <p:extLst>
      <p:ext uri="{BB962C8B-B14F-4D97-AF65-F5344CB8AC3E}">
        <p14:creationId xmlns:p14="http://schemas.microsoft.com/office/powerpoint/2010/main" val="1555308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11</a:t>
            </a:fld>
            <a:endParaRPr lang="es-AR"/>
          </a:p>
        </p:txBody>
      </p:sp>
    </p:spTree>
    <p:extLst>
      <p:ext uri="{BB962C8B-B14F-4D97-AF65-F5344CB8AC3E}">
        <p14:creationId xmlns:p14="http://schemas.microsoft.com/office/powerpoint/2010/main" val="3039337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12</a:t>
            </a:fld>
            <a:endParaRPr lang="es-AR"/>
          </a:p>
        </p:txBody>
      </p:sp>
    </p:spTree>
    <p:extLst>
      <p:ext uri="{BB962C8B-B14F-4D97-AF65-F5344CB8AC3E}">
        <p14:creationId xmlns:p14="http://schemas.microsoft.com/office/powerpoint/2010/main" val="2699597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13</a:t>
            </a:fld>
            <a:endParaRPr lang="es-AR"/>
          </a:p>
        </p:txBody>
      </p:sp>
    </p:spTree>
    <p:extLst>
      <p:ext uri="{BB962C8B-B14F-4D97-AF65-F5344CB8AC3E}">
        <p14:creationId xmlns:p14="http://schemas.microsoft.com/office/powerpoint/2010/main" val="617234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3</a:t>
            </a:fld>
            <a:endParaRPr lang="es-AR"/>
          </a:p>
        </p:txBody>
      </p:sp>
    </p:spTree>
    <p:extLst>
      <p:ext uri="{BB962C8B-B14F-4D97-AF65-F5344CB8AC3E}">
        <p14:creationId xmlns:p14="http://schemas.microsoft.com/office/powerpoint/2010/main" val="3564882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4</a:t>
            </a:fld>
            <a:endParaRPr lang="es-AR"/>
          </a:p>
        </p:txBody>
      </p:sp>
    </p:spTree>
    <p:extLst>
      <p:ext uri="{BB962C8B-B14F-4D97-AF65-F5344CB8AC3E}">
        <p14:creationId xmlns:p14="http://schemas.microsoft.com/office/powerpoint/2010/main" val="1280124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5</a:t>
            </a:fld>
            <a:endParaRPr lang="es-AR"/>
          </a:p>
        </p:txBody>
      </p:sp>
    </p:spTree>
    <p:extLst>
      <p:ext uri="{BB962C8B-B14F-4D97-AF65-F5344CB8AC3E}">
        <p14:creationId xmlns:p14="http://schemas.microsoft.com/office/powerpoint/2010/main" val="658241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6</a:t>
            </a:fld>
            <a:endParaRPr lang="es-AR"/>
          </a:p>
        </p:txBody>
      </p:sp>
    </p:spTree>
    <p:extLst>
      <p:ext uri="{BB962C8B-B14F-4D97-AF65-F5344CB8AC3E}">
        <p14:creationId xmlns:p14="http://schemas.microsoft.com/office/powerpoint/2010/main" val="1240800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7</a:t>
            </a:fld>
            <a:endParaRPr lang="es-AR"/>
          </a:p>
        </p:txBody>
      </p:sp>
    </p:spTree>
    <p:extLst>
      <p:ext uri="{BB962C8B-B14F-4D97-AF65-F5344CB8AC3E}">
        <p14:creationId xmlns:p14="http://schemas.microsoft.com/office/powerpoint/2010/main" val="3868515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8</a:t>
            </a:fld>
            <a:endParaRPr lang="es-AR"/>
          </a:p>
        </p:txBody>
      </p:sp>
    </p:spTree>
    <p:extLst>
      <p:ext uri="{BB962C8B-B14F-4D97-AF65-F5344CB8AC3E}">
        <p14:creationId xmlns:p14="http://schemas.microsoft.com/office/powerpoint/2010/main" val="3646150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9</a:t>
            </a:fld>
            <a:endParaRPr lang="es-AR"/>
          </a:p>
        </p:txBody>
      </p:sp>
    </p:spTree>
    <p:extLst>
      <p:ext uri="{BB962C8B-B14F-4D97-AF65-F5344CB8AC3E}">
        <p14:creationId xmlns:p14="http://schemas.microsoft.com/office/powerpoint/2010/main" val="45906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10</a:t>
            </a:fld>
            <a:endParaRPr lang="es-AR"/>
          </a:p>
        </p:txBody>
      </p:sp>
    </p:spTree>
    <p:extLst>
      <p:ext uri="{BB962C8B-B14F-4D97-AF65-F5344CB8AC3E}">
        <p14:creationId xmlns:p14="http://schemas.microsoft.com/office/powerpoint/2010/main" val="2943097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86611"/>
            <a:ext cx="7772400" cy="107480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66136"/>
            <a:ext cx="6400800" cy="12795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1" i="0">
                <a:solidFill>
                  <a:schemeClr val="tx1"/>
                </a:solidFill>
                <a:latin typeface="Arial"/>
                <a:cs typeface="Arial"/>
              </a:defRPr>
            </a:lvl1pPr>
          </a:lstStyle>
          <a:p>
            <a:endParaRPr/>
          </a:p>
        </p:txBody>
      </p:sp>
      <p:sp>
        <p:nvSpPr>
          <p:cNvPr id="3" name="Holder 3"/>
          <p:cNvSpPr>
            <a:spLocks noGrp="1"/>
          </p:cNvSpPr>
          <p:nvPr>
            <p:ph sz="half" idx="2"/>
          </p:nvPr>
        </p:nvSpPr>
        <p:spPr>
          <a:xfrm>
            <a:off x="457200" y="1177163"/>
            <a:ext cx="3977640" cy="337794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77163"/>
            <a:ext cx="3977640" cy="337794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49"/>
            <a:ext cx="9143981" cy="511765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2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49"/>
            <a:ext cx="9143981" cy="4793379"/>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308055" y="487027"/>
            <a:ext cx="6527889" cy="208279"/>
          </a:xfrm>
          <a:prstGeom prst="rect">
            <a:avLst/>
          </a:prstGeom>
        </p:spPr>
        <p:txBody>
          <a:bodyPr wrap="square" lIns="0" tIns="0" rIns="0" bIns="0">
            <a:spAutoFit/>
          </a:bodyPr>
          <a:lstStyle>
            <a:lvl1pPr>
              <a:defRPr sz="1200" b="1" i="0">
                <a:solidFill>
                  <a:schemeClr val="tx1"/>
                </a:solidFill>
                <a:latin typeface="Arial"/>
                <a:cs typeface="Arial"/>
              </a:defRPr>
            </a:lvl1pPr>
          </a:lstStyle>
          <a:p>
            <a:endParaRPr/>
          </a:p>
        </p:txBody>
      </p:sp>
      <p:sp>
        <p:nvSpPr>
          <p:cNvPr id="3" name="Holder 3"/>
          <p:cNvSpPr>
            <a:spLocks noGrp="1"/>
          </p:cNvSpPr>
          <p:nvPr>
            <p:ph type="body" idx="1"/>
          </p:nvPr>
        </p:nvSpPr>
        <p:spPr>
          <a:xfrm>
            <a:off x="530223" y="1533776"/>
            <a:ext cx="8083552" cy="23799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59833"/>
            <a:ext cx="2926080" cy="2559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59833"/>
            <a:ext cx="2103120" cy="2559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10/23/2020</a:t>
            </a:fld>
            <a:endParaRPr lang="en-US"/>
          </a:p>
        </p:txBody>
      </p:sp>
      <p:sp>
        <p:nvSpPr>
          <p:cNvPr id="6" name="Holder 6"/>
          <p:cNvSpPr>
            <a:spLocks noGrp="1"/>
          </p:cNvSpPr>
          <p:nvPr>
            <p:ph type="sldNum" sz="quarter" idx="7"/>
          </p:nvPr>
        </p:nvSpPr>
        <p:spPr>
          <a:xfrm>
            <a:off x="6583680" y="4759833"/>
            <a:ext cx="2103120" cy="2559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644650"/>
            <a:ext cx="2924175" cy="841256"/>
          </a:xfrm>
          <a:prstGeom prst="rect">
            <a:avLst/>
          </a:prstGeom>
        </p:spPr>
        <p:txBody>
          <a:bodyPr vert="horz" wrap="square" lIns="0" tIns="12700" rIns="0" bIns="0" rtlCol="0">
            <a:spAutoFit/>
          </a:bodyPr>
          <a:lstStyle/>
          <a:p>
            <a:pPr marL="12700">
              <a:lnSpc>
                <a:spcPct val="100000"/>
              </a:lnSpc>
              <a:spcBef>
                <a:spcPts val="100"/>
              </a:spcBef>
            </a:pPr>
            <a:r>
              <a:rPr sz="2100" b="0" spc="-5" dirty="0">
                <a:solidFill>
                  <a:srgbClr val="FFFFFF"/>
                </a:solidFill>
                <a:latin typeface="Arial"/>
                <a:cs typeface="Arial"/>
              </a:rPr>
              <a:t>Academia BA</a:t>
            </a:r>
            <a:r>
              <a:rPr sz="2100" b="0" spc="-204" dirty="0">
                <a:solidFill>
                  <a:srgbClr val="FFFFFF"/>
                </a:solidFill>
                <a:latin typeface="Arial"/>
                <a:cs typeface="Arial"/>
              </a:rPr>
              <a:t> </a:t>
            </a:r>
            <a:r>
              <a:rPr sz="2100" b="0" spc="-5" dirty="0">
                <a:solidFill>
                  <a:srgbClr val="FFFFFF"/>
                </a:solidFill>
                <a:latin typeface="Arial"/>
                <a:cs typeface="Arial"/>
              </a:rPr>
              <a:t>Emprende</a:t>
            </a:r>
            <a:endParaRPr sz="2100" dirty="0">
              <a:latin typeface="Arial"/>
              <a:cs typeface="Arial"/>
            </a:endParaRPr>
          </a:p>
          <a:p>
            <a:pPr marL="12700">
              <a:lnSpc>
                <a:spcPct val="100000"/>
              </a:lnSpc>
              <a:spcBef>
                <a:spcPts val="50"/>
              </a:spcBef>
            </a:pPr>
            <a:r>
              <a:rPr lang="es-AR" sz="1600" b="0" spc="-10" dirty="0">
                <a:solidFill>
                  <a:srgbClr val="FFFFFF"/>
                </a:solidFill>
                <a:latin typeface="Arial"/>
                <a:cs typeface="Arial"/>
              </a:rPr>
              <a:t>Formación: Ciencia de Datos</a:t>
            </a:r>
            <a:br>
              <a:rPr lang="es-AR" sz="1600" b="0" spc="-10" dirty="0">
                <a:solidFill>
                  <a:srgbClr val="FFFFFF"/>
                </a:solidFill>
                <a:latin typeface="Arial"/>
                <a:cs typeface="Arial"/>
              </a:rPr>
            </a:br>
            <a:r>
              <a:rPr lang="es-AR" sz="1600" b="0" spc="-10" dirty="0">
                <a:solidFill>
                  <a:srgbClr val="FFFFFF"/>
                </a:solidFill>
                <a:latin typeface="Arial"/>
                <a:cs typeface="Arial"/>
              </a:rPr>
              <a:t>Docente: Mg. Ing. Layla Scheli</a:t>
            </a:r>
            <a:endParaRPr sz="16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4114800" cy="259045"/>
          </a:xfrm>
          <a:prstGeom prst="rect">
            <a:avLst/>
          </a:prstGeom>
        </p:spPr>
        <p:txBody>
          <a:bodyPr vert="horz" wrap="square" lIns="0" tIns="12700" rIns="0" bIns="0" rtlCol="0">
            <a:spAutoFit/>
          </a:bodyPr>
          <a:lstStyle/>
          <a:p>
            <a:pPr marL="12700">
              <a:lnSpc>
                <a:spcPct val="100000"/>
              </a:lnSpc>
              <a:spcBef>
                <a:spcPts val="100"/>
              </a:spcBef>
            </a:pPr>
            <a:r>
              <a:rPr lang="es-AR" sz="1600" dirty="0"/>
              <a:t>Gráfico de Torta</a:t>
            </a:r>
          </a:p>
        </p:txBody>
      </p:sp>
      <p:sp>
        <p:nvSpPr>
          <p:cNvPr id="4" name="object 4"/>
          <p:cNvSpPr txBox="1"/>
          <p:nvPr/>
        </p:nvSpPr>
        <p:spPr>
          <a:xfrm>
            <a:off x="1295400" y="308877"/>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5: Tipos de Visualizaciones y primero pasos en R</a:t>
            </a:r>
            <a:endParaRPr lang="es-AR" sz="1300" dirty="0">
              <a:latin typeface="Arial"/>
              <a:cs typeface="Arial"/>
            </a:endParaRPr>
          </a:p>
        </p:txBody>
      </p:sp>
      <p:sp>
        <p:nvSpPr>
          <p:cNvPr id="6" name="CuadroTexto 5">
            <a:extLst>
              <a:ext uri="{FF2B5EF4-FFF2-40B4-BE49-F238E27FC236}">
                <a16:creationId xmlns:a16="http://schemas.microsoft.com/office/drawing/2014/main" id="{D8F2A187-F30F-4072-A00D-CE3463AC583D}"/>
              </a:ext>
            </a:extLst>
          </p:cNvPr>
          <p:cNvSpPr txBox="1"/>
          <p:nvPr/>
        </p:nvSpPr>
        <p:spPr>
          <a:xfrm>
            <a:off x="685800" y="1218513"/>
            <a:ext cx="7772400" cy="1674754"/>
          </a:xfrm>
          <a:prstGeom prst="rect">
            <a:avLst/>
          </a:prstGeom>
          <a:noFill/>
        </p:spPr>
        <p:txBody>
          <a:bodyPr wrap="square">
            <a:spAutoFit/>
          </a:bodyPr>
          <a:lstStyle/>
          <a:p>
            <a:pPr algn="just">
              <a:lnSpc>
                <a:spcPct val="150000"/>
              </a:lnSpc>
              <a:spcAft>
                <a:spcPts val="1500"/>
              </a:spcAft>
            </a:pPr>
            <a:r>
              <a:rPr lang="es-AR" sz="1400" dirty="0">
                <a:latin typeface="Calibri" panose="020F0502020204030204" pitchFamily="34" charset="0"/>
                <a:ea typeface="Roboto"/>
              </a:rPr>
              <a:t>Un gráfico de torta, es una representación circular de las frecuencias relativas de una variable cualitativa o discreta que permite, de una manera sencilla y rápida, su comparación. El círculo representa la totalidad que se quiere observar (en el ejemplo, total de viajeros hospedados en hoteles) y cada porción, llamadas sectores o porciones, representan la proporción de cada categoría de la variable (en el ejemplo, tipo de hotel) respecto el total. Generalmente, suele expresarse en porcentajes.</a:t>
            </a:r>
          </a:p>
        </p:txBody>
      </p:sp>
      <p:pic>
        <p:nvPicPr>
          <p:cNvPr id="5" name="Imagen 4">
            <a:extLst>
              <a:ext uri="{FF2B5EF4-FFF2-40B4-BE49-F238E27FC236}">
                <a16:creationId xmlns:a16="http://schemas.microsoft.com/office/drawing/2014/main" id="{8E6BB35F-ED48-472B-AC80-E6CD0C9A3CC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03067" y="3016250"/>
            <a:ext cx="2608646" cy="1875583"/>
          </a:xfrm>
          <a:prstGeom prst="rect">
            <a:avLst/>
          </a:prstGeom>
          <a:noFill/>
          <a:ln>
            <a:solidFill>
              <a:schemeClr val="bg1"/>
            </a:solidFill>
          </a:ln>
        </p:spPr>
      </p:pic>
    </p:spTree>
    <p:extLst>
      <p:ext uri="{BB962C8B-B14F-4D97-AF65-F5344CB8AC3E}">
        <p14:creationId xmlns:p14="http://schemas.microsoft.com/office/powerpoint/2010/main" val="2689047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4114800" cy="259045"/>
          </a:xfrm>
          <a:prstGeom prst="rect">
            <a:avLst/>
          </a:prstGeom>
        </p:spPr>
        <p:txBody>
          <a:bodyPr vert="horz" wrap="square" lIns="0" tIns="12700" rIns="0" bIns="0" rtlCol="0">
            <a:spAutoFit/>
          </a:bodyPr>
          <a:lstStyle/>
          <a:p>
            <a:pPr marL="12700">
              <a:lnSpc>
                <a:spcPct val="100000"/>
              </a:lnSpc>
              <a:spcBef>
                <a:spcPts val="100"/>
              </a:spcBef>
            </a:pPr>
            <a:r>
              <a:rPr lang="es-AR" sz="1600" dirty="0"/>
              <a:t>Gráfico de Anillo</a:t>
            </a:r>
          </a:p>
        </p:txBody>
      </p:sp>
      <p:sp>
        <p:nvSpPr>
          <p:cNvPr id="4" name="object 4"/>
          <p:cNvSpPr txBox="1"/>
          <p:nvPr/>
        </p:nvSpPr>
        <p:spPr>
          <a:xfrm>
            <a:off x="1295400" y="308877"/>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5: Tipos de Visualizaciones y primero pasos en R</a:t>
            </a:r>
            <a:endParaRPr lang="es-AR" sz="1300" dirty="0">
              <a:latin typeface="Arial"/>
              <a:cs typeface="Arial"/>
            </a:endParaRPr>
          </a:p>
        </p:txBody>
      </p:sp>
      <p:sp>
        <p:nvSpPr>
          <p:cNvPr id="6" name="CuadroTexto 5">
            <a:extLst>
              <a:ext uri="{FF2B5EF4-FFF2-40B4-BE49-F238E27FC236}">
                <a16:creationId xmlns:a16="http://schemas.microsoft.com/office/drawing/2014/main" id="{D8F2A187-F30F-4072-A00D-CE3463AC583D}"/>
              </a:ext>
            </a:extLst>
          </p:cNvPr>
          <p:cNvSpPr txBox="1"/>
          <p:nvPr/>
        </p:nvSpPr>
        <p:spPr>
          <a:xfrm>
            <a:off x="685800" y="1218513"/>
            <a:ext cx="7848600" cy="880369"/>
          </a:xfrm>
          <a:prstGeom prst="rect">
            <a:avLst/>
          </a:prstGeom>
          <a:noFill/>
        </p:spPr>
        <p:txBody>
          <a:bodyPr wrap="square">
            <a:spAutoFit/>
          </a:bodyPr>
          <a:lstStyle/>
          <a:p>
            <a:pPr algn="just">
              <a:lnSpc>
                <a:spcPct val="150000"/>
              </a:lnSpc>
              <a:spcAft>
                <a:spcPts val="1500"/>
              </a:spcAft>
            </a:pPr>
            <a:r>
              <a:rPr lang="es-AR" dirty="0">
                <a:latin typeface="Calibri" panose="020F0502020204030204" pitchFamily="34" charset="0"/>
                <a:ea typeface="Roboto"/>
              </a:rPr>
              <a:t>Similar al gráfico de torta, encontramos el gráfico de anillo el cual utiliza las mismas bases teóricas, solamente cambia un poco estéticamente.</a:t>
            </a:r>
          </a:p>
        </p:txBody>
      </p:sp>
      <p:pic>
        <p:nvPicPr>
          <p:cNvPr id="3" name="Imagen 2">
            <a:extLst>
              <a:ext uri="{FF2B5EF4-FFF2-40B4-BE49-F238E27FC236}">
                <a16:creationId xmlns:a16="http://schemas.microsoft.com/office/drawing/2014/main" id="{0311CD07-8452-41F0-AB77-BF40D086645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56741" y="2254250"/>
            <a:ext cx="4030518" cy="2346482"/>
          </a:xfrm>
          <a:prstGeom prst="rect">
            <a:avLst/>
          </a:prstGeom>
          <a:noFill/>
          <a:ln>
            <a:solidFill>
              <a:schemeClr val="bg1"/>
            </a:solidFill>
          </a:ln>
        </p:spPr>
      </p:pic>
    </p:spTree>
    <p:extLst>
      <p:ext uri="{BB962C8B-B14F-4D97-AF65-F5344CB8AC3E}">
        <p14:creationId xmlns:p14="http://schemas.microsoft.com/office/powerpoint/2010/main" val="2832455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4114800" cy="259045"/>
          </a:xfrm>
          <a:prstGeom prst="rect">
            <a:avLst/>
          </a:prstGeom>
        </p:spPr>
        <p:txBody>
          <a:bodyPr vert="horz" wrap="square" lIns="0" tIns="12700" rIns="0" bIns="0" rtlCol="0">
            <a:spAutoFit/>
          </a:bodyPr>
          <a:lstStyle/>
          <a:p>
            <a:pPr marL="12700">
              <a:lnSpc>
                <a:spcPct val="100000"/>
              </a:lnSpc>
              <a:spcBef>
                <a:spcPts val="100"/>
              </a:spcBef>
            </a:pPr>
            <a:r>
              <a:rPr lang="es-AR" sz="1600" dirty="0"/>
              <a:t>Gráfico de Dispersión</a:t>
            </a:r>
          </a:p>
        </p:txBody>
      </p:sp>
      <p:sp>
        <p:nvSpPr>
          <p:cNvPr id="4" name="object 4"/>
          <p:cNvSpPr txBox="1"/>
          <p:nvPr/>
        </p:nvSpPr>
        <p:spPr>
          <a:xfrm>
            <a:off x="1295400" y="308877"/>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5: Tipos de Visualizaciones y primero pasos en R</a:t>
            </a:r>
            <a:endParaRPr lang="es-AR" sz="1300" dirty="0">
              <a:latin typeface="Arial"/>
              <a:cs typeface="Arial"/>
            </a:endParaRPr>
          </a:p>
        </p:txBody>
      </p:sp>
      <p:sp>
        <p:nvSpPr>
          <p:cNvPr id="6" name="CuadroTexto 5">
            <a:extLst>
              <a:ext uri="{FF2B5EF4-FFF2-40B4-BE49-F238E27FC236}">
                <a16:creationId xmlns:a16="http://schemas.microsoft.com/office/drawing/2014/main" id="{D8F2A187-F30F-4072-A00D-CE3463AC583D}"/>
              </a:ext>
            </a:extLst>
          </p:cNvPr>
          <p:cNvSpPr txBox="1"/>
          <p:nvPr/>
        </p:nvSpPr>
        <p:spPr>
          <a:xfrm>
            <a:off x="685800" y="1218513"/>
            <a:ext cx="7772400" cy="1171731"/>
          </a:xfrm>
          <a:prstGeom prst="rect">
            <a:avLst/>
          </a:prstGeom>
          <a:noFill/>
        </p:spPr>
        <p:txBody>
          <a:bodyPr wrap="square">
            <a:spAutoFit/>
          </a:bodyPr>
          <a:lstStyle/>
          <a:p>
            <a:pPr algn="just">
              <a:lnSpc>
                <a:spcPct val="150000"/>
              </a:lnSpc>
              <a:spcAft>
                <a:spcPts val="1500"/>
              </a:spcAft>
            </a:pPr>
            <a:r>
              <a:rPr lang="es-AR" sz="1200" dirty="0">
                <a:latin typeface="Calibri" panose="020F0502020204030204" pitchFamily="34" charset="0"/>
                <a:ea typeface="Roboto"/>
              </a:rPr>
              <a:t>Un gráfico de dispersión, muestra en un eje cartesiano la relación que existe entre dos variables. Este gráfico nos informa del grado de correlación entre las dos variables es decir, nos muestra si el incremento o disminución de los valores de una de las variables, denominada variable independiente y que se suele representar en el eje horizontal, altera de alguna manera los valores de la otra, denominada variable dependiente y que representa generalmente en el eje vertical.</a:t>
            </a:r>
          </a:p>
        </p:txBody>
      </p:sp>
      <p:pic>
        <p:nvPicPr>
          <p:cNvPr id="5" name="Imagen 4">
            <a:extLst>
              <a:ext uri="{FF2B5EF4-FFF2-40B4-BE49-F238E27FC236}">
                <a16:creationId xmlns:a16="http://schemas.microsoft.com/office/drawing/2014/main" id="{2F546930-50CE-44DD-81CE-CE1D2CEADFD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559050"/>
            <a:ext cx="3187592" cy="2440784"/>
          </a:xfrm>
          <a:prstGeom prst="rect">
            <a:avLst/>
          </a:prstGeom>
          <a:noFill/>
          <a:ln>
            <a:solidFill>
              <a:schemeClr val="bg2"/>
            </a:solidFill>
          </a:ln>
        </p:spPr>
      </p:pic>
    </p:spTree>
    <p:extLst>
      <p:ext uri="{BB962C8B-B14F-4D97-AF65-F5344CB8AC3E}">
        <p14:creationId xmlns:p14="http://schemas.microsoft.com/office/powerpoint/2010/main" val="2730152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4114800" cy="259045"/>
          </a:xfrm>
          <a:prstGeom prst="rect">
            <a:avLst/>
          </a:prstGeom>
        </p:spPr>
        <p:txBody>
          <a:bodyPr vert="horz" wrap="square" lIns="0" tIns="12700" rIns="0" bIns="0" rtlCol="0">
            <a:spAutoFit/>
          </a:bodyPr>
          <a:lstStyle/>
          <a:p>
            <a:pPr marL="12700">
              <a:lnSpc>
                <a:spcPct val="100000"/>
              </a:lnSpc>
              <a:spcBef>
                <a:spcPts val="100"/>
              </a:spcBef>
            </a:pPr>
            <a:r>
              <a:rPr lang="es-AR" sz="1600" dirty="0"/>
              <a:t>Cartograma</a:t>
            </a:r>
          </a:p>
        </p:txBody>
      </p:sp>
      <p:sp>
        <p:nvSpPr>
          <p:cNvPr id="4" name="object 4"/>
          <p:cNvSpPr txBox="1"/>
          <p:nvPr/>
        </p:nvSpPr>
        <p:spPr>
          <a:xfrm>
            <a:off x="1295400" y="308877"/>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5: Tipos de Visualizaciones y primero pasos en R</a:t>
            </a:r>
            <a:endParaRPr lang="es-AR" sz="1300" dirty="0">
              <a:latin typeface="Arial"/>
              <a:cs typeface="Arial"/>
            </a:endParaRPr>
          </a:p>
        </p:txBody>
      </p:sp>
      <p:sp>
        <p:nvSpPr>
          <p:cNvPr id="6" name="CuadroTexto 5">
            <a:extLst>
              <a:ext uri="{FF2B5EF4-FFF2-40B4-BE49-F238E27FC236}">
                <a16:creationId xmlns:a16="http://schemas.microsoft.com/office/drawing/2014/main" id="{D8F2A187-F30F-4072-A00D-CE3463AC583D}"/>
              </a:ext>
            </a:extLst>
          </p:cNvPr>
          <p:cNvSpPr txBox="1"/>
          <p:nvPr/>
        </p:nvSpPr>
        <p:spPr>
          <a:xfrm>
            <a:off x="685800" y="1218513"/>
            <a:ext cx="7848600" cy="617733"/>
          </a:xfrm>
          <a:prstGeom prst="rect">
            <a:avLst/>
          </a:prstGeom>
          <a:noFill/>
        </p:spPr>
        <p:txBody>
          <a:bodyPr wrap="square">
            <a:spAutoFit/>
          </a:bodyPr>
          <a:lstStyle/>
          <a:p>
            <a:pPr algn="just">
              <a:lnSpc>
                <a:spcPct val="150000"/>
              </a:lnSpc>
              <a:spcAft>
                <a:spcPts val="1500"/>
              </a:spcAft>
            </a:pPr>
            <a:r>
              <a:rPr lang="es-AR" sz="1200" dirty="0">
                <a:latin typeface="Calibri" panose="020F0502020204030204" pitchFamily="34" charset="0"/>
                <a:ea typeface="Roboto"/>
              </a:rPr>
              <a:t>Un cartograma es un mapa en el que se presentan datos estadísticos por regiones bien poniendo el número o coloreando las distintas zonas en función del dato que representan.</a:t>
            </a:r>
          </a:p>
        </p:txBody>
      </p:sp>
      <p:pic>
        <p:nvPicPr>
          <p:cNvPr id="3" name="Imagen 2">
            <a:extLst>
              <a:ext uri="{FF2B5EF4-FFF2-40B4-BE49-F238E27FC236}">
                <a16:creationId xmlns:a16="http://schemas.microsoft.com/office/drawing/2014/main" id="{6C1C8350-385F-4E18-A867-8C028F39457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38799" y="1921582"/>
            <a:ext cx="3137182" cy="2720546"/>
          </a:xfrm>
          <a:prstGeom prst="rect">
            <a:avLst/>
          </a:prstGeom>
          <a:noFill/>
          <a:ln>
            <a:solidFill>
              <a:schemeClr val="bg2"/>
            </a:solidFill>
          </a:ln>
        </p:spPr>
      </p:pic>
    </p:spTree>
    <p:extLst>
      <p:ext uri="{BB962C8B-B14F-4D97-AF65-F5344CB8AC3E}">
        <p14:creationId xmlns:p14="http://schemas.microsoft.com/office/powerpoint/2010/main" val="2636635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6FE7CA0C-A82F-4D75-808C-2CA10AFF8CBD}"/>
              </a:ext>
            </a:extLst>
          </p:cNvPr>
          <p:cNvSpPr txBox="1"/>
          <p:nvPr/>
        </p:nvSpPr>
        <p:spPr>
          <a:xfrm>
            <a:off x="3400678" y="958850"/>
            <a:ext cx="4572000" cy="461665"/>
          </a:xfrm>
          <a:prstGeom prst="rect">
            <a:avLst/>
          </a:prstGeom>
          <a:noFill/>
        </p:spPr>
        <p:txBody>
          <a:bodyPr wrap="square">
            <a:spAutoFit/>
          </a:bodyPr>
          <a:lstStyle/>
          <a:p>
            <a:r>
              <a:rPr lang="es-AR" sz="2400" b="1" dirty="0"/>
              <a:t>Muchas Gracias!</a:t>
            </a:r>
          </a:p>
        </p:txBody>
      </p:sp>
      <p:pic>
        <p:nvPicPr>
          <p:cNvPr id="10" name="Imagen 9">
            <a:extLst>
              <a:ext uri="{FF2B5EF4-FFF2-40B4-BE49-F238E27FC236}">
                <a16:creationId xmlns:a16="http://schemas.microsoft.com/office/drawing/2014/main" id="{FD65F6B8-2631-4596-AE2D-BE3776551303}"/>
              </a:ext>
            </a:extLst>
          </p:cNvPr>
          <p:cNvPicPr>
            <a:picLocks noChangeAspect="1"/>
          </p:cNvPicPr>
          <p:nvPr/>
        </p:nvPicPr>
        <p:blipFill>
          <a:blip r:embed="rId2"/>
          <a:stretch>
            <a:fillRect/>
          </a:stretch>
        </p:blipFill>
        <p:spPr>
          <a:xfrm>
            <a:off x="3271837" y="3168650"/>
            <a:ext cx="2752725" cy="1731685"/>
          </a:xfrm>
          <a:prstGeom prst="rect">
            <a:avLst/>
          </a:prstGeom>
        </p:spPr>
      </p:pic>
      <p:sp>
        <p:nvSpPr>
          <p:cNvPr id="13" name="CuadroTexto 12">
            <a:extLst>
              <a:ext uri="{FF2B5EF4-FFF2-40B4-BE49-F238E27FC236}">
                <a16:creationId xmlns:a16="http://schemas.microsoft.com/office/drawing/2014/main" id="{C759A346-9E9E-48D2-B164-D47C26945004}"/>
              </a:ext>
            </a:extLst>
          </p:cNvPr>
          <p:cNvSpPr txBox="1"/>
          <p:nvPr/>
        </p:nvSpPr>
        <p:spPr>
          <a:xfrm>
            <a:off x="2362200" y="1680517"/>
            <a:ext cx="4572000" cy="461665"/>
          </a:xfrm>
          <a:prstGeom prst="rect">
            <a:avLst/>
          </a:prstGeom>
          <a:noFill/>
        </p:spPr>
        <p:txBody>
          <a:bodyPr wrap="square">
            <a:spAutoFit/>
          </a:bodyPr>
          <a:lstStyle/>
          <a:p>
            <a:r>
              <a:rPr lang="es-AR" sz="2400" b="1" dirty="0"/>
              <a:t>Contacto: </a:t>
            </a:r>
            <a:r>
              <a:rPr lang="es-AR" sz="2400" b="1"/>
              <a:t>layla.scheli</a:t>
            </a:r>
            <a:r>
              <a:rPr lang="es-AR" sz="2400" b="1" dirty="0"/>
              <a:t>@gmail.com</a:t>
            </a:r>
          </a:p>
        </p:txBody>
      </p:sp>
      <p:sp>
        <p:nvSpPr>
          <p:cNvPr id="15" name="CuadroTexto 14">
            <a:extLst>
              <a:ext uri="{FF2B5EF4-FFF2-40B4-BE49-F238E27FC236}">
                <a16:creationId xmlns:a16="http://schemas.microsoft.com/office/drawing/2014/main" id="{2A8F1D82-738E-48E5-9BF6-498F13C117A8}"/>
              </a:ext>
            </a:extLst>
          </p:cNvPr>
          <p:cNvSpPr txBox="1"/>
          <p:nvPr/>
        </p:nvSpPr>
        <p:spPr>
          <a:xfrm>
            <a:off x="1828800" y="2402185"/>
            <a:ext cx="6172200" cy="461665"/>
          </a:xfrm>
          <a:prstGeom prst="rect">
            <a:avLst/>
          </a:prstGeom>
          <a:noFill/>
        </p:spPr>
        <p:txBody>
          <a:bodyPr wrap="square">
            <a:spAutoFit/>
          </a:bodyPr>
          <a:lstStyle/>
          <a:p>
            <a:r>
              <a:rPr lang="es-AR" sz="2400" b="1" dirty="0" err="1"/>
              <a:t>Linkedin:www.linkedin.com</a:t>
            </a:r>
            <a:r>
              <a:rPr lang="es-AR" sz="2400" b="1" dirty="0"/>
              <a:t>/in/</a:t>
            </a:r>
            <a:r>
              <a:rPr lang="es-AR" sz="2400" b="1" dirty="0" err="1"/>
              <a:t>laylascheli</a:t>
            </a:r>
            <a:endParaRPr lang="es-AR"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6477000" cy="259045"/>
          </a:xfrm>
          <a:prstGeom prst="rect">
            <a:avLst/>
          </a:prstGeom>
        </p:spPr>
        <p:txBody>
          <a:bodyPr vert="horz" wrap="square" lIns="0" tIns="12700" rIns="0" bIns="0" rtlCol="0">
            <a:spAutoFit/>
          </a:bodyPr>
          <a:lstStyle/>
          <a:p>
            <a:pPr marL="12700">
              <a:lnSpc>
                <a:spcPct val="100000"/>
              </a:lnSpc>
              <a:spcBef>
                <a:spcPts val="100"/>
              </a:spcBef>
            </a:pPr>
            <a:r>
              <a:rPr lang="es-AR" sz="1600" dirty="0"/>
              <a:t>Tipos de gráficos y sus características principales</a:t>
            </a:r>
            <a:endParaRPr lang="es-AR" sz="1500" dirty="0"/>
          </a:p>
        </p:txBody>
      </p:sp>
      <p:sp>
        <p:nvSpPr>
          <p:cNvPr id="4" name="object 4"/>
          <p:cNvSpPr txBox="1"/>
          <p:nvPr/>
        </p:nvSpPr>
        <p:spPr>
          <a:xfrm>
            <a:off x="1295400" y="308877"/>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5: Tipos de Visualizaciones y primero pasos en R</a:t>
            </a:r>
            <a:endParaRPr sz="1300" dirty="0">
              <a:latin typeface="Arial"/>
              <a:cs typeface="Arial"/>
            </a:endParaRPr>
          </a:p>
        </p:txBody>
      </p:sp>
      <p:sp>
        <p:nvSpPr>
          <p:cNvPr id="9" name="CuadroTexto 8">
            <a:extLst>
              <a:ext uri="{FF2B5EF4-FFF2-40B4-BE49-F238E27FC236}">
                <a16:creationId xmlns:a16="http://schemas.microsoft.com/office/drawing/2014/main" id="{7F646359-F5B9-44DE-9744-33B2B3C80AD7}"/>
              </a:ext>
            </a:extLst>
          </p:cNvPr>
          <p:cNvSpPr txBox="1"/>
          <p:nvPr/>
        </p:nvSpPr>
        <p:spPr>
          <a:xfrm>
            <a:off x="684788" y="1410317"/>
            <a:ext cx="4168410" cy="2644250"/>
          </a:xfrm>
          <a:prstGeom prst="rect">
            <a:avLst/>
          </a:prstGeom>
          <a:noFill/>
        </p:spPr>
        <p:txBody>
          <a:bodyPr wrap="square">
            <a:spAutoFit/>
          </a:bodyPr>
          <a:lstStyle/>
          <a:p>
            <a:pPr algn="just">
              <a:lnSpc>
                <a:spcPct val="150000"/>
              </a:lnSpc>
            </a:pPr>
            <a:r>
              <a:rPr lang="es-AR" sz="1400" dirty="0"/>
              <a:t>La información puede describirse por medio de gráficos, a fin de facilitar la lectura e interpretación de las variables medidas. Cada vez es más usual, que informaciones numéricas se ofrezcan mediante gráficos estadísticos. Esto se hace así por varias razones: ocupan menos espacio, atraen más la atención, comparan fácilmente elementos entre sí y permiten asimilar más información de un solo vistazo.</a:t>
            </a:r>
          </a:p>
        </p:txBody>
      </p:sp>
      <p:pic>
        <p:nvPicPr>
          <p:cNvPr id="5" name="Picture 4" descr="Qué acciones deben tomar los periodistas ante la saturación de información?  \| Consultorio Etico FNPI">
            <a:extLst>
              <a:ext uri="{FF2B5EF4-FFF2-40B4-BE49-F238E27FC236}">
                <a16:creationId xmlns:a16="http://schemas.microsoft.com/office/drawing/2014/main" id="{A4D6680D-610F-497C-B3BD-80D70BBE79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568450"/>
            <a:ext cx="3366380" cy="238599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2941320" cy="259045"/>
          </a:xfrm>
          <a:prstGeom prst="rect">
            <a:avLst/>
          </a:prstGeom>
        </p:spPr>
        <p:txBody>
          <a:bodyPr vert="horz" wrap="square" lIns="0" tIns="12700" rIns="0" bIns="0" rtlCol="0">
            <a:spAutoFit/>
          </a:bodyPr>
          <a:lstStyle/>
          <a:p>
            <a:pPr marL="12700">
              <a:lnSpc>
                <a:spcPct val="100000"/>
              </a:lnSpc>
              <a:spcBef>
                <a:spcPts val="100"/>
              </a:spcBef>
            </a:pPr>
            <a:r>
              <a:rPr lang="es-AR" sz="1600" dirty="0"/>
              <a:t>Gráfico de Barras</a:t>
            </a:r>
          </a:p>
        </p:txBody>
      </p:sp>
      <p:sp>
        <p:nvSpPr>
          <p:cNvPr id="4" name="object 4"/>
          <p:cNvSpPr txBox="1"/>
          <p:nvPr/>
        </p:nvSpPr>
        <p:spPr>
          <a:xfrm>
            <a:off x="1295400" y="308877"/>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5: Tipos de Visualizaciones y primero pasos en R</a:t>
            </a:r>
            <a:endParaRPr lang="es-AR" sz="1300" dirty="0">
              <a:latin typeface="Arial"/>
              <a:cs typeface="Arial"/>
            </a:endParaRPr>
          </a:p>
        </p:txBody>
      </p:sp>
      <p:sp>
        <p:nvSpPr>
          <p:cNvPr id="11" name="CuadroTexto 10">
            <a:extLst>
              <a:ext uri="{FF2B5EF4-FFF2-40B4-BE49-F238E27FC236}">
                <a16:creationId xmlns:a16="http://schemas.microsoft.com/office/drawing/2014/main" id="{B616D9C6-9803-4ACF-8A68-6F9384B71C96}"/>
              </a:ext>
            </a:extLst>
          </p:cNvPr>
          <p:cNvSpPr txBox="1"/>
          <p:nvPr/>
        </p:nvSpPr>
        <p:spPr>
          <a:xfrm>
            <a:off x="685800" y="1356090"/>
            <a:ext cx="7848600" cy="584775"/>
          </a:xfrm>
          <a:prstGeom prst="rect">
            <a:avLst/>
          </a:prstGeom>
          <a:noFill/>
        </p:spPr>
        <p:txBody>
          <a:bodyPr wrap="square">
            <a:spAutoFit/>
          </a:bodyPr>
          <a:lstStyle/>
          <a:p>
            <a:pPr algn="just"/>
            <a:r>
              <a:rPr lang="es-AR" sz="1600" u="sng" dirty="0"/>
              <a:t>Vertical:</a:t>
            </a:r>
            <a:r>
              <a:rPr lang="es-AR" sz="1600" dirty="0"/>
              <a:t> Las distintas categorías están situadas en el eje horizontal y las barras de frecuencias crecen verticalmente.</a:t>
            </a:r>
          </a:p>
        </p:txBody>
      </p:sp>
      <p:pic>
        <p:nvPicPr>
          <p:cNvPr id="17" name="Imagen 16">
            <a:extLst>
              <a:ext uri="{FF2B5EF4-FFF2-40B4-BE49-F238E27FC236}">
                <a16:creationId xmlns:a16="http://schemas.microsoft.com/office/drawing/2014/main" id="{E2E383F0-984C-443F-99C0-C65F11EE040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079060"/>
            <a:ext cx="4858219" cy="2308790"/>
          </a:xfrm>
          <a:prstGeom prst="rect">
            <a:avLst/>
          </a:prstGeom>
          <a:noFill/>
          <a:ln>
            <a:solidFill>
              <a:schemeClr val="bg2"/>
            </a:solidFill>
          </a:ln>
        </p:spPr>
      </p:pic>
    </p:spTree>
    <p:extLst>
      <p:ext uri="{BB962C8B-B14F-4D97-AF65-F5344CB8AC3E}">
        <p14:creationId xmlns:p14="http://schemas.microsoft.com/office/powerpoint/2010/main" val="2146285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2941320" cy="259045"/>
          </a:xfrm>
          <a:prstGeom prst="rect">
            <a:avLst/>
          </a:prstGeom>
        </p:spPr>
        <p:txBody>
          <a:bodyPr vert="horz" wrap="square" lIns="0" tIns="12700" rIns="0" bIns="0" rtlCol="0">
            <a:spAutoFit/>
          </a:bodyPr>
          <a:lstStyle/>
          <a:p>
            <a:pPr marL="12700">
              <a:lnSpc>
                <a:spcPct val="100000"/>
              </a:lnSpc>
              <a:spcBef>
                <a:spcPts val="100"/>
              </a:spcBef>
            </a:pPr>
            <a:r>
              <a:rPr lang="es-AR" sz="1600" dirty="0"/>
              <a:t>Gráfico de Barras</a:t>
            </a:r>
          </a:p>
        </p:txBody>
      </p:sp>
      <p:sp>
        <p:nvSpPr>
          <p:cNvPr id="4" name="object 4"/>
          <p:cNvSpPr txBox="1"/>
          <p:nvPr/>
        </p:nvSpPr>
        <p:spPr>
          <a:xfrm>
            <a:off x="1295400" y="308877"/>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5: Tipos de Visualizaciones y primero pasos en R</a:t>
            </a:r>
            <a:endParaRPr lang="es-AR" sz="1300" dirty="0">
              <a:latin typeface="Arial"/>
              <a:cs typeface="Arial"/>
            </a:endParaRPr>
          </a:p>
        </p:txBody>
      </p:sp>
      <p:sp>
        <p:nvSpPr>
          <p:cNvPr id="15" name="CuadroTexto 14">
            <a:extLst>
              <a:ext uri="{FF2B5EF4-FFF2-40B4-BE49-F238E27FC236}">
                <a16:creationId xmlns:a16="http://schemas.microsoft.com/office/drawing/2014/main" id="{71EAE6AC-920C-4756-9B93-34758E285058}"/>
              </a:ext>
            </a:extLst>
          </p:cNvPr>
          <p:cNvSpPr txBox="1"/>
          <p:nvPr/>
        </p:nvSpPr>
        <p:spPr>
          <a:xfrm>
            <a:off x="685800" y="1250207"/>
            <a:ext cx="7932293" cy="792781"/>
          </a:xfrm>
          <a:prstGeom prst="rect">
            <a:avLst/>
          </a:prstGeom>
          <a:noFill/>
        </p:spPr>
        <p:txBody>
          <a:bodyPr wrap="square">
            <a:spAutoFit/>
          </a:bodyPr>
          <a:lstStyle/>
          <a:p>
            <a:pPr algn="just">
              <a:lnSpc>
                <a:spcPct val="150000"/>
              </a:lnSpc>
            </a:pPr>
            <a:r>
              <a:rPr lang="es-AR" sz="1600" u="sng" dirty="0"/>
              <a:t>Horizontal:</a:t>
            </a:r>
            <a:r>
              <a:rPr lang="es-AR" sz="1600" dirty="0"/>
              <a:t> Las categorías se sitúan en el eje vertical y las barras crecen horizontalmente. Suelen usarse cuando hay muchas categorías o sus nombres son demasiado largos.</a:t>
            </a:r>
          </a:p>
        </p:txBody>
      </p:sp>
      <p:pic>
        <p:nvPicPr>
          <p:cNvPr id="19" name="Imagen 18">
            <a:extLst>
              <a:ext uri="{FF2B5EF4-FFF2-40B4-BE49-F238E27FC236}">
                <a16:creationId xmlns:a16="http://schemas.microsoft.com/office/drawing/2014/main" id="{CB529B58-44AB-46C5-A825-340A24AD3D4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178050"/>
            <a:ext cx="4038703" cy="2213877"/>
          </a:xfrm>
          <a:prstGeom prst="rect">
            <a:avLst/>
          </a:prstGeom>
          <a:noFill/>
          <a:ln>
            <a:solidFill>
              <a:schemeClr val="bg2"/>
            </a:solidFill>
          </a:ln>
        </p:spPr>
      </p:pic>
    </p:spTree>
    <p:extLst>
      <p:ext uri="{BB962C8B-B14F-4D97-AF65-F5344CB8AC3E}">
        <p14:creationId xmlns:p14="http://schemas.microsoft.com/office/powerpoint/2010/main" val="4177465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2941320" cy="259045"/>
          </a:xfrm>
          <a:prstGeom prst="rect">
            <a:avLst/>
          </a:prstGeom>
        </p:spPr>
        <p:txBody>
          <a:bodyPr vert="horz" wrap="square" lIns="0" tIns="12700" rIns="0" bIns="0" rtlCol="0">
            <a:spAutoFit/>
          </a:bodyPr>
          <a:lstStyle/>
          <a:p>
            <a:pPr marL="12700">
              <a:lnSpc>
                <a:spcPct val="100000"/>
              </a:lnSpc>
              <a:spcBef>
                <a:spcPts val="100"/>
              </a:spcBef>
            </a:pPr>
            <a:r>
              <a:rPr lang="es-AR" sz="1600" dirty="0"/>
              <a:t>Gráfico de Barras</a:t>
            </a:r>
          </a:p>
        </p:txBody>
      </p:sp>
      <p:sp>
        <p:nvSpPr>
          <p:cNvPr id="4" name="object 4"/>
          <p:cNvSpPr txBox="1"/>
          <p:nvPr/>
        </p:nvSpPr>
        <p:spPr>
          <a:xfrm>
            <a:off x="1295400" y="308877"/>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5: Tipos de Visualizaciones y primero pasos en R</a:t>
            </a:r>
            <a:endParaRPr lang="es-AR" sz="1300" dirty="0">
              <a:latin typeface="Arial"/>
              <a:cs typeface="Arial"/>
            </a:endParaRPr>
          </a:p>
        </p:txBody>
      </p:sp>
      <p:sp>
        <p:nvSpPr>
          <p:cNvPr id="15" name="CuadroTexto 14">
            <a:extLst>
              <a:ext uri="{FF2B5EF4-FFF2-40B4-BE49-F238E27FC236}">
                <a16:creationId xmlns:a16="http://schemas.microsoft.com/office/drawing/2014/main" id="{71EAE6AC-920C-4756-9B93-34758E285058}"/>
              </a:ext>
            </a:extLst>
          </p:cNvPr>
          <p:cNvSpPr txBox="1"/>
          <p:nvPr/>
        </p:nvSpPr>
        <p:spPr>
          <a:xfrm>
            <a:off x="685800" y="1250207"/>
            <a:ext cx="3886199" cy="2967415"/>
          </a:xfrm>
          <a:prstGeom prst="rect">
            <a:avLst/>
          </a:prstGeom>
          <a:noFill/>
        </p:spPr>
        <p:txBody>
          <a:bodyPr wrap="square">
            <a:spAutoFit/>
          </a:bodyPr>
          <a:lstStyle/>
          <a:p>
            <a:pPr algn="just">
              <a:lnSpc>
                <a:spcPct val="150000"/>
              </a:lnSpc>
            </a:pPr>
            <a:r>
              <a:rPr lang="es-AR" sz="1400" u="sng" dirty="0"/>
              <a:t>Tipos de gráficos de barras:</a:t>
            </a:r>
          </a:p>
          <a:p>
            <a:pPr marL="285750" indent="-285750" algn="just">
              <a:lnSpc>
                <a:spcPct val="150000"/>
              </a:lnSpc>
              <a:buFont typeface="Arial" panose="020B0604020202020204" pitchFamily="34" charset="0"/>
              <a:buChar char="•"/>
            </a:pPr>
            <a:r>
              <a:rPr lang="es-AR" sz="1400" u="sng" dirty="0"/>
              <a:t>Sencillo: </a:t>
            </a:r>
            <a:r>
              <a:rPr lang="es-AR" sz="1400" dirty="0"/>
              <a:t>Contiene una única serie de datos.</a:t>
            </a:r>
          </a:p>
          <a:p>
            <a:pPr marL="285750" indent="-285750" algn="just">
              <a:lnSpc>
                <a:spcPct val="150000"/>
              </a:lnSpc>
              <a:buFont typeface="Arial" panose="020B0604020202020204" pitchFamily="34" charset="0"/>
              <a:buChar char="•"/>
            </a:pPr>
            <a:r>
              <a:rPr lang="es-AR" sz="1400" u="sng" dirty="0"/>
              <a:t>Agrupado:</a:t>
            </a:r>
            <a:r>
              <a:rPr lang="es-AR" sz="1400" dirty="0"/>
              <a:t> Contiene varias series de datos y cada una se representa por un tipo de barra de un mismo color o textura.</a:t>
            </a:r>
          </a:p>
          <a:p>
            <a:pPr marL="285750" indent="-285750" algn="just">
              <a:lnSpc>
                <a:spcPct val="150000"/>
              </a:lnSpc>
              <a:buFont typeface="Arial" panose="020B0604020202020204" pitchFamily="34" charset="0"/>
              <a:buChar char="•"/>
            </a:pPr>
            <a:r>
              <a:rPr lang="es-AR" sz="1400" u="sng" dirty="0"/>
              <a:t>Apilado: </a:t>
            </a:r>
            <a:r>
              <a:rPr lang="es-AR" sz="1400" dirty="0"/>
              <a:t>Contiene varias series de datos. La barra se divide en segmentos de diferentes colores o texturas y cada uno de ellos representa una serie.</a:t>
            </a:r>
          </a:p>
        </p:txBody>
      </p:sp>
      <p:pic>
        <p:nvPicPr>
          <p:cNvPr id="3" name="Imagen 2">
            <a:extLst>
              <a:ext uri="{FF2B5EF4-FFF2-40B4-BE49-F238E27FC236}">
                <a16:creationId xmlns:a16="http://schemas.microsoft.com/office/drawing/2014/main" id="{26DE13E1-64F5-416A-AB17-4701E7075FA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24400" y="958850"/>
            <a:ext cx="3669665" cy="3380180"/>
          </a:xfrm>
          <a:prstGeom prst="rect">
            <a:avLst/>
          </a:prstGeom>
          <a:noFill/>
          <a:ln>
            <a:solidFill>
              <a:schemeClr val="tx1"/>
            </a:solidFill>
          </a:ln>
        </p:spPr>
      </p:pic>
    </p:spTree>
    <p:extLst>
      <p:ext uri="{BB962C8B-B14F-4D97-AF65-F5344CB8AC3E}">
        <p14:creationId xmlns:p14="http://schemas.microsoft.com/office/powerpoint/2010/main" val="9551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2941320" cy="259045"/>
          </a:xfrm>
          <a:prstGeom prst="rect">
            <a:avLst/>
          </a:prstGeom>
        </p:spPr>
        <p:txBody>
          <a:bodyPr vert="horz" wrap="square" lIns="0" tIns="12700" rIns="0" bIns="0" rtlCol="0">
            <a:spAutoFit/>
          </a:bodyPr>
          <a:lstStyle/>
          <a:p>
            <a:pPr marL="12700">
              <a:lnSpc>
                <a:spcPct val="100000"/>
              </a:lnSpc>
              <a:spcBef>
                <a:spcPts val="100"/>
              </a:spcBef>
            </a:pPr>
            <a:r>
              <a:rPr lang="es-AR" sz="1600" dirty="0"/>
              <a:t>Histograma</a:t>
            </a:r>
          </a:p>
        </p:txBody>
      </p:sp>
      <p:sp>
        <p:nvSpPr>
          <p:cNvPr id="4" name="object 4"/>
          <p:cNvSpPr txBox="1"/>
          <p:nvPr/>
        </p:nvSpPr>
        <p:spPr>
          <a:xfrm>
            <a:off x="1295400" y="308877"/>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5: Tipos de Visualizaciones y primero pasos en R</a:t>
            </a:r>
            <a:endParaRPr lang="es-AR" sz="1300" dirty="0">
              <a:latin typeface="Arial"/>
              <a:cs typeface="Arial"/>
            </a:endParaRPr>
          </a:p>
        </p:txBody>
      </p:sp>
      <p:sp>
        <p:nvSpPr>
          <p:cNvPr id="15" name="CuadroTexto 14">
            <a:extLst>
              <a:ext uri="{FF2B5EF4-FFF2-40B4-BE49-F238E27FC236}">
                <a16:creationId xmlns:a16="http://schemas.microsoft.com/office/drawing/2014/main" id="{71EAE6AC-920C-4756-9B93-34758E285058}"/>
              </a:ext>
            </a:extLst>
          </p:cNvPr>
          <p:cNvSpPr txBox="1"/>
          <p:nvPr/>
        </p:nvSpPr>
        <p:spPr>
          <a:xfrm>
            <a:off x="685800" y="1187450"/>
            <a:ext cx="7772400" cy="1162113"/>
          </a:xfrm>
          <a:prstGeom prst="rect">
            <a:avLst/>
          </a:prstGeom>
          <a:noFill/>
        </p:spPr>
        <p:txBody>
          <a:bodyPr wrap="square">
            <a:spAutoFit/>
          </a:bodyPr>
          <a:lstStyle/>
          <a:p>
            <a:pPr algn="just">
              <a:lnSpc>
                <a:spcPct val="150000"/>
              </a:lnSpc>
            </a:pPr>
            <a:r>
              <a:rPr lang="es-AR" sz="1600" dirty="0"/>
              <a:t>El histograma, se usa para representar las frecuencias de una variable cuantitativa continua. En uno de los ejes, se posicionan las clases de la variable continua y en el otro eje las frecuencias. No existe separación entre las barras.</a:t>
            </a:r>
          </a:p>
        </p:txBody>
      </p:sp>
      <p:pic>
        <p:nvPicPr>
          <p:cNvPr id="5" name="Imagen 4">
            <a:extLst>
              <a:ext uri="{FF2B5EF4-FFF2-40B4-BE49-F238E27FC236}">
                <a16:creationId xmlns:a16="http://schemas.microsoft.com/office/drawing/2014/main" id="{A545EB95-00FD-425D-894F-4E02D7E1F9E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468808"/>
            <a:ext cx="5034063" cy="1899330"/>
          </a:xfrm>
          <a:prstGeom prst="rect">
            <a:avLst/>
          </a:prstGeom>
          <a:noFill/>
          <a:ln>
            <a:solidFill>
              <a:schemeClr val="bg2"/>
            </a:solidFill>
          </a:ln>
        </p:spPr>
      </p:pic>
    </p:spTree>
    <p:extLst>
      <p:ext uri="{BB962C8B-B14F-4D97-AF65-F5344CB8AC3E}">
        <p14:creationId xmlns:p14="http://schemas.microsoft.com/office/powerpoint/2010/main" val="2961914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4114800" cy="259045"/>
          </a:xfrm>
          <a:prstGeom prst="rect">
            <a:avLst/>
          </a:prstGeom>
        </p:spPr>
        <p:txBody>
          <a:bodyPr vert="horz" wrap="square" lIns="0" tIns="12700" rIns="0" bIns="0" rtlCol="0">
            <a:spAutoFit/>
          </a:bodyPr>
          <a:lstStyle/>
          <a:p>
            <a:pPr marL="12700">
              <a:lnSpc>
                <a:spcPct val="100000"/>
              </a:lnSpc>
              <a:spcBef>
                <a:spcPts val="100"/>
              </a:spcBef>
            </a:pPr>
            <a:r>
              <a:rPr lang="es-AR" sz="1600" dirty="0"/>
              <a:t>Gráfico de Barras vs Histograma</a:t>
            </a:r>
          </a:p>
        </p:txBody>
      </p:sp>
      <p:sp>
        <p:nvSpPr>
          <p:cNvPr id="4" name="object 4"/>
          <p:cNvSpPr txBox="1"/>
          <p:nvPr/>
        </p:nvSpPr>
        <p:spPr>
          <a:xfrm>
            <a:off x="1295400" y="308877"/>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5: Tipos de Visualizaciones y primero pasos en R</a:t>
            </a:r>
            <a:endParaRPr lang="es-AR" sz="1300" dirty="0">
              <a:latin typeface="Arial"/>
              <a:cs typeface="Arial"/>
            </a:endParaRPr>
          </a:p>
        </p:txBody>
      </p:sp>
      <p:pic>
        <p:nvPicPr>
          <p:cNvPr id="3" name="Imagen 2">
            <a:extLst>
              <a:ext uri="{FF2B5EF4-FFF2-40B4-BE49-F238E27FC236}">
                <a16:creationId xmlns:a16="http://schemas.microsoft.com/office/drawing/2014/main" id="{54EAE256-B5D7-48AA-93EE-F5BAC850362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339850"/>
            <a:ext cx="5266018" cy="2895600"/>
          </a:xfrm>
          <a:prstGeom prst="rect">
            <a:avLst/>
          </a:prstGeom>
          <a:noFill/>
          <a:ln>
            <a:solidFill>
              <a:schemeClr val="bg1"/>
            </a:solidFill>
          </a:ln>
        </p:spPr>
      </p:pic>
    </p:spTree>
    <p:extLst>
      <p:ext uri="{BB962C8B-B14F-4D97-AF65-F5344CB8AC3E}">
        <p14:creationId xmlns:p14="http://schemas.microsoft.com/office/powerpoint/2010/main" val="3505188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4114800" cy="259045"/>
          </a:xfrm>
          <a:prstGeom prst="rect">
            <a:avLst/>
          </a:prstGeom>
        </p:spPr>
        <p:txBody>
          <a:bodyPr vert="horz" wrap="square" lIns="0" tIns="12700" rIns="0" bIns="0" rtlCol="0">
            <a:spAutoFit/>
          </a:bodyPr>
          <a:lstStyle/>
          <a:p>
            <a:pPr marL="12700">
              <a:lnSpc>
                <a:spcPct val="100000"/>
              </a:lnSpc>
              <a:spcBef>
                <a:spcPts val="100"/>
              </a:spcBef>
            </a:pPr>
            <a:r>
              <a:rPr lang="es-AR" sz="1600" dirty="0"/>
              <a:t>Gráfico Bidireccional</a:t>
            </a:r>
          </a:p>
        </p:txBody>
      </p:sp>
      <p:sp>
        <p:nvSpPr>
          <p:cNvPr id="4" name="object 4"/>
          <p:cNvSpPr txBox="1"/>
          <p:nvPr/>
        </p:nvSpPr>
        <p:spPr>
          <a:xfrm>
            <a:off x="1295400" y="308877"/>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5: Tipos de Visualizaciones y primero pasos en R</a:t>
            </a:r>
            <a:endParaRPr lang="es-AR" sz="1300" dirty="0">
              <a:latin typeface="Arial"/>
              <a:cs typeface="Arial"/>
            </a:endParaRPr>
          </a:p>
        </p:txBody>
      </p:sp>
      <p:sp>
        <p:nvSpPr>
          <p:cNvPr id="6" name="CuadroTexto 5">
            <a:extLst>
              <a:ext uri="{FF2B5EF4-FFF2-40B4-BE49-F238E27FC236}">
                <a16:creationId xmlns:a16="http://schemas.microsoft.com/office/drawing/2014/main" id="{D8F2A187-F30F-4072-A00D-CE3463AC583D}"/>
              </a:ext>
            </a:extLst>
          </p:cNvPr>
          <p:cNvSpPr txBox="1"/>
          <p:nvPr/>
        </p:nvSpPr>
        <p:spPr>
          <a:xfrm>
            <a:off x="685800" y="1218513"/>
            <a:ext cx="7696200" cy="1531445"/>
          </a:xfrm>
          <a:prstGeom prst="rect">
            <a:avLst/>
          </a:prstGeom>
          <a:noFill/>
        </p:spPr>
        <p:txBody>
          <a:bodyPr wrap="square">
            <a:spAutoFit/>
          </a:bodyPr>
          <a:lstStyle/>
          <a:p>
            <a:pPr algn="just">
              <a:lnSpc>
                <a:spcPct val="150000"/>
              </a:lnSpc>
              <a:spcAft>
                <a:spcPts val="1500"/>
              </a:spcAft>
            </a:pPr>
            <a:r>
              <a:rPr lang="es-AR" sz="1600" dirty="0">
                <a:latin typeface="Calibri" panose="020F0502020204030204" pitchFamily="34" charset="0"/>
                <a:ea typeface="Roboto"/>
              </a:rPr>
              <a:t>Tiene orientación horizontal y contiene dos series de datos cuyas barras de frecuencias crecen en sentidos opuestos. Un clásico ejemplo este tipo de gráfico, es una pirámide de población la cual es un histograma bidireccional, que muestra la estructura demográfica de una población por sexo y edad en un momento determinado.</a:t>
            </a:r>
          </a:p>
        </p:txBody>
      </p:sp>
      <p:pic>
        <p:nvPicPr>
          <p:cNvPr id="8" name="Imagen 7">
            <a:extLst>
              <a:ext uri="{FF2B5EF4-FFF2-40B4-BE49-F238E27FC236}">
                <a16:creationId xmlns:a16="http://schemas.microsoft.com/office/drawing/2014/main" id="{E91978F1-3CAB-487C-ACEA-999690AC96A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32131" y="2749958"/>
            <a:ext cx="3750517" cy="2086448"/>
          </a:xfrm>
          <a:prstGeom prst="rect">
            <a:avLst/>
          </a:prstGeom>
          <a:noFill/>
          <a:ln>
            <a:solidFill>
              <a:schemeClr val="bg2"/>
            </a:solidFill>
          </a:ln>
        </p:spPr>
      </p:pic>
    </p:spTree>
    <p:extLst>
      <p:ext uri="{BB962C8B-B14F-4D97-AF65-F5344CB8AC3E}">
        <p14:creationId xmlns:p14="http://schemas.microsoft.com/office/powerpoint/2010/main" val="3379879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4114800" cy="259045"/>
          </a:xfrm>
          <a:prstGeom prst="rect">
            <a:avLst/>
          </a:prstGeom>
        </p:spPr>
        <p:txBody>
          <a:bodyPr vert="horz" wrap="square" lIns="0" tIns="12700" rIns="0" bIns="0" rtlCol="0">
            <a:spAutoFit/>
          </a:bodyPr>
          <a:lstStyle/>
          <a:p>
            <a:pPr marL="12700">
              <a:lnSpc>
                <a:spcPct val="100000"/>
              </a:lnSpc>
              <a:spcBef>
                <a:spcPts val="100"/>
              </a:spcBef>
            </a:pPr>
            <a:r>
              <a:rPr lang="es-AR" sz="1600" dirty="0"/>
              <a:t>Gráfico de Líneas</a:t>
            </a:r>
          </a:p>
        </p:txBody>
      </p:sp>
      <p:sp>
        <p:nvSpPr>
          <p:cNvPr id="4" name="object 4"/>
          <p:cNvSpPr txBox="1"/>
          <p:nvPr/>
        </p:nvSpPr>
        <p:spPr>
          <a:xfrm>
            <a:off x="1295400" y="308877"/>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5: Tipos de Visualizaciones y primero pasos en R</a:t>
            </a:r>
            <a:endParaRPr lang="es-AR" sz="1300" dirty="0">
              <a:latin typeface="Arial"/>
              <a:cs typeface="Arial"/>
            </a:endParaRPr>
          </a:p>
        </p:txBody>
      </p:sp>
      <p:sp>
        <p:nvSpPr>
          <p:cNvPr id="6" name="CuadroTexto 5">
            <a:extLst>
              <a:ext uri="{FF2B5EF4-FFF2-40B4-BE49-F238E27FC236}">
                <a16:creationId xmlns:a16="http://schemas.microsoft.com/office/drawing/2014/main" id="{D8F2A187-F30F-4072-A00D-CE3463AC583D}"/>
              </a:ext>
            </a:extLst>
          </p:cNvPr>
          <p:cNvSpPr txBox="1"/>
          <p:nvPr/>
        </p:nvSpPr>
        <p:spPr>
          <a:xfrm>
            <a:off x="685800" y="1218513"/>
            <a:ext cx="7696200" cy="1531445"/>
          </a:xfrm>
          <a:prstGeom prst="rect">
            <a:avLst/>
          </a:prstGeom>
          <a:noFill/>
        </p:spPr>
        <p:txBody>
          <a:bodyPr wrap="square">
            <a:spAutoFit/>
          </a:bodyPr>
          <a:lstStyle/>
          <a:p>
            <a:pPr algn="just">
              <a:lnSpc>
                <a:spcPct val="150000"/>
              </a:lnSpc>
              <a:spcAft>
                <a:spcPts val="1500"/>
              </a:spcAft>
            </a:pPr>
            <a:r>
              <a:rPr lang="es-AR" sz="1600" dirty="0">
                <a:latin typeface="Calibri" panose="020F0502020204030204" pitchFamily="34" charset="0"/>
                <a:ea typeface="Roboto"/>
              </a:rPr>
              <a:t>Se suelen usar para presentar tendencias temporales. En el eje horizontal se ha de posicionar la variable que indica las unidades de tiempo y en el vertical se introduce la escala de la variable cuya variación en el tiempo queremos ver. Pueden aparecer varias variables para compararlas.</a:t>
            </a:r>
          </a:p>
        </p:txBody>
      </p:sp>
      <p:pic>
        <p:nvPicPr>
          <p:cNvPr id="3" name="Imagen 2">
            <a:extLst>
              <a:ext uri="{FF2B5EF4-FFF2-40B4-BE49-F238E27FC236}">
                <a16:creationId xmlns:a16="http://schemas.microsoft.com/office/drawing/2014/main" id="{84A81A0B-BB51-495F-8CDA-F13E4457432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787650"/>
            <a:ext cx="4876800" cy="1828800"/>
          </a:xfrm>
          <a:prstGeom prst="rect">
            <a:avLst/>
          </a:prstGeom>
          <a:noFill/>
          <a:ln>
            <a:solidFill>
              <a:schemeClr val="bg1"/>
            </a:solidFill>
          </a:ln>
        </p:spPr>
      </p:pic>
    </p:spTree>
    <p:extLst>
      <p:ext uri="{BB962C8B-B14F-4D97-AF65-F5344CB8AC3E}">
        <p14:creationId xmlns:p14="http://schemas.microsoft.com/office/powerpoint/2010/main" val="39254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199</TotalTime>
  <Words>796</Words>
  <Application>Microsoft Office PowerPoint</Application>
  <PresentationFormat>Personalizado</PresentationFormat>
  <Paragraphs>55</Paragraphs>
  <Slides>14</Slides>
  <Notes>12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14</vt:i4>
      </vt:variant>
    </vt:vector>
  </HeadingPairs>
  <TitlesOfParts>
    <vt:vector size="17" baseType="lpstr">
      <vt:lpstr>Arial</vt:lpstr>
      <vt:lpstr>Calibri</vt:lpstr>
      <vt:lpstr>Office Theme</vt:lpstr>
      <vt:lpstr>Academia BA Emprende Formación: Ciencia de Datos Docente: Mg. Ing. Layla Scheli</vt:lpstr>
      <vt:lpstr>Tipos de gráficos y sus características principales</vt:lpstr>
      <vt:lpstr>Gráfico de Barras</vt:lpstr>
      <vt:lpstr>Gráfico de Barras</vt:lpstr>
      <vt:lpstr>Gráfico de Barras</vt:lpstr>
      <vt:lpstr>Histograma</vt:lpstr>
      <vt:lpstr>Gráfico de Barras vs Histograma</vt:lpstr>
      <vt:lpstr>Gráfico Bidireccional</vt:lpstr>
      <vt:lpstr>Gráfico de Líneas</vt:lpstr>
      <vt:lpstr>Gráfico de Torta</vt:lpstr>
      <vt:lpstr>Gráfico de Anillo</vt:lpstr>
      <vt:lpstr>Gráfico de Dispersión</vt:lpstr>
      <vt:lpstr>Cartograma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Academia BA Emprende Formación: Ciencia de Datos Docente: Mg. Ing. Layla Scheli</dc:title>
  <cp:lastModifiedBy>pidi</cp:lastModifiedBy>
  <cp:revision>153</cp:revision>
  <dcterms:created xsi:type="dcterms:W3CDTF">2020-10-20T23:11:42Z</dcterms:created>
  <dcterms:modified xsi:type="dcterms:W3CDTF">2020-10-24T00:47:31Z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2020-10-20T00:00:00Z</vt:filetime>
  </property>
</Properties>
</file>