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296" r:id="rId11"/>
  </p:sldIdLst>
  <p:sldSz cx="9144000" cy="5118100"/>
  <p:notesSz cx="9144000" cy="51181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2" autoAdjust="0"/>
  </p:normalViewPr>
  <p:slideViewPr>
    <p:cSldViewPr>
      <p:cViewPr varScale="1">
        <p:scale>
          <a:sx n="79" d="100"/>
          <a:sy n="79" d="100"/>
        </p:scale>
        <p:origin x="128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AB11E-2EC2-42CC-9681-431B199777FC}" type="datetimeFigureOut">
              <a:rPr lang="es-AR" smtClean="0"/>
              <a:t>23/10/2020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39763"/>
            <a:ext cx="3086100" cy="1727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63800"/>
            <a:ext cx="7315200" cy="2014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609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609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F883B-69E7-4B5C-9B42-029C1044CF7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9005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530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440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684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2881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0205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26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828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157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86611"/>
            <a:ext cx="7772400" cy="107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66136"/>
            <a:ext cx="6400800" cy="1279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77163"/>
            <a:ext cx="3977640" cy="33779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77163"/>
            <a:ext cx="3977640" cy="33779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9"/>
            <a:ext cx="9143981" cy="5117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9"/>
            <a:ext cx="9143981" cy="47933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8055" y="487027"/>
            <a:ext cx="6527889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223" y="1533776"/>
            <a:ext cx="8083552" cy="2379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59833"/>
            <a:ext cx="2926080" cy="255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59833"/>
            <a:ext cx="2103120" cy="255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59833"/>
            <a:ext cx="2103120" cy="255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644650"/>
            <a:ext cx="2924175" cy="8412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-5" dirty="0">
                <a:solidFill>
                  <a:srgbClr val="FFFFFF"/>
                </a:solidFill>
                <a:latin typeface="Arial"/>
                <a:cs typeface="Arial"/>
              </a:rPr>
              <a:t>Academia BA</a:t>
            </a:r>
            <a:r>
              <a:rPr sz="2100" b="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0" spc="-5" dirty="0">
                <a:solidFill>
                  <a:srgbClr val="FFFFFF"/>
                </a:solidFill>
                <a:latin typeface="Arial"/>
                <a:cs typeface="Arial"/>
              </a:rPr>
              <a:t>Emprende</a:t>
            </a:r>
            <a:endParaRPr sz="2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AR" sz="1600" b="0" spc="-10" dirty="0">
                <a:solidFill>
                  <a:srgbClr val="FFFFFF"/>
                </a:solidFill>
                <a:latin typeface="Arial"/>
                <a:cs typeface="Arial"/>
              </a:rPr>
              <a:t>Formación: Ciencia de Datos</a:t>
            </a:r>
            <a:br>
              <a:rPr lang="es-AR" sz="1600" b="0" spc="-10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s-AR" sz="1600" b="0" spc="-10" dirty="0">
                <a:solidFill>
                  <a:srgbClr val="FFFFFF"/>
                </a:solidFill>
                <a:latin typeface="Arial"/>
                <a:cs typeface="Arial"/>
              </a:rPr>
              <a:t>Docente: Mg. Ing. Layla Scheli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6FE7CA0C-A82F-4D75-808C-2CA10AFF8CBD}"/>
              </a:ext>
            </a:extLst>
          </p:cNvPr>
          <p:cNvSpPr txBox="1"/>
          <p:nvPr/>
        </p:nvSpPr>
        <p:spPr>
          <a:xfrm>
            <a:off x="3400678" y="95885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dirty="0"/>
              <a:t>Muchas Gracias!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D65F6B8-2631-4596-AE2D-BE3776551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7" y="3168650"/>
            <a:ext cx="2752725" cy="173168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759A346-9E9E-48D2-B164-D47C26945004}"/>
              </a:ext>
            </a:extLst>
          </p:cNvPr>
          <p:cNvSpPr txBox="1"/>
          <p:nvPr/>
        </p:nvSpPr>
        <p:spPr>
          <a:xfrm>
            <a:off x="2362200" y="168051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dirty="0"/>
              <a:t>Contacto: </a:t>
            </a:r>
            <a:r>
              <a:rPr lang="es-AR" sz="2400" b="1"/>
              <a:t>layla.scheli</a:t>
            </a:r>
            <a:r>
              <a:rPr lang="es-AR" sz="2400" b="1" dirty="0"/>
              <a:t>@gmail.com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A8F1D82-738E-48E5-9BF6-498F13C117A8}"/>
              </a:ext>
            </a:extLst>
          </p:cNvPr>
          <p:cNvSpPr txBox="1"/>
          <p:nvPr/>
        </p:nvSpPr>
        <p:spPr>
          <a:xfrm>
            <a:off x="1828800" y="2402185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dirty="0" err="1"/>
              <a:t>Linkedin:www.linkedin.com</a:t>
            </a:r>
            <a:r>
              <a:rPr lang="es-AR" sz="2400" b="1" dirty="0"/>
              <a:t>/in/</a:t>
            </a:r>
            <a:r>
              <a:rPr lang="es-AR" sz="2400" b="1" dirty="0" err="1"/>
              <a:t>laylascheli</a:t>
            </a:r>
            <a:endParaRPr lang="es-AR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958850"/>
            <a:ext cx="6477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ML y Tipos de aprendizajes</a:t>
            </a:r>
            <a:endParaRPr lang="es-AR" sz="1500" dirty="0"/>
          </a:p>
        </p:txBody>
      </p:sp>
      <p:sp>
        <p:nvSpPr>
          <p:cNvPr id="4" name="object 4"/>
          <p:cNvSpPr txBox="1"/>
          <p:nvPr/>
        </p:nvSpPr>
        <p:spPr>
          <a:xfrm>
            <a:off x="1295400" y="425450"/>
            <a:ext cx="7023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7: Machine </a:t>
            </a:r>
            <a:r>
              <a:rPr lang="es-AR" sz="1300" b="1" spc="10" dirty="0" err="1">
                <a:latin typeface="Arial"/>
                <a:cs typeface="Arial"/>
              </a:rPr>
              <a:t>Learning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84788" y="1339850"/>
            <a:ext cx="4168410" cy="227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1600" dirty="0"/>
              <a:t>“El aprendizaje automático, aprendizaje automatizado o aprendizaje de máquinas, pertenece al subcampo de las ciencias de la computación y de la inteligencia artificial, cuyo objetivo es desarrollar técnicas que permitan que las computadoras “aprendan.”</a:t>
            </a:r>
          </a:p>
        </p:txBody>
      </p:sp>
      <p:pic>
        <p:nvPicPr>
          <p:cNvPr id="5" name="Google Shape;116;p20">
            <a:extLst>
              <a:ext uri="{FF2B5EF4-FFF2-40B4-BE49-F238E27FC236}">
                <a16:creationId xmlns:a16="http://schemas.microsoft.com/office/drawing/2014/main" id="{28BED685-6D98-431A-8F39-C7B0CC2ED64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124" y="1516107"/>
            <a:ext cx="3353812" cy="1798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958850"/>
            <a:ext cx="6477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ML y Tipos de aprendizajes</a:t>
            </a:r>
            <a:endParaRPr lang="es-AR" sz="1500" dirty="0"/>
          </a:p>
        </p:txBody>
      </p:sp>
      <p:sp>
        <p:nvSpPr>
          <p:cNvPr id="4" name="object 4"/>
          <p:cNvSpPr txBox="1"/>
          <p:nvPr/>
        </p:nvSpPr>
        <p:spPr>
          <a:xfrm>
            <a:off x="1295400" y="425450"/>
            <a:ext cx="7023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7: Machine </a:t>
            </a:r>
            <a:r>
              <a:rPr lang="es-AR" sz="1300" b="1" spc="10" dirty="0" err="1">
                <a:latin typeface="Arial"/>
                <a:cs typeface="Arial"/>
              </a:rPr>
              <a:t>Learning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84788" y="1339850"/>
            <a:ext cx="4168410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1600" dirty="0"/>
              <a:t>Tipos de Aprendizaje del Machine </a:t>
            </a:r>
            <a:r>
              <a:rPr lang="es-AR" sz="1600" dirty="0" err="1"/>
              <a:t>Learning</a:t>
            </a:r>
            <a:r>
              <a:rPr lang="es-AR" sz="1600" dirty="0"/>
              <a:t>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Aprendizaje supervisado.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Aprendizaje no supervisado.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Aprendizaje por refuerzo.</a:t>
            </a:r>
          </a:p>
        </p:txBody>
      </p:sp>
      <p:pic>
        <p:nvPicPr>
          <p:cNvPr id="3" name="Google Shape;122;p21">
            <a:extLst>
              <a:ext uri="{FF2B5EF4-FFF2-40B4-BE49-F238E27FC236}">
                <a16:creationId xmlns:a16="http://schemas.microsoft.com/office/drawing/2014/main" id="{E2FB90A5-BA67-465E-8974-8D7FA6F1F1C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198" y="1706633"/>
            <a:ext cx="3520461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929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958850"/>
            <a:ext cx="6477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Ventajas del Machine </a:t>
            </a:r>
            <a:r>
              <a:rPr lang="es-AR" sz="1600" dirty="0" err="1"/>
              <a:t>Learning</a:t>
            </a:r>
            <a:endParaRPr lang="es-AR" sz="1500" dirty="0"/>
          </a:p>
        </p:txBody>
      </p:sp>
      <p:sp>
        <p:nvSpPr>
          <p:cNvPr id="4" name="object 4"/>
          <p:cNvSpPr txBox="1"/>
          <p:nvPr/>
        </p:nvSpPr>
        <p:spPr>
          <a:xfrm>
            <a:off x="1295400" y="425450"/>
            <a:ext cx="7023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7: Machine </a:t>
            </a:r>
            <a:r>
              <a:rPr lang="es-AR" sz="1300" b="1" spc="10" dirty="0" err="1">
                <a:latin typeface="Arial"/>
                <a:cs typeface="Arial"/>
              </a:rPr>
              <a:t>Learning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84788" y="1339850"/>
            <a:ext cx="4649212" cy="3378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Mayor conocimiento de las necesidades, gustos y hábitos de compra de los clientes.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Innovación en productos y soluciones tecnológicas.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Optimización de la producción y de la productividad.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Capacidad de realizar acciones preventivas y correctivas.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Predicción de tendencias y necesidades.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ECBB5-716A-4064-A280-FB7F168EA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15" y="1538416"/>
            <a:ext cx="2372665" cy="15825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77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958850"/>
            <a:ext cx="6477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Ejemplos de Algoritmos de Implementación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5400" y="425450"/>
            <a:ext cx="7023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7: Machine </a:t>
            </a:r>
            <a:r>
              <a:rPr lang="es-AR" sz="1300" b="1" spc="10" dirty="0" err="1">
                <a:latin typeface="Arial"/>
                <a:cs typeface="Arial"/>
              </a:rPr>
              <a:t>Learning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84788" y="1339850"/>
            <a:ext cx="4649212" cy="3747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1600" u="sng" dirty="0"/>
              <a:t>Algoritmos de Aprendizaje Supervisado: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Árboles de decisión.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Problemas de clasificación.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Regresión por mínimos cuadrados.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Regresión logística.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1600" dirty="0"/>
          </a:p>
          <a:p>
            <a:pPr algn="just">
              <a:lnSpc>
                <a:spcPct val="150000"/>
              </a:lnSpc>
            </a:pPr>
            <a:r>
              <a:rPr lang="es-AR" sz="1600" u="sng" dirty="0"/>
              <a:t>Algoritmos de Aprendizaje No Supervisado: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 err="1"/>
              <a:t>Clustering</a:t>
            </a:r>
            <a:r>
              <a:rPr lang="es-A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Detección de Anomalías.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Reducción de la Dimensionalidad.</a:t>
            </a:r>
          </a:p>
        </p:txBody>
      </p:sp>
      <p:pic>
        <p:nvPicPr>
          <p:cNvPr id="3" name="Picture 2" descr="5 grandes mitos en inteligencia artificial y machine learning">
            <a:extLst>
              <a:ext uri="{FF2B5EF4-FFF2-40B4-BE49-F238E27FC236}">
                <a16:creationId xmlns:a16="http://schemas.microsoft.com/office/drawing/2014/main" id="{1ABF7E01-8660-486A-9B4A-F167D39CC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67356"/>
            <a:ext cx="3589191" cy="2117062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77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035050"/>
            <a:ext cx="6477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Fases del Proyecto de Machine </a:t>
            </a:r>
            <a:r>
              <a:rPr lang="es-AR" sz="1600" dirty="0" err="1"/>
              <a:t>Learning</a:t>
            </a:r>
            <a:endParaRPr lang="es-AR" sz="1600" dirty="0"/>
          </a:p>
        </p:txBody>
      </p:sp>
      <p:sp>
        <p:nvSpPr>
          <p:cNvPr id="4" name="object 4"/>
          <p:cNvSpPr txBox="1"/>
          <p:nvPr/>
        </p:nvSpPr>
        <p:spPr>
          <a:xfrm>
            <a:off x="1295400" y="425450"/>
            <a:ext cx="7023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7: Machine </a:t>
            </a:r>
            <a:r>
              <a:rPr lang="es-AR" sz="1300" b="1" spc="10" dirty="0" err="1">
                <a:latin typeface="Arial"/>
                <a:cs typeface="Arial"/>
              </a:rPr>
              <a:t>Learning</a:t>
            </a:r>
            <a:endParaRPr sz="1300" dirty="0">
              <a:latin typeface="Arial"/>
              <a:cs typeface="Arial"/>
            </a:endParaRP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9CED2AE6-A76E-4E51-AB02-DE42A316B08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973" y="1493103"/>
            <a:ext cx="6356537" cy="24141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13435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958850"/>
            <a:ext cx="6477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Usos prácticos del 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5400" y="425450"/>
            <a:ext cx="7023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7: Machine </a:t>
            </a:r>
            <a:r>
              <a:rPr lang="es-AR" sz="1300" b="1" spc="10" dirty="0" err="1">
                <a:latin typeface="Arial"/>
                <a:cs typeface="Arial"/>
              </a:rPr>
              <a:t>Learning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84788" y="1339850"/>
            <a:ext cx="4649212" cy="300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Seguridad informática.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Reconocimiento de imágenes o patrones.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Segmentación de clientes.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Conducción autónoma.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Optimización de precios.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 err="1"/>
              <a:t>Scoring</a:t>
            </a:r>
            <a:r>
              <a:rPr lang="es-AR" sz="1600" dirty="0"/>
              <a:t> crediticio.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Motores de recomendación.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Predicción de abandono del carrito de compra.</a:t>
            </a:r>
          </a:p>
        </p:txBody>
      </p:sp>
      <p:pic>
        <p:nvPicPr>
          <p:cNvPr id="5" name="4 Imagen" descr="algoritmo">
            <a:extLst>
              <a:ext uri="{FF2B5EF4-FFF2-40B4-BE49-F238E27FC236}">
                <a16:creationId xmlns:a16="http://schemas.microsoft.com/office/drawing/2014/main" id="{6EDFB255-595B-45D7-B09C-842DA8BDE71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868" y="1703990"/>
            <a:ext cx="2881512" cy="171011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78936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958850"/>
            <a:ext cx="6477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Casos de éxito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5400" y="425450"/>
            <a:ext cx="7023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7: Machine </a:t>
            </a:r>
            <a:r>
              <a:rPr lang="es-AR" sz="1300" b="1" spc="10" dirty="0" err="1">
                <a:latin typeface="Arial"/>
                <a:cs typeface="Arial"/>
              </a:rPr>
              <a:t>Learning</a:t>
            </a:r>
            <a:endParaRPr sz="1300" dirty="0">
              <a:latin typeface="Arial"/>
              <a:cs typeface="Arial"/>
            </a:endParaRPr>
          </a:p>
        </p:txBody>
      </p:sp>
      <p:pic>
        <p:nvPicPr>
          <p:cNvPr id="3" name="5 Imagen" descr="Tesla Logo Vector Download | Tesla logo, Tesla, Logos">
            <a:extLst>
              <a:ext uri="{FF2B5EF4-FFF2-40B4-BE49-F238E27FC236}">
                <a16:creationId xmlns:a16="http://schemas.microsoft.com/office/drawing/2014/main" id="{F373C1CE-4A20-4B61-901C-E5AA6F1B48F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5"/>
          <a:stretch/>
        </p:blipFill>
        <p:spPr bwMode="auto">
          <a:xfrm>
            <a:off x="2133600" y="1438983"/>
            <a:ext cx="2035810" cy="1633855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6 Imagen" descr="Aliexpress celebra su 10 aniversario con descuentos: éstas son las ...">
            <a:extLst>
              <a:ext uri="{FF2B5EF4-FFF2-40B4-BE49-F238E27FC236}">
                <a16:creationId xmlns:a16="http://schemas.microsoft.com/office/drawing/2014/main" id="{F20D7AAF-A1E6-4A35-80E8-C31E1DA2750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334547"/>
            <a:ext cx="2045623" cy="112224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pic>
        <p:nvPicPr>
          <p:cNvPr id="11" name="7 Imagen" descr="Expoagro 2020: BBVA Argentina ofrece una amplia variedad de ...">
            <a:extLst>
              <a:ext uri="{FF2B5EF4-FFF2-40B4-BE49-F238E27FC236}">
                <a16:creationId xmlns:a16="http://schemas.microsoft.com/office/drawing/2014/main" id="{54A01A4D-89FC-4B0C-BE3A-6AF820EFFDD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50128"/>
            <a:ext cx="1974561" cy="12425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pic>
        <p:nvPicPr>
          <p:cNvPr id="13" name="11 Imagen" descr="Mazda Logo HD Image Wallpaper (con imágenes) | Mazda, Comunicacion ...">
            <a:extLst>
              <a:ext uri="{FF2B5EF4-FFF2-40B4-BE49-F238E27FC236}">
                <a16:creationId xmlns:a16="http://schemas.microsoft.com/office/drawing/2014/main" id="{C2343598-0998-46F5-96C9-AF32E901A638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90" y="3092450"/>
            <a:ext cx="2202815" cy="12236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36191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958850"/>
            <a:ext cx="6477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Ejercicio Práctico: Algoritmo de K - </a:t>
            </a:r>
            <a:r>
              <a:rPr lang="es-AR" sz="1600" dirty="0" err="1"/>
              <a:t>Means</a:t>
            </a:r>
            <a:endParaRPr lang="es-AR" sz="1600" dirty="0"/>
          </a:p>
        </p:txBody>
      </p:sp>
      <p:sp>
        <p:nvSpPr>
          <p:cNvPr id="4" name="object 4"/>
          <p:cNvSpPr txBox="1"/>
          <p:nvPr/>
        </p:nvSpPr>
        <p:spPr>
          <a:xfrm>
            <a:off x="1295400" y="425450"/>
            <a:ext cx="7023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7: Machine </a:t>
            </a:r>
            <a:r>
              <a:rPr lang="es-AR" sz="1300" b="1" spc="10" dirty="0" err="1">
                <a:latin typeface="Arial"/>
                <a:cs typeface="Arial"/>
              </a:rPr>
              <a:t>Learning</a:t>
            </a:r>
            <a:endParaRPr sz="1300" dirty="0">
              <a:latin typeface="Arial"/>
              <a:cs typeface="Arial"/>
            </a:endParaRPr>
          </a:p>
        </p:txBody>
      </p:sp>
      <p:pic>
        <p:nvPicPr>
          <p:cNvPr id="5" name="3 Imagen" descr="images/Ch04_17.PNG">
            <a:extLst>
              <a:ext uri="{FF2B5EF4-FFF2-40B4-BE49-F238E27FC236}">
                <a16:creationId xmlns:a16="http://schemas.microsoft.com/office/drawing/2014/main" id="{50B02374-88CF-4D78-90E9-6DE773C41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97829"/>
            <a:ext cx="4562536" cy="220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04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312</Words>
  <Application>Microsoft Office PowerPoint</Application>
  <PresentationFormat>Personalizado</PresentationFormat>
  <Paragraphs>57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Academia BA Emprende Formación: Ciencia de Datos Docente: Mg. Ing. Layla Scheli</vt:lpstr>
      <vt:lpstr>ML y Tipos de aprendizajes</vt:lpstr>
      <vt:lpstr>ML y Tipos de aprendizajes</vt:lpstr>
      <vt:lpstr>Ventajas del Machine Learning</vt:lpstr>
      <vt:lpstr>Ejemplos de Algoritmos de Implementación</vt:lpstr>
      <vt:lpstr>Fases del Proyecto de Machine Learning</vt:lpstr>
      <vt:lpstr>Usos prácticos del ML</vt:lpstr>
      <vt:lpstr>Casos de éxito</vt:lpstr>
      <vt:lpstr>Ejercicio Práctico: Algoritmo de K - Means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Academia BA Emprende Formación: Ciencia de Datos Docente: Mg. Ing. Layla Scheli</dc:title>
  <cp:lastModifiedBy>pidi</cp:lastModifiedBy>
  <cp:revision>173</cp:revision>
  <dcterms:created xsi:type="dcterms:W3CDTF">2020-10-20T23:11:42Z</dcterms:created>
  <dcterms:modified xsi:type="dcterms:W3CDTF">2020-10-24T01:13:01Z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2020-10-20T00:00:00Z</vt:filetime>
  </property>
</Properties>
</file>