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6" r:id="rId15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79" d="100"/>
          <a:sy n="79" d="100"/>
        </p:scale>
        <p:origin x="1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23/10/2020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69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27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9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48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64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15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00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55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025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099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9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Ciencia de Datos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768429"/>
            <a:ext cx="784860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b="1" dirty="0"/>
              <a:t>Herramientas de Machine </a:t>
            </a:r>
            <a:r>
              <a:rPr lang="es-AR" sz="1800" b="1" dirty="0" err="1"/>
              <a:t>Learning</a:t>
            </a:r>
            <a:r>
              <a:rPr lang="es-AR" sz="1800" b="1" dirty="0"/>
              <a:t> y Deep </a:t>
            </a:r>
            <a:r>
              <a:rPr lang="es-AR" sz="1800" b="1" dirty="0" err="1"/>
              <a:t>Learning</a:t>
            </a:r>
            <a:endParaRPr lang="es-AR"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AC78D-BD57-4CB9-AADA-898396ABEDF9}"/>
              </a:ext>
            </a:extLst>
          </p:cNvPr>
          <p:cNvSpPr txBox="1"/>
          <p:nvPr/>
        </p:nvSpPr>
        <p:spPr>
          <a:xfrm>
            <a:off x="552450" y="2592139"/>
            <a:ext cx="80391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AR" sz="1800" dirty="0"/>
              <a:t>“Como característica principal, esta herramienta analiza la información que nosotros le suministramos y elige aquel algoritmo que se adapta mejor. Este servicio de Aprendizaje Automático de Amazon, presenta la misma tecnología utilizada internamente por sus científicos de datos y se encuentra disponible para los clientes que se suscriben al servicio”. </a:t>
            </a:r>
          </a:p>
        </p:txBody>
      </p:sp>
      <p:pic>
        <p:nvPicPr>
          <p:cNvPr id="2" name="3 Imagen" descr="A Complete Guide to the Machine Learning Tools on AWS | by Manish ...">
            <a:extLst>
              <a:ext uri="{FF2B5EF4-FFF2-40B4-BE49-F238E27FC236}">
                <a16:creationId xmlns:a16="http://schemas.microsoft.com/office/drawing/2014/main" id="{7F0F033D-55F1-432D-9B4B-8572DF3291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63650"/>
            <a:ext cx="2315960" cy="1392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26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768429"/>
            <a:ext cx="784860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b="1" dirty="0"/>
              <a:t>Herramientas de Machine </a:t>
            </a:r>
            <a:r>
              <a:rPr lang="es-AR" sz="1800" b="1" dirty="0" err="1"/>
              <a:t>Learning</a:t>
            </a:r>
            <a:r>
              <a:rPr lang="es-AR" sz="1800" b="1" dirty="0"/>
              <a:t> y Deep </a:t>
            </a:r>
            <a:r>
              <a:rPr lang="es-AR" sz="1800" b="1" dirty="0" err="1"/>
              <a:t>Learning</a:t>
            </a:r>
            <a:endParaRPr lang="es-AR"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AC78D-BD57-4CB9-AADA-898396ABEDF9}"/>
              </a:ext>
            </a:extLst>
          </p:cNvPr>
          <p:cNvSpPr txBox="1"/>
          <p:nvPr/>
        </p:nvSpPr>
        <p:spPr>
          <a:xfrm>
            <a:off x="552450" y="2592139"/>
            <a:ext cx="798195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AR" sz="1800" dirty="0"/>
              <a:t>“Esta herramienta, les permite a los científicos de datos implementar, monitorear y optimizar modelos de forma rápida y fácil. Además, de posibilitar también la integración con herramientas open </a:t>
            </a:r>
            <a:r>
              <a:rPr lang="es-AR" sz="1800" dirty="0" err="1"/>
              <a:t>source</a:t>
            </a:r>
            <a:r>
              <a:rPr lang="es-AR" sz="1800" dirty="0"/>
              <a:t> como R o Python. ” </a:t>
            </a:r>
          </a:p>
        </p:txBody>
      </p:sp>
      <p:pic>
        <p:nvPicPr>
          <p:cNvPr id="3" name="4 Imagen" descr="GitHub - HigginTown/WMLDeepLearningLabs">
            <a:extLst>
              <a:ext uri="{FF2B5EF4-FFF2-40B4-BE49-F238E27FC236}">
                <a16:creationId xmlns:a16="http://schemas.microsoft.com/office/drawing/2014/main" id="{842EEFD3-DB41-406D-A335-C6B300E163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2"/>
          <a:stretch/>
        </p:blipFill>
        <p:spPr bwMode="auto">
          <a:xfrm>
            <a:off x="1816230" y="1492250"/>
            <a:ext cx="5511540" cy="9253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93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768429"/>
            <a:ext cx="784860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b="1" dirty="0"/>
              <a:t>Herramientas de Machine </a:t>
            </a:r>
            <a:r>
              <a:rPr lang="es-AR" sz="1800" b="1" dirty="0" err="1"/>
              <a:t>Learning</a:t>
            </a:r>
            <a:r>
              <a:rPr lang="es-AR" sz="1800" b="1" dirty="0"/>
              <a:t> y Deep </a:t>
            </a:r>
            <a:r>
              <a:rPr lang="es-AR" sz="1800" b="1" dirty="0" err="1"/>
              <a:t>Learning</a:t>
            </a:r>
            <a:endParaRPr lang="es-AR"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AC78D-BD57-4CB9-AADA-898396ABEDF9}"/>
              </a:ext>
            </a:extLst>
          </p:cNvPr>
          <p:cNvSpPr txBox="1"/>
          <p:nvPr/>
        </p:nvSpPr>
        <p:spPr>
          <a:xfrm>
            <a:off x="552450" y="2863850"/>
            <a:ext cx="794385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AR" sz="1800" dirty="0"/>
              <a:t>“Como no podía ser de otra manera, Google también tiene su propia plataforma de Machine </a:t>
            </a:r>
            <a:r>
              <a:rPr lang="es-AR" sz="1800" dirty="0" err="1"/>
              <a:t>Learning</a:t>
            </a:r>
            <a:r>
              <a:rPr lang="es-AR" sz="1800" dirty="0"/>
              <a:t>, que permite el despliegue y la implementación de modelos de Aprendizaje Automático”. </a:t>
            </a:r>
          </a:p>
        </p:txBody>
      </p:sp>
      <p:pic>
        <p:nvPicPr>
          <p:cNvPr id="2" name="3 Imagen" descr="Cloud Machine Learning Engine Reviews: Pricing &amp; Software ...">
            <a:extLst>
              <a:ext uri="{FF2B5EF4-FFF2-40B4-BE49-F238E27FC236}">
                <a16:creationId xmlns:a16="http://schemas.microsoft.com/office/drawing/2014/main" id="{08D6206A-655C-4B05-8BD9-B43794C0F3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16050"/>
            <a:ext cx="3214226" cy="1343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80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768429"/>
            <a:ext cx="784860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b="1" dirty="0"/>
              <a:t>Herramientas de Machine </a:t>
            </a:r>
            <a:r>
              <a:rPr lang="es-AR" sz="1800" b="1" dirty="0" err="1"/>
              <a:t>Learning</a:t>
            </a:r>
            <a:r>
              <a:rPr lang="es-AR" sz="1800" b="1" dirty="0"/>
              <a:t> y Deep </a:t>
            </a:r>
            <a:r>
              <a:rPr lang="es-AR" sz="1800" b="1" dirty="0" err="1"/>
              <a:t>Learning</a:t>
            </a:r>
            <a:endParaRPr lang="es-AR"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AC78D-BD57-4CB9-AADA-898396ABEDF9}"/>
              </a:ext>
            </a:extLst>
          </p:cNvPr>
          <p:cNvSpPr txBox="1"/>
          <p:nvPr/>
        </p:nvSpPr>
        <p:spPr>
          <a:xfrm>
            <a:off x="552450" y="2615686"/>
            <a:ext cx="794385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AR" sz="1800" dirty="0"/>
              <a:t>“</a:t>
            </a:r>
            <a:r>
              <a:rPr lang="es-AR" sz="1800" dirty="0" err="1"/>
              <a:t>BigML</a:t>
            </a:r>
            <a:r>
              <a:rPr lang="es-AR" sz="1800" dirty="0"/>
              <a:t> es una plataforma basada en la nube, de Aprendizaje Automático que es consumible, programable y escalable. También facilita la solución y automatización de las tareas, por ejemplo de: Clasificación, Regresión, Análisis de </a:t>
            </a:r>
            <a:r>
              <a:rPr lang="es-AR" sz="1800" dirty="0" err="1"/>
              <a:t>Clusters</a:t>
            </a:r>
            <a:r>
              <a:rPr lang="es-AR" sz="1800" dirty="0"/>
              <a:t>, Detección de Anomalías, Descubrimiento de Asociaciones, entre otros ”. </a:t>
            </a:r>
          </a:p>
        </p:txBody>
      </p:sp>
      <p:pic>
        <p:nvPicPr>
          <p:cNvPr id="3" name="3 Imagen" descr="BigML - CICE">
            <a:extLst>
              <a:ext uri="{FF2B5EF4-FFF2-40B4-BE49-F238E27FC236}">
                <a16:creationId xmlns:a16="http://schemas.microsoft.com/office/drawing/2014/main" id="{86A6302C-8AEC-4BFF-900F-CF5EE1BE34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27179"/>
          <a:stretch/>
        </p:blipFill>
        <p:spPr bwMode="auto">
          <a:xfrm>
            <a:off x="3676512" y="1376315"/>
            <a:ext cx="2261755" cy="11496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276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769721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Int. a las Redes Neuronales Artificiales/Funcionamiento de las RNA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414672"/>
            <a:ext cx="416841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u="sng" dirty="0"/>
              <a:t>¿Qué son las redes neuronales artificiales?</a:t>
            </a:r>
          </a:p>
          <a:p>
            <a:pPr algn="just">
              <a:lnSpc>
                <a:spcPct val="150000"/>
              </a:lnSpc>
            </a:pPr>
            <a:endParaRPr lang="es-AR" sz="1600" dirty="0"/>
          </a:p>
        </p:txBody>
      </p:sp>
      <p:pic>
        <p:nvPicPr>
          <p:cNvPr id="3" name="10 Imagen">
            <a:extLst>
              <a:ext uri="{FF2B5EF4-FFF2-40B4-BE49-F238E27FC236}">
                <a16:creationId xmlns:a16="http://schemas.microsoft.com/office/drawing/2014/main" id="{56F8DCAC-3DFC-4AC7-8AE6-4365C2E678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3" y="1949450"/>
            <a:ext cx="3473507" cy="186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7522BBA-E888-4851-A152-568224F9C27D}"/>
              </a:ext>
            </a:extLst>
          </p:cNvPr>
          <p:cNvSpPr txBox="1"/>
          <p:nvPr/>
        </p:nvSpPr>
        <p:spPr>
          <a:xfrm>
            <a:off x="5334000" y="14945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u="sng" dirty="0"/>
              <a:t>¿Cómo funcionan las RNA?</a:t>
            </a:r>
          </a:p>
        </p:txBody>
      </p:sp>
      <p:pic>
        <p:nvPicPr>
          <p:cNvPr id="8" name="12 Imagen">
            <a:extLst>
              <a:ext uri="{FF2B5EF4-FFF2-40B4-BE49-F238E27FC236}">
                <a16:creationId xmlns:a16="http://schemas.microsoft.com/office/drawing/2014/main" id="{451A6B8E-BA46-440E-A8A0-7AEDAC3D9A2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r="2629" b="5387"/>
          <a:stretch/>
        </p:blipFill>
        <p:spPr bwMode="auto">
          <a:xfrm>
            <a:off x="4948619" y="1949451"/>
            <a:ext cx="3380510" cy="18645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769721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Deep </a:t>
            </a:r>
            <a:r>
              <a:rPr lang="es-AR" sz="1600" dirty="0" err="1"/>
              <a:t>Learning</a:t>
            </a:r>
            <a:r>
              <a:rPr lang="es-AR" sz="1600" dirty="0"/>
              <a:t> en profundidad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414672"/>
            <a:ext cx="416841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u="sng" dirty="0"/>
              <a:t>¿Qué es el Deep </a:t>
            </a:r>
            <a:r>
              <a:rPr lang="es-AR" sz="1600" u="sng" dirty="0" err="1"/>
              <a:t>Learning</a:t>
            </a:r>
            <a:r>
              <a:rPr lang="es-AR" sz="1600" u="sng" dirty="0"/>
              <a:t>?</a:t>
            </a:r>
          </a:p>
          <a:p>
            <a:pPr algn="just">
              <a:lnSpc>
                <a:spcPct val="150000"/>
              </a:lnSpc>
            </a:pPr>
            <a:endParaRPr lang="es-AR" sz="1600" u="sng" dirty="0"/>
          </a:p>
          <a:p>
            <a:pPr algn="just">
              <a:lnSpc>
                <a:spcPct val="150000"/>
              </a:lnSpc>
            </a:pPr>
            <a:endParaRPr lang="es-AR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406A22-8758-4759-8079-8C5B2617254B}"/>
              </a:ext>
            </a:extLst>
          </p:cNvPr>
          <p:cNvSpPr txBox="1"/>
          <p:nvPr/>
        </p:nvSpPr>
        <p:spPr>
          <a:xfrm>
            <a:off x="680405" y="1873250"/>
            <a:ext cx="495369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>
                <a:ea typeface="Roboto"/>
                <a:cs typeface="Roboto"/>
              </a:rPr>
              <a:t>Algoritmo que imita la percepción humana, inspirada en nuestro cerebro y la conexión entre neuronas. El DL, es la técnica que más se acerca a la forma en la que aprendemos los seres humanos.</a:t>
            </a:r>
          </a:p>
        </p:txBody>
      </p:sp>
      <p:pic>
        <p:nvPicPr>
          <p:cNvPr id="6" name="8 Imagen" descr="Deep learning, la tecnología que cambiará al turismo - Entorno ...">
            <a:extLst>
              <a:ext uri="{FF2B5EF4-FFF2-40B4-BE49-F238E27FC236}">
                <a16:creationId xmlns:a16="http://schemas.microsoft.com/office/drawing/2014/main" id="{A6816432-A354-4180-A005-7EF7EF216B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06650"/>
            <a:ext cx="2590800" cy="1865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9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09600" y="806450"/>
            <a:ext cx="78486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u="sng" dirty="0"/>
              <a:t>¿Cómo funciona el Deep </a:t>
            </a:r>
            <a:r>
              <a:rPr lang="es-AR" u="sng" dirty="0" err="1"/>
              <a:t>Learning</a:t>
            </a:r>
            <a:r>
              <a:rPr lang="es-AR" u="sng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s-AR" dirty="0"/>
              <a:t>Imaginemos el caso hipotético que queremos determinar si en una foto hay o no un perro. El esquema básico de nuestra red neural, se encuentra definido en la siguiente imagen, tal como podemos observar. </a:t>
            </a: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BACAA265-2554-4195-B65D-316EA127159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7"/>
          <a:stretch/>
        </p:blipFill>
        <p:spPr bwMode="auto">
          <a:xfrm>
            <a:off x="2667000" y="2635250"/>
            <a:ext cx="4359910" cy="1946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6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882650"/>
            <a:ext cx="78486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Inteligencia</a:t>
            </a:r>
            <a:r>
              <a:rPr lang="en-US" b="1" dirty="0"/>
              <a:t> Artificial, Machine Learning y Deep Learning</a:t>
            </a:r>
            <a:endParaRPr lang="es-AR" dirty="0"/>
          </a:p>
          <a:p>
            <a:pPr algn="just">
              <a:lnSpc>
                <a:spcPct val="150000"/>
              </a:lnSpc>
            </a:pPr>
            <a:r>
              <a:rPr lang="es-AR" dirty="0"/>
              <a:t>¿Cuál es la diferencia entre Machine </a:t>
            </a:r>
            <a:r>
              <a:rPr lang="es-AR" dirty="0" err="1"/>
              <a:t>Learning</a:t>
            </a:r>
            <a:r>
              <a:rPr lang="es-AR" dirty="0"/>
              <a:t> y Deep </a:t>
            </a:r>
            <a:r>
              <a:rPr lang="es-AR" dirty="0" err="1"/>
              <a:t>Learning</a:t>
            </a:r>
            <a:r>
              <a:rPr lang="es-AR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s-AR" dirty="0"/>
              <a:t>“El Deep </a:t>
            </a:r>
            <a:r>
              <a:rPr lang="es-AR" dirty="0" err="1"/>
              <a:t>Learning</a:t>
            </a:r>
            <a:r>
              <a:rPr lang="es-AR" dirty="0"/>
              <a:t>, tiene una vinculación aún más profunda con el campo de la Inteligencia Artificial”.</a:t>
            </a: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pic>
        <p:nvPicPr>
          <p:cNvPr id="2" name="3 Imagen" descr="Cuál es la diferencia entre Inteligencia Artificial, Machine ...">
            <a:extLst>
              <a:ext uri="{FF2B5EF4-FFF2-40B4-BE49-F238E27FC236}">
                <a16:creationId xmlns:a16="http://schemas.microsoft.com/office/drawing/2014/main" id="{596A6005-182C-4C35-8512-5B0E3C282A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70" y="2538764"/>
            <a:ext cx="2902460" cy="234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3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882650"/>
            <a:ext cx="78486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dirty="0"/>
              <a:t>Aplicaciones y Ejemplos de uso</a:t>
            </a:r>
          </a:p>
          <a:p>
            <a:pPr algn="just">
              <a:lnSpc>
                <a:spcPct val="150000"/>
              </a:lnSpc>
            </a:pPr>
            <a:r>
              <a:rPr lang="es-AR" dirty="0"/>
              <a:t>Aplicaciones del Deep </a:t>
            </a:r>
            <a:r>
              <a:rPr lang="es-AR" dirty="0" err="1"/>
              <a:t>Learning</a:t>
            </a:r>
            <a:r>
              <a:rPr lang="es-AR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Traductores Inteligentes.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Lenguaje natural hablado.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Sistemas de recomendación.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Interpretación semántica.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Reconocimiento de imágenes.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Visión computacional.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Procesamiento del lenguaje natural.</a:t>
            </a: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pic>
        <p:nvPicPr>
          <p:cNvPr id="3" name="2 Imagen" descr="https://cuadernosdeseguridad.com/wp-content/uploads/2017/11/brain.jpg">
            <a:extLst>
              <a:ext uri="{FF2B5EF4-FFF2-40B4-BE49-F238E27FC236}">
                <a16:creationId xmlns:a16="http://schemas.microsoft.com/office/drawing/2014/main" id="{8821BA5F-CE57-484E-902F-240ED12580D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1437" r="599" b="1708"/>
          <a:stretch/>
        </p:blipFill>
        <p:spPr bwMode="auto">
          <a:xfrm>
            <a:off x="4807390" y="1720850"/>
            <a:ext cx="3621364" cy="2420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15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882650"/>
            <a:ext cx="78486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dirty="0"/>
              <a:t>Aplicaciones y Ejemplos de uso</a:t>
            </a:r>
          </a:p>
          <a:p>
            <a:pPr algn="just">
              <a:lnSpc>
                <a:spcPct val="150000"/>
              </a:lnSpc>
            </a:pPr>
            <a:r>
              <a:rPr lang="es-AR" u="sng" dirty="0"/>
              <a:t>Ejemplos de ámbitos de aplicación del Deep </a:t>
            </a:r>
            <a:r>
              <a:rPr lang="es-AR" u="sng" dirty="0" err="1"/>
              <a:t>Learning</a:t>
            </a:r>
            <a:r>
              <a:rPr lang="es-AR" u="sng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Sector aeroespacial y de defensa.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Investigación médica.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Conducción automática.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Automatización industrial.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Electrónica.</a:t>
            </a: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pic>
        <p:nvPicPr>
          <p:cNvPr id="2" name="2 Imagen" descr="Inteligencias Artificiales y “bots políticos” dominarán las redes ...">
            <a:extLst>
              <a:ext uri="{FF2B5EF4-FFF2-40B4-BE49-F238E27FC236}">
                <a16:creationId xmlns:a16="http://schemas.microsoft.com/office/drawing/2014/main" id="{3EC94AB4-97FD-4259-8E47-A2718700DC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25650"/>
            <a:ext cx="3427250" cy="207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217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882650"/>
            <a:ext cx="7848600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u="sng" dirty="0">
                <a:ea typeface="Roboto"/>
                <a:cs typeface="Roboto"/>
              </a:rPr>
              <a:t>Los retos del Deep </a:t>
            </a:r>
            <a:r>
              <a:rPr lang="es-AR" u="sng" dirty="0" err="1">
                <a:ea typeface="Roboto"/>
                <a:cs typeface="Roboto"/>
              </a:rPr>
              <a:t>Learning</a:t>
            </a:r>
            <a:r>
              <a:rPr lang="es-AR" sz="2000" u="sng" dirty="0">
                <a:ea typeface="Roboto"/>
                <a:cs typeface="Roboto"/>
                <a:sym typeface="Roboto"/>
              </a:rPr>
              <a:t>: 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s-AR" dirty="0">
                <a:ea typeface="Roboto"/>
                <a:cs typeface="Roboto"/>
              </a:rPr>
              <a:t>Capacidad de procesamiento. 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s-AR" dirty="0">
                <a:ea typeface="Roboto"/>
                <a:cs typeface="Roboto"/>
                <a:sym typeface="Roboto"/>
              </a:rPr>
              <a:t>Optimización del </a:t>
            </a:r>
            <a:r>
              <a:rPr lang="es-AR" dirty="0">
                <a:ea typeface="Roboto"/>
                <a:cs typeface="Roboto"/>
              </a:rPr>
              <a:t>uso de los grandes volúmenes de datos</a:t>
            </a:r>
            <a:r>
              <a:rPr lang="es-AR" sz="2000" dirty="0"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AR" sz="1600" u="sng" dirty="0">
              <a:ea typeface="Roboto"/>
              <a:cs typeface="Roboto"/>
            </a:endParaRPr>
          </a:p>
          <a:p>
            <a:pPr algn="just">
              <a:lnSpc>
                <a:spcPct val="150000"/>
              </a:lnSpc>
            </a:pPr>
            <a:r>
              <a:rPr lang="es-AR" sz="1600" u="sng" dirty="0">
                <a:ea typeface="Roboto"/>
                <a:cs typeface="Roboto"/>
              </a:rPr>
              <a:t>Ventajas del Aprendizaje Profundo</a:t>
            </a:r>
            <a:r>
              <a:rPr lang="es-AR" sz="1600" u="sng" dirty="0">
                <a:ea typeface="Roboto"/>
                <a:cs typeface="Roboto"/>
                <a:sym typeface="Roboto"/>
              </a:rPr>
              <a:t>: 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s-AR" sz="1600" dirty="0">
                <a:ea typeface="Roboto"/>
                <a:cs typeface="Roboto"/>
              </a:rPr>
              <a:t>Automatización de procesos. 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s-AR" sz="1600" dirty="0">
                <a:ea typeface="Roboto"/>
                <a:cs typeface="Roboto"/>
              </a:rPr>
              <a:t>Ciberataques o Ciberseguridad.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s-AR" sz="1600" dirty="0">
                <a:ea typeface="Roboto"/>
                <a:cs typeface="Roboto"/>
              </a:rPr>
              <a:t>Mayor precisión y predicción</a:t>
            </a:r>
            <a:r>
              <a:rPr lang="es-AR" sz="1600" dirty="0"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pic>
        <p:nvPicPr>
          <p:cNvPr id="3" name="3 Imagen" descr="Resultado de imagen de desafios">
            <a:extLst>
              <a:ext uri="{FF2B5EF4-FFF2-40B4-BE49-F238E27FC236}">
                <a16:creationId xmlns:a16="http://schemas.microsoft.com/office/drawing/2014/main" id="{CE841C08-6415-4C44-BC52-E0D7B9397B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9604"/>
            <a:ext cx="2328833" cy="1835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39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400" y="425450"/>
            <a:ext cx="7023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7: Deep </a:t>
            </a:r>
            <a:r>
              <a:rPr lang="es-AR" sz="1300" b="1" spc="10" dirty="0" err="1">
                <a:latin typeface="Arial"/>
                <a:cs typeface="Arial"/>
              </a:rPr>
              <a:t>Learning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47700" y="882650"/>
            <a:ext cx="784860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b="1" dirty="0"/>
              <a:t>Herramientas de Machine </a:t>
            </a:r>
            <a:r>
              <a:rPr lang="es-AR" sz="1800" b="1" dirty="0" err="1"/>
              <a:t>Learning</a:t>
            </a:r>
            <a:r>
              <a:rPr lang="es-AR" sz="1800" b="1" dirty="0"/>
              <a:t> y Deep </a:t>
            </a:r>
            <a:r>
              <a:rPr lang="es-AR" sz="1800" b="1" dirty="0" err="1"/>
              <a:t>Learning</a:t>
            </a:r>
            <a:endParaRPr lang="es-AR" sz="2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lnSpc>
                <a:spcPct val="150000"/>
              </a:lnSpc>
            </a:pPr>
            <a:endParaRPr lang="es-AR" sz="2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</a:pPr>
            <a:endParaRPr lang="es-AR" u="sng" dirty="0"/>
          </a:p>
          <a:p>
            <a:pPr algn="just">
              <a:lnSpc>
                <a:spcPct val="150000"/>
              </a:lnSpc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AC78D-BD57-4CB9-AADA-898396ABEDF9}"/>
              </a:ext>
            </a:extLst>
          </p:cNvPr>
          <p:cNvSpPr txBox="1"/>
          <p:nvPr/>
        </p:nvSpPr>
        <p:spPr>
          <a:xfrm>
            <a:off x="552450" y="2949641"/>
            <a:ext cx="80391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AR" sz="1800" dirty="0"/>
              <a:t>“Esta opción de Microsoft, cuenta con una interfaz de arrastrar y soltar que no requiere experiencia en codificación. Permite integrar datos y tecnología de una manera bastante sencilla. La interfaz visual, también es un aspecto destacable”.</a:t>
            </a:r>
          </a:p>
        </p:txBody>
      </p:sp>
      <p:pic>
        <p:nvPicPr>
          <p:cNvPr id="5" name="4 Imagen" descr="Azure Machine Learning Service: Part 1 — An Introduction | by ...">
            <a:extLst>
              <a:ext uri="{FF2B5EF4-FFF2-40B4-BE49-F238E27FC236}">
                <a16:creationId xmlns:a16="http://schemas.microsoft.com/office/drawing/2014/main" id="{6C71DEA3-5B21-41E1-A272-8E6418ECAEA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15617" r="-1195" b="10024"/>
          <a:stretch/>
        </p:blipFill>
        <p:spPr bwMode="auto">
          <a:xfrm>
            <a:off x="3038914" y="1469494"/>
            <a:ext cx="3536951" cy="132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53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646</Words>
  <Application>Microsoft Office PowerPoint</Application>
  <PresentationFormat>Personalizado</PresentationFormat>
  <Paragraphs>81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Office Theme</vt:lpstr>
      <vt:lpstr>Academia BA Emprende Formación: Ciencia de Datos Docente: Mg. Ing. Layla Scheli</vt:lpstr>
      <vt:lpstr>Int. a las Redes Neuronales Artificiales/Funcionamiento de las RNA</vt:lpstr>
      <vt:lpstr>Deep Learning en profundidad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pidi</cp:lastModifiedBy>
  <cp:revision>178</cp:revision>
  <dcterms:created xsi:type="dcterms:W3CDTF">2020-10-20T23:11:42Z</dcterms:created>
  <dcterms:modified xsi:type="dcterms:W3CDTF">2020-10-24T01:26:04Z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