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07F17C-3777-4DE5-979B-AD571F4E5ED7}">
  <a:tblStyle styleId="{1607F17C-3777-4DE5-979B-AD571F4E5E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d04aeb3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cd04aeb36f_1_0:notes"/>
          <p:cNvSpPr/>
          <p:nvPr>
            <p:ph idx="2" type="sldImg"/>
          </p:nvPr>
        </p:nvSpPr>
        <p:spPr>
          <a:xfrm>
            <a:off x="1150281" y="685800"/>
            <a:ext cx="4558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44cbb66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44cbb66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4cbb66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4cbb66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44cbb66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44cbb66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4cbb66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4cbb66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4cbb66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44cbb66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4cbb66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4cbb66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4cbb66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44cbb66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4cbb66b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4cbb66b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4cbb66b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44cbb66b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4cbb66b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4cbb66b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dd56d724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dd56d724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44cbb66b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44cbb66b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44cbb66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44cbb66b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8fbcf5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8fbcf5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75f9388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875f938894_0_17:notes"/>
          <p:cNvSpPr/>
          <p:nvPr>
            <p:ph idx="2" type="sldImg"/>
          </p:nvPr>
        </p:nvSpPr>
        <p:spPr>
          <a:xfrm>
            <a:off x="1150281" y="685800"/>
            <a:ext cx="4558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f60bd3569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f60bd356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44cbb66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44cbb66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44cbb66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44cbb66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44cbb66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44cbb66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4cbb66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4cbb66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44cbb66b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44cbb66b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4cbb66b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4cbb66b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pic>
        <p:nvPicPr>
          <p:cNvPr id="9" name="Google Shape;9;p1"/>
          <p:cNvPicPr preferRelativeResize="0"/>
          <p:nvPr/>
        </p:nvPicPr>
        <p:blipFill rotWithShape="1">
          <a:blip r:embed="rId1">
            <a:alphaModFix/>
          </a:blip>
          <a:srcRect b="0" l="0" r="0" t="0"/>
          <a:stretch/>
        </p:blipFill>
        <p:spPr>
          <a:xfrm>
            <a:off x="0" y="446"/>
            <a:ext cx="9143998" cy="51267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BGgQ9woZQOg" TargetMode="Externa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mailto:pablo.academiaba@gmail.com"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mailto:pablo.academiaba@gmail.com"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info.microsoft.com/ww-landing-2020-gartner-magic-quadrant-for-analytics-and-business-intelligence.html?LCID=EN-US&amp;ls=Websi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sciencedaily.com/releases/2013/05/130522085217.htm" TargetMode="External"/><Relationship Id="rId4" Type="http://schemas.openxmlformats.org/officeDocument/2006/relationships/hyperlink" Target="https://www.forbes.com/sites/bernardmarr/2018/05/21/how-much-data-do-we-create-every-day-the-mind-blowing-stats-everyone-should-read/?sh=6cf13f0360ba" TargetMode="External"/><Relationship Id="rId5" Type="http://schemas.openxmlformats.org/officeDocument/2006/relationships/hyperlink" Target="https://appdevelopermagazine.com/more-data-will-be-created-in-2017-than-the-previous-5,000-years-of-humanity-/"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0" y="446"/>
            <a:ext cx="9143996" cy="5126733"/>
          </a:xfrm>
          <a:prstGeom prst="rect">
            <a:avLst/>
          </a:prstGeom>
          <a:noFill/>
          <a:ln>
            <a:noFill/>
          </a:ln>
        </p:spPr>
      </p:pic>
      <p:sp>
        <p:nvSpPr>
          <p:cNvPr id="62" name="Google Shape;62;p14"/>
          <p:cNvSpPr/>
          <p:nvPr/>
        </p:nvSpPr>
        <p:spPr>
          <a:xfrm>
            <a:off x="652964" y="1704978"/>
            <a:ext cx="4572000" cy="66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2100">
                <a:solidFill>
                  <a:schemeClr val="lt1"/>
                </a:solidFill>
              </a:rPr>
              <a:t>Análisis de Datos</a:t>
            </a:r>
            <a:endParaRPr sz="16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28" name="Google Shape;128;p23"/>
          <p:cNvSpPr/>
          <p:nvPr/>
        </p:nvSpPr>
        <p:spPr>
          <a:xfrm>
            <a:off x="134024" y="467585"/>
            <a:ext cx="5720461" cy="4208323"/>
          </a:xfrm>
          <a:custGeom>
            <a:rect b="b" l="l" r="r" t="t"/>
            <a:pathLst>
              <a:path extrusionOk="0" h="6188710" w="7381240">
                <a:moveTo>
                  <a:pt x="2861310" y="5034280"/>
                </a:moveTo>
                <a:cubicBezTo>
                  <a:pt x="4353560" y="5034280"/>
                  <a:pt x="3549650" y="6188710"/>
                  <a:pt x="5092700" y="6121400"/>
                </a:cubicBezTo>
                <a:cubicBezTo>
                  <a:pt x="6408420" y="6064250"/>
                  <a:pt x="7381240" y="3489960"/>
                  <a:pt x="5207000" y="2288540"/>
                </a:cubicBezTo>
                <a:cubicBezTo>
                  <a:pt x="3470910" y="1328420"/>
                  <a:pt x="629920" y="0"/>
                  <a:pt x="1029970" y="1830070"/>
                </a:cubicBezTo>
                <a:cubicBezTo>
                  <a:pt x="1430020" y="3660140"/>
                  <a:pt x="0" y="4232910"/>
                  <a:pt x="744220" y="5205730"/>
                </a:cubicBezTo>
                <a:cubicBezTo>
                  <a:pt x="1488440" y="6178550"/>
                  <a:pt x="1544320" y="5034280"/>
                  <a:pt x="2861310" y="5034280"/>
                </a:cubicBezTo>
                <a:close/>
              </a:path>
            </a:pathLst>
          </a:custGeom>
          <a:blipFill rotWithShape="1">
            <a:blip r:embed="rId3">
              <a:alphaModFix/>
            </a:blip>
            <a:stretch>
              <a:fillRect b="-12858" l="109" r="89" t="-1284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txBox="1"/>
          <p:nvPr/>
        </p:nvSpPr>
        <p:spPr>
          <a:xfrm>
            <a:off x="5481700" y="1402038"/>
            <a:ext cx="3407100" cy="23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800">
                <a:solidFill>
                  <a:srgbClr val="434343"/>
                </a:solidFill>
                <a:latin typeface="Arial Rounded"/>
                <a:ea typeface="Arial Rounded"/>
                <a:cs typeface="Arial Rounded"/>
                <a:sym typeface="Arial Rounded"/>
              </a:rPr>
              <a:t>Fuentes</a:t>
            </a:r>
            <a:endParaRPr sz="4800">
              <a:solidFill>
                <a:srgbClr val="434343"/>
              </a:solidFill>
              <a:latin typeface="Arial Rounded"/>
              <a:ea typeface="Arial Rounded"/>
              <a:cs typeface="Arial Rounded"/>
              <a:sym typeface="Arial Rounded"/>
            </a:endParaRPr>
          </a:p>
          <a:p>
            <a:pPr indent="0" lvl="0" marL="0" rtl="0" algn="l">
              <a:spcBef>
                <a:spcPts val="0"/>
              </a:spcBef>
              <a:spcAft>
                <a:spcPts val="0"/>
              </a:spcAft>
              <a:buNone/>
            </a:pPr>
            <a:r>
              <a:rPr lang="es" sz="4800">
                <a:solidFill>
                  <a:srgbClr val="434343"/>
                </a:solidFill>
                <a:latin typeface="Arial Rounded"/>
                <a:ea typeface="Arial Rounded"/>
                <a:cs typeface="Arial Rounded"/>
                <a:sym typeface="Arial Rounded"/>
              </a:rPr>
              <a:t> de </a:t>
            </a:r>
            <a:endParaRPr sz="4800">
              <a:solidFill>
                <a:srgbClr val="434343"/>
              </a:solidFill>
              <a:latin typeface="Arial Rounded"/>
              <a:ea typeface="Arial Rounded"/>
              <a:cs typeface="Arial Rounded"/>
              <a:sym typeface="Arial Rounded"/>
            </a:endParaRPr>
          </a:p>
          <a:p>
            <a:pPr indent="0" lvl="0" marL="0" rtl="0" algn="l">
              <a:spcBef>
                <a:spcPts val="0"/>
              </a:spcBef>
              <a:spcAft>
                <a:spcPts val="0"/>
              </a:spcAft>
              <a:buNone/>
            </a:pPr>
            <a:r>
              <a:rPr lang="es" sz="4800">
                <a:solidFill>
                  <a:srgbClr val="434343"/>
                </a:solidFill>
                <a:latin typeface="Arial Rounded"/>
                <a:ea typeface="Arial Rounded"/>
                <a:cs typeface="Arial Rounded"/>
                <a:sym typeface="Arial Rounded"/>
              </a:rPr>
              <a:t>Datos</a:t>
            </a:r>
            <a:endParaRPr sz="4800">
              <a:solidFill>
                <a:srgbClr val="434343"/>
              </a:solidFill>
              <a:latin typeface="Arial Rounded"/>
              <a:ea typeface="Arial Rounded"/>
              <a:cs typeface="Arial Rounded"/>
              <a:sym typeface="Arial Round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pic>
        <p:nvPicPr>
          <p:cNvPr id="135" name="Google Shape;135;p24"/>
          <p:cNvPicPr preferRelativeResize="0"/>
          <p:nvPr/>
        </p:nvPicPr>
        <p:blipFill rotWithShape="1">
          <a:blip r:embed="rId3">
            <a:alphaModFix/>
          </a:blip>
          <a:srcRect b="0" l="0" r="0" t="0"/>
          <a:stretch/>
        </p:blipFill>
        <p:spPr>
          <a:xfrm>
            <a:off x="476252" y="2992518"/>
            <a:ext cx="2768242" cy="1844431"/>
          </a:xfrm>
          <a:prstGeom prst="rect">
            <a:avLst/>
          </a:prstGeom>
          <a:noFill/>
          <a:ln>
            <a:noFill/>
          </a:ln>
        </p:spPr>
      </p:pic>
      <p:pic>
        <p:nvPicPr>
          <p:cNvPr id="136" name="Google Shape;136;p24"/>
          <p:cNvPicPr preferRelativeResize="0"/>
          <p:nvPr/>
        </p:nvPicPr>
        <p:blipFill rotWithShape="1">
          <a:blip r:embed="rId4">
            <a:alphaModFix/>
          </a:blip>
          <a:srcRect b="1989" l="0" r="0" t="0"/>
          <a:stretch/>
        </p:blipFill>
        <p:spPr>
          <a:xfrm>
            <a:off x="476252" y="876299"/>
            <a:ext cx="6286727" cy="826293"/>
          </a:xfrm>
          <a:prstGeom prst="rect">
            <a:avLst/>
          </a:prstGeom>
          <a:noFill/>
          <a:ln>
            <a:noFill/>
          </a:ln>
        </p:spPr>
      </p:pic>
      <p:pic>
        <p:nvPicPr>
          <p:cNvPr id="137" name="Google Shape;137;p24"/>
          <p:cNvPicPr preferRelativeResize="0"/>
          <p:nvPr/>
        </p:nvPicPr>
        <p:blipFill rotWithShape="1">
          <a:blip r:embed="rId5">
            <a:alphaModFix/>
          </a:blip>
          <a:srcRect b="37465" l="0" r="0" t="483"/>
          <a:stretch/>
        </p:blipFill>
        <p:spPr>
          <a:xfrm>
            <a:off x="476252" y="1822748"/>
            <a:ext cx="6286723" cy="1069171"/>
          </a:xfrm>
          <a:prstGeom prst="rect">
            <a:avLst/>
          </a:prstGeom>
          <a:noFill/>
          <a:ln>
            <a:noFill/>
          </a:ln>
        </p:spPr>
      </p:pic>
      <p:sp>
        <p:nvSpPr>
          <p:cNvPr id="138" name="Google Shape;138;p24"/>
          <p:cNvSpPr txBox="1"/>
          <p:nvPr/>
        </p:nvSpPr>
        <p:spPr>
          <a:xfrm>
            <a:off x="7100950" y="996542"/>
            <a:ext cx="15477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434343"/>
                </a:solidFill>
                <a:latin typeface="Arial Rounded"/>
                <a:ea typeface="Arial Rounded"/>
                <a:cs typeface="Arial Rounded"/>
                <a:sym typeface="Arial Rounded"/>
              </a:rPr>
              <a:t>CSV</a:t>
            </a:r>
            <a:endParaRPr sz="3300">
              <a:solidFill>
                <a:srgbClr val="434343"/>
              </a:solidFill>
              <a:latin typeface="Arial Rounded"/>
              <a:ea typeface="Arial Rounded"/>
              <a:cs typeface="Arial Rounded"/>
              <a:sym typeface="Arial Rounded"/>
            </a:endParaRPr>
          </a:p>
        </p:txBody>
      </p:sp>
      <p:sp>
        <p:nvSpPr>
          <p:cNvPr id="139" name="Google Shape;139;p24"/>
          <p:cNvSpPr txBox="1"/>
          <p:nvPr/>
        </p:nvSpPr>
        <p:spPr>
          <a:xfrm>
            <a:off x="7100950" y="2158642"/>
            <a:ext cx="15477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434343"/>
                </a:solidFill>
                <a:latin typeface="Arial Rounded"/>
                <a:ea typeface="Arial Rounded"/>
                <a:cs typeface="Arial Rounded"/>
                <a:sym typeface="Arial Rounded"/>
              </a:rPr>
              <a:t>XLSX</a:t>
            </a:r>
            <a:endParaRPr sz="3300">
              <a:solidFill>
                <a:srgbClr val="434343"/>
              </a:solidFill>
              <a:latin typeface="Arial Rounded"/>
              <a:ea typeface="Arial Rounded"/>
              <a:cs typeface="Arial Rounded"/>
              <a:sym typeface="Arial Rounded"/>
            </a:endParaRPr>
          </a:p>
        </p:txBody>
      </p:sp>
      <p:sp>
        <p:nvSpPr>
          <p:cNvPr id="140" name="Google Shape;140;p24"/>
          <p:cNvSpPr txBox="1"/>
          <p:nvPr/>
        </p:nvSpPr>
        <p:spPr>
          <a:xfrm>
            <a:off x="3995800" y="3644492"/>
            <a:ext cx="15477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434343"/>
                </a:solidFill>
                <a:latin typeface="Arial Rounded"/>
                <a:ea typeface="Arial Rounded"/>
                <a:cs typeface="Arial Rounded"/>
                <a:sym typeface="Arial Rounded"/>
              </a:rPr>
              <a:t>SQL</a:t>
            </a:r>
            <a:endParaRPr sz="3300">
              <a:solidFill>
                <a:srgbClr val="434343"/>
              </a:solidFill>
              <a:latin typeface="Arial Rounded"/>
              <a:ea typeface="Arial Rounded"/>
              <a:cs typeface="Arial Rounded"/>
              <a:sym typeface="Arial Round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46" name="Google Shape;146;p25"/>
          <p:cNvSpPr/>
          <p:nvPr/>
        </p:nvSpPr>
        <p:spPr>
          <a:xfrm>
            <a:off x="4571999" y="666750"/>
            <a:ext cx="4354932" cy="3295488"/>
          </a:xfrm>
          <a:custGeom>
            <a:rect b="b" l="l" r="r" t="t"/>
            <a:pathLst>
              <a:path extrusionOk="0" h="6188710" w="7381240">
                <a:moveTo>
                  <a:pt x="2861310" y="5034280"/>
                </a:moveTo>
                <a:cubicBezTo>
                  <a:pt x="4353560" y="5034280"/>
                  <a:pt x="3549650" y="6188710"/>
                  <a:pt x="5092700" y="6121400"/>
                </a:cubicBezTo>
                <a:cubicBezTo>
                  <a:pt x="6408420" y="6064250"/>
                  <a:pt x="7381240" y="3489960"/>
                  <a:pt x="5207000" y="2288540"/>
                </a:cubicBezTo>
                <a:cubicBezTo>
                  <a:pt x="3470910" y="1328420"/>
                  <a:pt x="629920" y="0"/>
                  <a:pt x="1029970" y="1830070"/>
                </a:cubicBezTo>
                <a:cubicBezTo>
                  <a:pt x="1430020" y="3660140"/>
                  <a:pt x="0" y="4232910"/>
                  <a:pt x="744220" y="5205730"/>
                </a:cubicBezTo>
                <a:cubicBezTo>
                  <a:pt x="1488440" y="6178550"/>
                  <a:pt x="1544320" y="5034280"/>
                  <a:pt x="2861310" y="5034280"/>
                </a:cubicBezTo>
                <a:close/>
              </a:path>
            </a:pathLst>
          </a:custGeom>
          <a:blipFill rotWithShape="1">
            <a:blip r:embed="rId3">
              <a:alphaModFix/>
            </a:blip>
            <a:stretch>
              <a:fillRect b="119" l="-15389" r="-15409" t="11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txBox="1"/>
          <p:nvPr/>
        </p:nvSpPr>
        <p:spPr>
          <a:xfrm>
            <a:off x="528700" y="1546050"/>
            <a:ext cx="3757500" cy="20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434343"/>
                </a:solidFill>
                <a:latin typeface="Arial Rounded"/>
                <a:ea typeface="Arial Rounded"/>
                <a:cs typeface="Arial Rounded"/>
                <a:sym typeface="Arial Rounded"/>
              </a:rPr>
              <a:t>Qué otras fuentes de datos existen?</a:t>
            </a:r>
            <a:endParaRPr sz="3300">
              <a:solidFill>
                <a:srgbClr val="434343"/>
              </a:solidFill>
              <a:latin typeface="Arial Rounded"/>
              <a:ea typeface="Arial Rounded"/>
              <a:cs typeface="Arial Rounded"/>
              <a:sym typeface="Arial Rounded"/>
            </a:endParaRPr>
          </a:p>
          <a:p>
            <a:pPr indent="0" lvl="0" marL="0" rtl="0" algn="l">
              <a:spcBef>
                <a:spcPts val="0"/>
              </a:spcBef>
              <a:spcAft>
                <a:spcPts val="0"/>
              </a:spcAft>
              <a:buNone/>
            </a:pPr>
            <a:r>
              <a:rPr lang="es" sz="2400">
                <a:solidFill>
                  <a:srgbClr val="434343"/>
                </a:solidFill>
                <a:latin typeface="Arial Rounded"/>
                <a:ea typeface="Arial Rounded"/>
                <a:cs typeface="Arial Rounded"/>
                <a:sym typeface="Arial Rounded"/>
              </a:rPr>
              <a:t>(se relacionan entre sí?)</a:t>
            </a:r>
            <a:endParaRPr sz="2400">
              <a:solidFill>
                <a:srgbClr val="434343"/>
              </a:solidFill>
              <a:latin typeface="Arial Rounded"/>
              <a:ea typeface="Arial Rounded"/>
              <a:cs typeface="Arial Rounded"/>
              <a:sym typeface="Arial Round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53" name="Google Shape;153;p26"/>
          <p:cNvSpPr/>
          <p:nvPr/>
        </p:nvSpPr>
        <p:spPr>
          <a:xfrm>
            <a:off x="3940227" y="441948"/>
            <a:ext cx="5203774" cy="3744170"/>
          </a:xfrm>
          <a:custGeom>
            <a:rect b="b" l="l" r="r" t="t"/>
            <a:pathLst>
              <a:path extrusionOk="0" h="6188710" w="7381240">
                <a:moveTo>
                  <a:pt x="2861310" y="5034280"/>
                </a:moveTo>
                <a:cubicBezTo>
                  <a:pt x="4353560" y="5034280"/>
                  <a:pt x="3549650" y="6188710"/>
                  <a:pt x="5092700" y="6121400"/>
                </a:cubicBezTo>
                <a:cubicBezTo>
                  <a:pt x="6408420" y="6064250"/>
                  <a:pt x="7381240" y="3489960"/>
                  <a:pt x="5207000" y="2288540"/>
                </a:cubicBezTo>
                <a:cubicBezTo>
                  <a:pt x="3470910" y="1328420"/>
                  <a:pt x="629920" y="0"/>
                  <a:pt x="1029970" y="1830070"/>
                </a:cubicBezTo>
                <a:cubicBezTo>
                  <a:pt x="1430020" y="3660140"/>
                  <a:pt x="0" y="4232910"/>
                  <a:pt x="744220" y="5205730"/>
                </a:cubicBezTo>
                <a:cubicBezTo>
                  <a:pt x="1488440" y="6178550"/>
                  <a:pt x="1544320" y="5034280"/>
                  <a:pt x="2861310" y="5034280"/>
                </a:cubicBezTo>
                <a:close/>
              </a:path>
            </a:pathLst>
          </a:custGeom>
          <a:blipFill rotWithShape="1">
            <a:blip r:embed="rId3">
              <a:alphaModFix/>
            </a:blip>
            <a:stretch>
              <a:fillRect b="119" l="-15348" r="-15368" t="11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txBox="1"/>
          <p:nvPr/>
        </p:nvSpPr>
        <p:spPr>
          <a:xfrm>
            <a:off x="528700" y="1546050"/>
            <a:ext cx="3757500" cy="20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434343"/>
                </a:solidFill>
                <a:latin typeface="Arial Rounded"/>
                <a:ea typeface="Arial Rounded"/>
                <a:cs typeface="Arial Rounded"/>
                <a:sym typeface="Arial Rounded"/>
              </a:rPr>
              <a:t>Limpieza de datos</a:t>
            </a:r>
            <a:endParaRPr sz="3300">
              <a:solidFill>
                <a:srgbClr val="434343"/>
              </a:solidFill>
              <a:latin typeface="Arial Rounded"/>
              <a:ea typeface="Arial Rounded"/>
              <a:cs typeface="Arial Rounded"/>
              <a:sym typeface="Arial Rounded"/>
            </a:endParaRPr>
          </a:p>
          <a:p>
            <a:pPr indent="0" lvl="0" marL="0" rtl="0" algn="l">
              <a:spcBef>
                <a:spcPts val="0"/>
              </a:spcBef>
              <a:spcAft>
                <a:spcPts val="0"/>
              </a:spcAft>
              <a:buNone/>
            </a:pPr>
            <a:r>
              <a:rPr lang="es" sz="2400">
                <a:solidFill>
                  <a:srgbClr val="F12B26"/>
                </a:solidFill>
                <a:latin typeface="Arial Rounded"/>
                <a:ea typeface="Arial Rounded"/>
                <a:cs typeface="Arial Rounded"/>
                <a:sym typeface="Arial Rounded"/>
              </a:rPr>
              <a:t>Acaso los datos vienen sucios?</a:t>
            </a:r>
            <a:endParaRPr sz="2400">
              <a:solidFill>
                <a:srgbClr val="F12B26"/>
              </a:solidFill>
              <a:latin typeface="Arial Rounded"/>
              <a:ea typeface="Arial Rounded"/>
              <a:cs typeface="Arial Rounded"/>
              <a:sym typeface="Arial Round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pic>
        <p:nvPicPr>
          <p:cNvPr id="160" name="Google Shape;160;p27"/>
          <p:cNvPicPr preferRelativeResize="0"/>
          <p:nvPr/>
        </p:nvPicPr>
        <p:blipFill rotWithShape="1">
          <a:blip r:embed="rId3">
            <a:alphaModFix/>
          </a:blip>
          <a:srcRect b="0" l="0" r="0" t="0"/>
          <a:stretch/>
        </p:blipFill>
        <p:spPr>
          <a:xfrm>
            <a:off x="755324" y="1062074"/>
            <a:ext cx="3713876" cy="3686250"/>
          </a:xfrm>
          <a:prstGeom prst="rect">
            <a:avLst/>
          </a:prstGeom>
          <a:noFill/>
          <a:ln>
            <a:noFill/>
          </a:ln>
        </p:spPr>
      </p:pic>
      <p:sp>
        <p:nvSpPr>
          <p:cNvPr id="161" name="Google Shape;161;p27"/>
          <p:cNvSpPr txBox="1"/>
          <p:nvPr/>
        </p:nvSpPr>
        <p:spPr>
          <a:xfrm>
            <a:off x="4834000" y="1879500"/>
            <a:ext cx="3757500" cy="20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Arial Rounded"/>
                <a:ea typeface="Arial Rounded"/>
                <a:cs typeface="Arial Rounded"/>
                <a:sym typeface="Arial Rounded"/>
              </a:rPr>
              <a:t>Cuántos reclamos hubo en Estados Unidos?</a:t>
            </a:r>
            <a:endParaRPr sz="3000">
              <a:solidFill>
                <a:srgbClr val="434343"/>
              </a:solidFill>
              <a:latin typeface="Arial Rounded"/>
              <a:ea typeface="Arial Rounded"/>
              <a:cs typeface="Arial Rounded"/>
              <a:sym typeface="Arial Rounded"/>
            </a:endParaRPr>
          </a:p>
          <a:p>
            <a:pPr indent="0" lvl="0" marL="0" rtl="0" algn="l">
              <a:spcBef>
                <a:spcPts val="0"/>
              </a:spcBef>
              <a:spcAft>
                <a:spcPts val="0"/>
              </a:spcAft>
              <a:buNone/>
            </a:pPr>
            <a:r>
              <a:rPr lang="es" sz="3000">
                <a:solidFill>
                  <a:srgbClr val="434343"/>
                </a:solidFill>
                <a:latin typeface="Arial Rounded"/>
                <a:ea typeface="Arial Rounded"/>
                <a:cs typeface="Arial Rounded"/>
                <a:sym typeface="Arial Rounded"/>
              </a:rPr>
              <a:t>Cuántos en Inglés?</a:t>
            </a:r>
            <a:endParaRPr sz="3000">
              <a:solidFill>
                <a:srgbClr val="434343"/>
              </a:solidFill>
              <a:latin typeface="Arial Rounded"/>
              <a:ea typeface="Arial Rounded"/>
              <a:cs typeface="Arial Rounded"/>
              <a:sym typeface="Arial Round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67" name="Google Shape;167;p28"/>
          <p:cNvSpPr txBox="1"/>
          <p:nvPr/>
        </p:nvSpPr>
        <p:spPr>
          <a:xfrm>
            <a:off x="628650" y="1810750"/>
            <a:ext cx="2838300" cy="20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700">
                <a:solidFill>
                  <a:srgbClr val="F12B26"/>
                </a:solidFill>
                <a:latin typeface="Arial Rounded"/>
                <a:ea typeface="Arial Rounded"/>
                <a:cs typeface="Arial Rounded"/>
                <a:sym typeface="Arial Rounded"/>
              </a:rPr>
              <a:t>90% del tiempo </a:t>
            </a:r>
            <a:endParaRPr sz="3700">
              <a:solidFill>
                <a:srgbClr val="F12B26"/>
              </a:solidFill>
              <a:latin typeface="Arial Rounded"/>
              <a:ea typeface="Arial Rounded"/>
              <a:cs typeface="Arial Rounded"/>
              <a:sym typeface="Arial Rounded"/>
            </a:endParaRPr>
          </a:p>
          <a:p>
            <a:pPr indent="0" lvl="0" marL="0" rtl="0" algn="ctr">
              <a:spcBef>
                <a:spcPts val="0"/>
              </a:spcBef>
              <a:spcAft>
                <a:spcPts val="0"/>
              </a:spcAft>
              <a:buNone/>
            </a:pPr>
            <a:r>
              <a:rPr lang="es" sz="2200">
                <a:solidFill>
                  <a:srgbClr val="434343"/>
                </a:solidFill>
                <a:latin typeface="Arial Rounded"/>
                <a:ea typeface="Arial Rounded"/>
                <a:cs typeface="Arial Rounded"/>
                <a:sym typeface="Arial Rounded"/>
              </a:rPr>
              <a:t>se usa en limpiar los datos</a:t>
            </a:r>
            <a:endParaRPr sz="2200">
              <a:solidFill>
                <a:srgbClr val="434343"/>
              </a:solidFill>
              <a:latin typeface="Arial Rounded"/>
              <a:ea typeface="Arial Rounded"/>
              <a:cs typeface="Arial Rounded"/>
              <a:sym typeface="Arial Rounded"/>
            </a:endParaRPr>
          </a:p>
        </p:txBody>
      </p:sp>
      <p:sp>
        <p:nvSpPr>
          <p:cNvPr id="168" name="Google Shape;168;p28"/>
          <p:cNvSpPr/>
          <p:nvPr/>
        </p:nvSpPr>
        <p:spPr>
          <a:xfrm>
            <a:off x="3943350" y="914400"/>
            <a:ext cx="4236263" cy="3844087"/>
          </a:xfrm>
          <a:custGeom>
            <a:rect b="b" l="l" r="r" t="t"/>
            <a:pathLst>
              <a:path extrusionOk="0"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rotWithShape="1">
            <a:blip r:embed="rId3">
              <a:alphaModFix/>
            </a:blip>
            <a:stretch>
              <a:fillRect b="2279" l="3279" r="-67259" t="4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74" name="Google Shape;174;p29"/>
          <p:cNvSpPr txBox="1"/>
          <p:nvPr/>
        </p:nvSpPr>
        <p:spPr>
          <a:xfrm>
            <a:off x="3448050" y="965100"/>
            <a:ext cx="5281500" cy="3683100"/>
          </a:xfrm>
          <a:prstGeom prst="rect">
            <a:avLst/>
          </a:prstGeom>
          <a:noFill/>
          <a:ln>
            <a:noFill/>
          </a:ln>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Valores Duplicados</a:t>
            </a:r>
            <a:endParaRPr sz="2500">
              <a:solidFill>
                <a:schemeClr val="dk2"/>
              </a:solidFill>
              <a:latin typeface="Arial Rounded"/>
              <a:ea typeface="Arial Rounded"/>
              <a:cs typeface="Arial Rounded"/>
              <a:sym typeface="Arial Rounded"/>
            </a:endParaRPr>
          </a:p>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Valores Faltantes</a:t>
            </a:r>
            <a:endParaRPr sz="2500">
              <a:solidFill>
                <a:schemeClr val="dk2"/>
              </a:solidFill>
              <a:latin typeface="Arial Rounded"/>
              <a:ea typeface="Arial Rounded"/>
              <a:cs typeface="Arial Rounded"/>
              <a:sym typeface="Arial Rounded"/>
            </a:endParaRPr>
          </a:p>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Errores de Tipeo</a:t>
            </a:r>
            <a:endParaRPr sz="2500">
              <a:solidFill>
                <a:schemeClr val="dk2"/>
              </a:solidFill>
              <a:latin typeface="Arial Rounded"/>
              <a:ea typeface="Arial Rounded"/>
              <a:cs typeface="Arial Rounded"/>
              <a:sym typeface="Arial Rounded"/>
            </a:endParaRPr>
          </a:p>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Valores Equivalentes (UK vs United Kingdom vs Inglaterra?)</a:t>
            </a:r>
            <a:endParaRPr sz="2500">
              <a:solidFill>
                <a:schemeClr val="dk2"/>
              </a:solidFill>
              <a:latin typeface="Arial Rounded"/>
              <a:ea typeface="Arial Rounded"/>
              <a:cs typeface="Arial Rounded"/>
              <a:sym typeface="Arial Rounded"/>
            </a:endParaRPr>
          </a:p>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Valores Extremos</a:t>
            </a:r>
            <a:endParaRPr sz="2500">
              <a:solidFill>
                <a:schemeClr val="dk2"/>
              </a:solidFill>
              <a:latin typeface="Arial Rounded"/>
              <a:ea typeface="Arial Rounded"/>
              <a:cs typeface="Arial Rounded"/>
              <a:sym typeface="Arial Rounded"/>
            </a:endParaRPr>
          </a:p>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Errores Generales</a:t>
            </a:r>
            <a:endParaRPr sz="2500">
              <a:solidFill>
                <a:schemeClr val="dk2"/>
              </a:solidFill>
              <a:latin typeface="Arial Rounded"/>
              <a:ea typeface="Arial Rounded"/>
              <a:cs typeface="Arial Rounded"/>
              <a:sym typeface="Arial Rounded"/>
            </a:endParaRPr>
          </a:p>
          <a:p>
            <a:pPr indent="-387350" lvl="0" marL="457200" rtl="0" algn="l">
              <a:lnSpc>
                <a:spcPct val="100000"/>
              </a:lnSpc>
              <a:spcBef>
                <a:spcPts val="0"/>
              </a:spcBef>
              <a:spcAft>
                <a:spcPts val="0"/>
              </a:spcAft>
              <a:buClr>
                <a:schemeClr val="dk2"/>
              </a:buClr>
              <a:buSzPts val="2500"/>
              <a:buFont typeface="Arial Rounded"/>
              <a:buChar char="●"/>
            </a:pPr>
            <a:r>
              <a:rPr lang="es" sz="2500">
                <a:solidFill>
                  <a:schemeClr val="dk2"/>
                </a:solidFill>
                <a:latin typeface="Arial Rounded"/>
                <a:ea typeface="Arial Rounded"/>
                <a:cs typeface="Arial Rounded"/>
                <a:sym typeface="Arial Rounded"/>
              </a:rPr>
              <a:t>Valores Nulos</a:t>
            </a:r>
            <a:endParaRPr sz="2500">
              <a:solidFill>
                <a:schemeClr val="dk2"/>
              </a:solidFill>
              <a:latin typeface="Arial Rounded"/>
              <a:ea typeface="Arial Rounded"/>
              <a:cs typeface="Arial Rounded"/>
              <a:sym typeface="Arial Rounded"/>
            </a:endParaRPr>
          </a:p>
          <a:p>
            <a:pPr indent="0" lvl="0" marL="0" rtl="0" algn="l">
              <a:spcBef>
                <a:spcPts val="0"/>
              </a:spcBef>
              <a:spcAft>
                <a:spcPts val="0"/>
              </a:spcAft>
              <a:buNone/>
            </a:pPr>
            <a:r>
              <a:t/>
            </a:r>
            <a:endParaRPr sz="3000">
              <a:solidFill>
                <a:schemeClr val="dk2"/>
              </a:solidFill>
              <a:latin typeface="Arial Rounded"/>
              <a:ea typeface="Arial Rounded"/>
              <a:cs typeface="Arial Rounded"/>
              <a:sym typeface="Arial Rounded"/>
            </a:endParaRPr>
          </a:p>
        </p:txBody>
      </p:sp>
      <p:sp>
        <p:nvSpPr>
          <p:cNvPr id="175" name="Google Shape;175;p29"/>
          <p:cNvSpPr txBox="1"/>
          <p:nvPr/>
        </p:nvSpPr>
        <p:spPr>
          <a:xfrm>
            <a:off x="528700" y="1780950"/>
            <a:ext cx="2214600" cy="20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434343"/>
                </a:solidFill>
                <a:latin typeface="Arial Rounded"/>
                <a:ea typeface="Arial Rounded"/>
                <a:cs typeface="Arial Rounded"/>
                <a:sym typeface="Arial Rounded"/>
              </a:rPr>
              <a:t>Limpieza de datos</a:t>
            </a:r>
            <a:endParaRPr sz="2400">
              <a:solidFill>
                <a:srgbClr val="F12B26"/>
              </a:solidFill>
              <a:latin typeface="Arial Rounded"/>
              <a:ea typeface="Arial Rounded"/>
              <a:cs typeface="Arial Rounded"/>
              <a:sym typeface="Arial Round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81" name="Google Shape;181;p30"/>
          <p:cNvSpPr txBox="1"/>
          <p:nvPr/>
        </p:nvSpPr>
        <p:spPr>
          <a:xfrm>
            <a:off x="794800" y="987325"/>
            <a:ext cx="3903000" cy="1282200"/>
          </a:xfrm>
          <a:prstGeom prst="rect">
            <a:avLst/>
          </a:prstGeom>
          <a:noFill/>
          <a:ln>
            <a:noFill/>
          </a:ln>
        </p:spPr>
        <p:txBody>
          <a:bodyPr anchorCtr="0" anchor="t" bIns="0" lIns="0" spcFirstLastPara="1" rIns="0" wrap="square" tIns="0">
            <a:spAutoFit/>
          </a:bodyPr>
          <a:lstStyle/>
          <a:p>
            <a:pPr indent="0" lvl="0" marL="0" marR="0" rtl="0" algn="l">
              <a:lnSpc>
                <a:spcPct val="110987"/>
              </a:lnSpc>
              <a:spcBef>
                <a:spcPts val="0"/>
              </a:spcBef>
              <a:spcAft>
                <a:spcPts val="0"/>
              </a:spcAft>
              <a:buNone/>
            </a:pPr>
            <a:r>
              <a:rPr i="0" lang="es" sz="3000" u="none" cap="none" strike="noStrike">
                <a:solidFill>
                  <a:schemeClr val="dk2"/>
                </a:solidFill>
                <a:latin typeface="Arial Rounded"/>
                <a:ea typeface="Arial Rounded"/>
                <a:cs typeface="Arial Rounded"/>
                <a:sym typeface="Arial Rounded"/>
              </a:rPr>
              <a:t>Puede fallar...</a:t>
            </a:r>
            <a:r>
              <a:rPr b="0" i="0" lang="es" sz="5000" u="sng" cap="none" strike="noStrike">
                <a:solidFill>
                  <a:srgbClr val="FFFFFF"/>
                </a:solidFill>
                <a:latin typeface="Arial"/>
                <a:ea typeface="Arial"/>
                <a:cs typeface="Arial"/>
                <a:sym typeface="Arial"/>
              </a:rPr>
              <a:t>nomos</a:t>
            </a:r>
            <a:r>
              <a:rPr b="0" i="0" lang="es" sz="5000" u="none" cap="none" strike="noStrike">
                <a:solidFill>
                  <a:srgbClr val="FFFFFF"/>
                </a:solidFill>
                <a:latin typeface="Arial"/>
                <a:ea typeface="Arial"/>
                <a:cs typeface="Arial"/>
                <a:sym typeface="Arial"/>
              </a:rPr>
              <a:t>)</a:t>
            </a:r>
            <a:endParaRPr/>
          </a:p>
        </p:txBody>
      </p:sp>
      <p:pic>
        <p:nvPicPr>
          <p:cNvPr descr="The Samsung Galaxy S10 features in-display fingerprint unlock and face unlock. After some testing I'd suggest using fingerprint unlock exclusively. The simple hack in this video defeats the face unlock security. If convenience is your priority face unlock will work but understand the potential consequences. Which unlocking style would you use on the new Samsung Galaxy S10 and Galaxy S10 Plus?&#10;&#10;FOLLOW ME IN THESE PLACES FOR UPDATES&#10;Twitter - http://twitter.com/unboxtherapy&#10;Facebook - http://facebook.com/lewis.hilsenteger&#10;Instagram - http://instagram.com/unboxtherapy" id="182" name="Google Shape;182;p30" title="Samsung Galaxy S10 Unlock Hack (WARNING)">
            <a:hlinkClick r:id="rId3"/>
          </p:cNvPr>
          <p:cNvPicPr preferRelativeResize="0"/>
          <p:nvPr/>
        </p:nvPicPr>
        <p:blipFill>
          <a:blip r:embed="rId4">
            <a:alphaModFix/>
          </a:blip>
          <a:stretch>
            <a:fillRect/>
          </a:stretch>
        </p:blipFill>
        <p:spPr>
          <a:xfrm>
            <a:off x="3097600" y="987325"/>
            <a:ext cx="4427150" cy="332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88" name="Google Shape;188;p31"/>
          <p:cNvSpPr txBox="1"/>
          <p:nvPr/>
        </p:nvSpPr>
        <p:spPr>
          <a:xfrm>
            <a:off x="3462400" y="1871695"/>
            <a:ext cx="4691100" cy="14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100">
                <a:solidFill>
                  <a:srgbClr val="434343"/>
                </a:solidFill>
                <a:latin typeface="Arial Rounded"/>
                <a:ea typeface="Arial Rounded"/>
                <a:cs typeface="Arial Rounded"/>
                <a:sym typeface="Arial Rounded"/>
              </a:rPr>
              <a:t>Análisis </a:t>
            </a:r>
            <a:endParaRPr sz="4100">
              <a:solidFill>
                <a:srgbClr val="434343"/>
              </a:solidFill>
              <a:latin typeface="Arial Rounded"/>
              <a:ea typeface="Arial Rounded"/>
              <a:cs typeface="Arial Rounded"/>
              <a:sym typeface="Arial Rounded"/>
            </a:endParaRPr>
          </a:p>
          <a:p>
            <a:pPr indent="0" lvl="0" marL="0" rtl="0" algn="l">
              <a:spcBef>
                <a:spcPts val="0"/>
              </a:spcBef>
              <a:spcAft>
                <a:spcPts val="0"/>
              </a:spcAft>
              <a:buNone/>
            </a:pPr>
            <a:r>
              <a:rPr lang="es" sz="4100">
                <a:solidFill>
                  <a:srgbClr val="434343"/>
                </a:solidFill>
                <a:latin typeface="Arial Rounded"/>
                <a:ea typeface="Arial Rounded"/>
                <a:cs typeface="Arial Rounded"/>
                <a:sym typeface="Arial Rounded"/>
              </a:rPr>
              <a:t>Inicial de Datos</a:t>
            </a:r>
            <a:endParaRPr sz="4100">
              <a:solidFill>
                <a:srgbClr val="F12B26"/>
              </a:solidFill>
              <a:latin typeface="Arial Rounded"/>
              <a:ea typeface="Arial Rounded"/>
              <a:cs typeface="Arial Rounded"/>
              <a:sym typeface="Arial Rounded"/>
            </a:endParaRPr>
          </a:p>
        </p:txBody>
      </p:sp>
      <p:pic>
        <p:nvPicPr>
          <p:cNvPr id="189" name="Google Shape;189;p31"/>
          <p:cNvPicPr preferRelativeResize="0"/>
          <p:nvPr/>
        </p:nvPicPr>
        <p:blipFill>
          <a:blip r:embed="rId3">
            <a:alphaModFix/>
          </a:blip>
          <a:stretch>
            <a:fillRect/>
          </a:stretch>
        </p:blipFill>
        <p:spPr>
          <a:xfrm>
            <a:off x="776352" y="878600"/>
            <a:ext cx="1228675" cy="391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pic>
        <p:nvPicPr>
          <p:cNvPr id="195" name="Google Shape;195;p32"/>
          <p:cNvPicPr preferRelativeResize="0"/>
          <p:nvPr/>
        </p:nvPicPr>
        <p:blipFill rotWithShape="1">
          <a:blip r:embed="rId3">
            <a:alphaModFix/>
          </a:blip>
          <a:srcRect b="0" l="0" r="0" t="0"/>
          <a:stretch/>
        </p:blipFill>
        <p:spPr>
          <a:xfrm>
            <a:off x="2565613" y="1055950"/>
            <a:ext cx="4012775" cy="3671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aphicFrame>
        <p:nvGraphicFramePr>
          <p:cNvPr id="67" name="Google Shape;67;p15"/>
          <p:cNvGraphicFramePr/>
          <p:nvPr/>
        </p:nvGraphicFramePr>
        <p:xfrm>
          <a:off x="1066488" y="1201300"/>
          <a:ext cx="3000000" cy="3000000"/>
        </p:xfrm>
        <a:graphic>
          <a:graphicData uri="http://schemas.openxmlformats.org/drawingml/2006/table">
            <a:tbl>
              <a:tblPr>
                <a:noFill/>
                <a:tableStyleId>{1607F17C-3777-4DE5-979B-AD571F4E5ED7}</a:tableStyleId>
              </a:tblPr>
              <a:tblGrid>
                <a:gridCol w="1385275"/>
                <a:gridCol w="5625750"/>
              </a:tblGrid>
              <a:tr h="356325">
                <a:tc>
                  <a:txBody>
                    <a:bodyPr/>
                    <a:lstStyle/>
                    <a:p>
                      <a:pPr indent="0" lvl="0" marL="0" rtl="0" algn="ctr">
                        <a:spcBef>
                          <a:spcPts val="0"/>
                        </a:spcBef>
                        <a:spcAft>
                          <a:spcPts val="0"/>
                        </a:spcAft>
                        <a:buNone/>
                      </a:pPr>
                      <a:r>
                        <a:rPr lang="es" sz="1200"/>
                        <a:t>Encuentro 1</a:t>
                      </a:r>
                      <a:endParaRPr sz="1200"/>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s" sz="1300">
                          <a:solidFill>
                            <a:schemeClr val="dk1"/>
                          </a:solidFill>
                        </a:rPr>
                        <a:t>Análisis de Datos - Primeros Pasos</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6325">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Encuentro 2</a:t>
                      </a:r>
                      <a:endParaRPr sz="1200"/>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s" sz="1300">
                          <a:solidFill>
                            <a:schemeClr val="dk1"/>
                          </a:solidFill>
                        </a:rPr>
                        <a:t>Introducción a R</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6325">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Encuentro 3</a:t>
                      </a:r>
                      <a:endParaRPr sz="1200"/>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s" sz="1300">
                          <a:solidFill>
                            <a:schemeClr val="dk1"/>
                          </a:solidFill>
                        </a:rPr>
                        <a:t>Análisis de Datos con R</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6325">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Encuentro 4</a:t>
                      </a:r>
                      <a:endParaRPr sz="1200"/>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 sz="1300">
                          <a:solidFill>
                            <a:schemeClr val="dk1"/>
                          </a:solidFill>
                        </a:rPr>
                        <a:t>Gráficos con R</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37150">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Encuentro 5</a:t>
                      </a:r>
                      <a:endParaRPr sz="12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 sz="1300">
                          <a:solidFill>
                            <a:schemeClr val="dk1"/>
                          </a:solidFill>
                        </a:rPr>
                        <a:t>Generación de Reportes con R</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37150">
                <a:tc>
                  <a:txBody>
                    <a:bodyPr/>
                    <a:lstStyle/>
                    <a:p>
                      <a:pPr indent="0" lvl="0" marL="0" rtl="0" algn="ctr">
                        <a:spcBef>
                          <a:spcPts val="0"/>
                        </a:spcBef>
                        <a:spcAft>
                          <a:spcPts val="0"/>
                        </a:spcAft>
                        <a:buNone/>
                      </a:pPr>
                      <a:r>
                        <a:rPr lang="es" sz="1200">
                          <a:solidFill>
                            <a:schemeClr val="dk1"/>
                          </a:solidFill>
                        </a:rPr>
                        <a:t>Encuentro 6</a:t>
                      </a:r>
                      <a:endParaRPr sz="12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 sz="1300">
                          <a:solidFill>
                            <a:schemeClr val="dk1"/>
                          </a:solidFill>
                        </a:rPr>
                        <a:t>Tableros de mando - R y otras herramientas</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37150">
                <a:tc>
                  <a:txBody>
                    <a:bodyPr/>
                    <a:lstStyle/>
                    <a:p>
                      <a:pPr indent="0" lvl="0" marL="0" rtl="0" algn="ctr">
                        <a:spcBef>
                          <a:spcPts val="0"/>
                        </a:spcBef>
                        <a:spcAft>
                          <a:spcPts val="0"/>
                        </a:spcAft>
                        <a:buClr>
                          <a:schemeClr val="dk1"/>
                        </a:buClr>
                        <a:buSzPts val="1100"/>
                        <a:buFont typeface="Arial"/>
                        <a:buNone/>
                      </a:pPr>
                      <a:r>
                        <a:rPr lang="es" sz="1200">
                          <a:solidFill>
                            <a:schemeClr val="dk1"/>
                          </a:solidFill>
                        </a:rPr>
                        <a:t>Encuentro 7</a:t>
                      </a:r>
                      <a:endParaRPr sz="12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 sz="1300">
                          <a:solidFill>
                            <a:schemeClr val="dk1"/>
                          </a:solidFill>
                        </a:rPr>
                        <a:t>Toma de decisiones</a:t>
                      </a:r>
                      <a:endParaRPr sz="1300">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
        <p:nvSpPr>
          <p:cNvPr id="68" name="Google Shape;68;p15"/>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Esquema de clases</a:t>
            </a:r>
            <a:endParaRPr>
              <a:solidFill>
                <a:srgbClr val="434343"/>
              </a:solidFill>
              <a:latin typeface="Arial Rounded"/>
              <a:ea typeface="Arial Rounded"/>
              <a:cs typeface="Arial Rounded"/>
              <a:sym typeface="Arial Round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pic>
        <p:nvPicPr>
          <p:cNvPr id="201" name="Google Shape;201;p33"/>
          <p:cNvPicPr preferRelativeResize="0"/>
          <p:nvPr/>
        </p:nvPicPr>
        <p:blipFill rotWithShape="1">
          <a:blip r:embed="rId3">
            <a:alphaModFix/>
          </a:blip>
          <a:srcRect b="0" l="0" r="0" t="0"/>
          <a:stretch/>
        </p:blipFill>
        <p:spPr>
          <a:xfrm>
            <a:off x="2156875" y="961550"/>
            <a:ext cx="4830249" cy="385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207" name="Google Shape;207;p34"/>
          <p:cNvSpPr txBox="1"/>
          <p:nvPr/>
        </p:nvSpPr>
        <p:spPr>
          <a:xfrm>
            <a:off x="3754000" y="2000195"/>
            <a:ext cx="4691100" cy="14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100">
                <a:solidFill>
                  <a:srgbClr val="434343"/>
                </a:solidFill>
                <a:latin typeface="Arial Rounded"/>
                <a:ea typeface="Arial Rounded"/>
                <a:cs typeface="Arial Rounded"/>
                <a:sym typeface="Arial Rounded"/>
              </a:rPr>
              <a:t>Muchas gracias!</a:t>
            </a:r>
            <a:endParaRPr sz="4100">
              <a:solidFill>
                <a:srgbClr val="F12B26"/>
              </a:solidFill>
              <a:latin typeface="Arial Rounded"/>
              <a:ea typeface="Arial Rounded"/>
              <a:cs typeface="Arial Rounded"/>
              <a:sym typeface="Arial Rounded"/>
            </a:endParaRPr>
          </a:p>
        </p:txBody>
      </p:sp>
      <p:sp>
        <p:nvSpPr>
          <p:cNvPr id="208" name="Google Shape;208;p34"/>
          <p:cNvSpPr txBox="1"/>
          <p:nvPr/>
        </p:nvSpPr>
        <p:spPr>
          <a:xfrm>
            <a:off x="648700" y="967299"/>
            <a:ext cx="31053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100">
                <a:solidFill>
                  <a:srgbClr val="434343"/>
                </a:solidFill>
                <a:latin typeface="Arial Rounded"/>
                <a:ea typeface="Arial Rounded"/>
                <a:cs typeface="Arial Rounded"/>
                <a:sym typeface="Arial Rounded"/>
              </a:rPr>
              <a:t>Dudas?</a:t>
            </a:r>
            <a:endParaRPr sz="4100">
              <a:solidFill>
                <a:srgbClr val="F12B26"/>
              </a:solidFill>
              <a:latin typeface="Arial Rounded"/>
              <a:ea typeface="Arial Rounded"/>
              <a:cs typeface="Arial Rounded"/>
              <a:sym typeface="Arial Rounded"/>
            </a:endParaRPr>
          </a:p>
        </p:txBody>
      </p:sp>
      <p:sp>
        <p:nvSpPr>
          <p:cNvPr id="209" name="Google Shape;209;p34"/>
          <p:cNvSpPr txBox="1"/>
          <p:nvPr/>
        </p:nvSpPr>
        <p:spPr>
          <a:xfrm>
            <a:off x="846169" y="3997201"/>
            <a:ext cx="7122600" cy="223200"/>
          </a:xfrm>
          <a:prstGeom prst="rect">
            <a:avLst/>
          </a:prstGeom>
          <a:noFill/>
          <a:ln>
            <a:noFill/>
          </a:ln>
        </p:spPr>
        <p:txBody>
          <a:bodyPr anchorCtr="0" anchor="t" bIns="0" lIns="0" spcFirstLastPara="1" rIns="0" wrap="square" tIns="0">
            <a:spAutoFit/>
          </a:bodyPr>
          <a:lstStyle/>
          <a:p>
            <a:pPr indent="0" lvl="0" marL="0" marR="0" rtl="0" algn="l">
              <a:lnSpc>
                <a:spcPct val="130043"/>
              </a:lnSpc>
              <a:spcBef>
                <a:spcPts val="0"/>
              </a:spcBef>
              <a:spcAft>
                <a:spcPts val="0"/>
              </a:spcAft>
              <a:buNone/>
            </a:pPr>
            <a:r>
              <a:rPr lang="es" sz="1450" u="sng">
                <a:solidFill>
                  <a:schemeClr val="hlink"/>
                </a:solidFill>
                <a:highlight>
                  <a:srgbClr val="FFFFFF"/>
                </a:highlight>
                <a:latin typeface="Roboto"/>
                <a:ea typeface="Roboto"/>
                <a:cs typeface="Roboto"/>
                <a:sym typeface="Roboto"/>
                <a:hlinkClick r:id="rId3"/>
              </a:rPr>
              <a:t>pablo.academiaba@gmail.com</a:t>
            </a:r>
            <a:endParaRPr sz="1900">
              <a:solidFill>
                <a:schemeClr val="dk2"/>
              </a:solidFill>
            </a:endParaRPr>
          </a:p>
        </p:txBody>
      </p:sp>
      <p:pic>
        <p:nvPicPr>
          <p:cNvPr id="210" name="Google Shape;210;p34"/>
          <p:cNvPicPr preferRelativeResize="0"/>
          <p:nvPr/>
        </p:nvPicPr>
        <p:blipFill>
          <a:blip r:embed="rId4">
            <a:alphaModFix/>
          </a:blip>
          <a:stretch>
            <a:fillRect/>
          </a:stretch>
        </p:blipFill>
        <p:spPr>
          <a:xfrm>
            <a:off x="453650" y="3957912"/>
            <a:ext cx="301775" cy="30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216" name="Google Shape;216;p35"/>
          <p:cNvSpPr txBox="1"/>
          <p:nvPr/>
        </p:nvSpPr>
        <p:spPr>
          <a:xfrm>
            <a:off x="3754000" y="2000195"/>
            <a:ext cx="4691100" cy="14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100">
                <a:solidFill>
                  <a:srgbClr val="434343"/>
                </a:solidFill>
                <a:latin typeface="Arial Rounded"/>
                <a:ea typeface="Arial Rounded"/>
                <a:cs typeface="Arial Rounded"/>
                <a:sym typeface="Arial Rounded"/>
              </a:rPr>
              <a:t>Muchas gracias!</a:t>
            </a:r>
            <a:endParaRPr sz="4100">
              <a:solidFill>
                <a:srgbClr val="F12B26"/>
              </a:solidFill>
              <a:latin typeface="Arial Rounded"/>
              <a:ea typeface="Arial Rounded"/>
              <a:cs typeface="Arial Rounded"/>
              <a:sym typeface="Arial Rounded"/>
            </a:endParaRPr>
          </a:p>
        </p:txBody>
      </p:sp>
      <p:sp>
        <p:nvSpPr>
          <p:cNvPr id="217" name="Google Shape;217;p35"/>
          <p:cNvSpPr txBox="1"/>
          <p:nvPr/>
        </p:nvSpPr>
        <p:spPr>
          <a:xfrm>
            <a:off x="648700" y="967299"/>
            <a:ext cx="31053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100">
                <a:solidFill>
                  <a:srgbClr val="434343"/>
                </a:solidFill>
                <a:latin typeface="Arial Rounded"/>
                <a:ea typeface="Arial Rounded"/>
                <a:cs typeface="Arial Rounded"/>
                <a:sym typeface="Arial Rounded"/>
              </a:rPr>
              <a:t>Dudas?</a:t>
            </a:r>
            <a:endParaRPr sz="4100">
              <a:solidFill>
                <a:srgbClr val="F12B26"/>
              </a:solidFill>
              <a:latin typeface="Arial Rounded"/>
              <a:ea typeface="Arial Rounded"/>
              <a:cs typeface="Arial Rounded"/>
              <a:sym typeface="Arial Rounded"/>
            </a:endParaRPr>
          </a:p>
        </p:txBody>
      </p:sp>
      <p:sp>
        <p:nvSpPr>
          <p:cNvPr id="218" name="Google Shape;218;p35"/>
          <p:cNvSpPr txBox="1"/>
          <p:nvPr/>
        </p:nvSpPr>
        <p:spPr>
          <a:xfrm>
            <a:off x="846169" y="3997201"/>
            <a:ext cx="7122600" cy="223200"/>
          </a:xfrm>
          <a:prstGeom prst="rect">
            <a:avLst/>
          </a:prstGeom>
          <a:noFill/>
          <a:ln>
            <a:noFill/>
          </a:ln>
        </p:spPr>
        <p:txBody>
          <a:bodyPr anchorCtr="0" anchor="t" bIns="0" lIns="0" spcFirstLastPara="1" rIns="0" wrap="square" tIns="0">
            <a:spAutoFit/>
          </a:bodyPr>
          <a:lstStyle/>
          <a:p>
            <a:pPr indent="0" lvl="0" marL="0" marR="0" rtl="0" algn="l">
              <a:lnSpc>
                <a:spcPct val="130043"/>
              </a:lnSpc>
              <a:spcBef>
                <a:spcPts val="0"/>
              </a:spcBef>
              <a:spcAft>
                <a:spcPts val="0"/>
              </a:spcAft>
              <a:buNone/>
            </a:pPr>
            <a:r>
              <a:rPr lang="es" sz="1450" u="sng">
                <a:solidFill>
                  <a:schemeClr val="hlink"/>
                </a:solidFill>
                <a:highlight>
                  <a:srgbClr val="FFFFFF"/>
                </a:highlight>
                <a:latin typeface="Roboto"/>
                <a:ea typeface="Roboto"/>
                <a:cs typeface="Roboto"/>
                <a:sym typeface="Roboto"/>
                <a:hlinkClick r:id="rId3"/>
              </a:rPr>
              <a:t>pablo.academiaba@gmail.com</a:t>
            </a:r>
            <a:endParaRPr sz="1900">
              <a:solidFill>
                <a:schemeClr val="dk2"/>
              </a:solidFill>
            </a:endParaRPr>
          </a:p>
        </p:txBody>
      </p:sp>
      <p:pic>
        <p:nvPicPr>
          <p:cNvPr id="219" name="Google Shape;219;p35"/>
          <p:cNvPicPr preferRelativeResize="0"/>
          <p:nvPr/>
        </p:nvPicPr>
        <p:blipFill>
          <a:blip r:embed="rId4">
            <a:alphaModFix/>
          </a:blip>
          <a:stretch>
            <a:fillRect/>
          </a:stretch>
        </p:blipFill>
        <p:spPr>
          <a:xfrm>
            <a:off x="453650" y="3957912"/>
            <a:ext cx="301775" cy="30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6"/>
          <p:cNvPicPr preferRelativeResize="0"/>
          <p:nvPr/>
        </p:nvPicPr>
        <p:blipFill rotWithShape="1">
          <a:blip r:embed="rId3">
            <a:alphaModFix/>
          </a:blip>
          <a:srcRect b="0" l="0" r="0" t="0"/>
          <a:stretch/>
        </p:blipFill>
        <p:spPr>
          <a:xfrm>
            <a:off x="0" y="446"/>
            <a:ext cx="9143998" cy="51267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4356575" y="860500"/>
            <a:ext cx="3231525" cy="3422502"/>
          </a:xfrm>
          <a:prstGeom prst="rect">
            <a:avLst/>
          </a:prstGeom>
          <a:noFill/>
          <a:ln>
            <a:noFill/>
          </a:ln>
        </p:spPr>
      </p:pic>
      <p:sp>
        <p:nvSpPr>
          <p:cNvPr id="74" name="Google Shape;74;p16"/>
          <p:cNvSpPr txBox="1"/>
          <p:nvPr/>
        </p:nvSpPr>
        <p:spPr>
          <a:xfrm>
            <a:off x="770225" y="1460175"/>
            <a:ext cx="3861600" cy="6312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i="0" lang="es" sz="4100" u="none" cap="none" strike="noStrike">
                <a:solidFill>
                  <a:srgbClr val="434344"/>
                </a:solidFill>
                <a:latin typeface="Arial Rounded"/>
                <a:ea typeface="Arial Rounded"/>
                <a:cs typeface="Arial Rounded"/>
                <a:sym typeface="Arial Rounded"/>
              </a:rPr>
              <a:t>Herramientas</a:t>
            </a:r>
            <a:endParaRPr sz="100">
              <a:solidFill>
                <a:srgbClr val="434344"/>
              </a:solidFill>
              <a:latin typeface="Arial Rounded"/>
              <a:ea typeface="Arial Rounded"/>
              <a:cs typeface="Arial Rounded"/>
              <a:sym typeface="Arial Rounded"/>
            </a:endParaRPr>
          </a:p>
        </p:txBody>
      </p:sp>
      <p:sp>
        <p:nvSpPr>
          <p:cNvPr id="75" name="Google Shape;75;p16"/>
          <p:cNvSpPr txBox="1"/>
          <p:nvPr/>
        </p:nvSpPr>
        <p:spPr>
          <a:xfrm>
            <a:off x="842026" y="2306100"/>
            <a:ext cx="3231600" cy="2925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0" i="0" lang="es" sz="1900" u="sng" cap="none" strike="noStrike">
                <a:solidFill>
                  <a:schemeClr val="hlink"/>
                </a:solidFill>
                <a:latin typeface="Arial"/>
                <a:ea typeface="Arial"/>
                <a:cs typeface="Arial"/>
                <a:sym typeface="Arial"/>
                <a:hlinkClick r:id="rId4"/>
              </a:rPr>
              <a:t>Mejores Herramientas BI</a:t>
            </a:r>
            <a:endParaRPr sz="500">
              <a:solidFill>
                <a:schemeClr val="dk2"/>
              </a:solidFill>
            </a:endParaRPr>
          </a:p>
        </p:txBody>
      </p:sp>
      <p:sp>
        <p:nvSpPr>
          <p:cNvPr id="76" name="Google Shape;76;p16"/>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4049625" y="1555650"/>
            <a:ext cx="2461200" cy="20322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lang="es" sz="4100">
                <a:solidFill>
                  <a:srgbClr val="434344"/>
                </a:solidFill>
                <a:latin typeface="Arial Rounded"/>
                <a:ea typeface="Arial Rounded"/>
                <a:cs typeface="Arial Rounded"/>
                <a:sym typeface="Arial Rounded"/>
              </a:rPr>
              <a:t>Porqué </a:t>
            </a:r>
            <a:endParaRPr sz="4100">
              <a:solidFill>
                <a:srgbClr val="434344"/>
              </a:solidFill>
              <a:latin typeface="Arial Rounded"/>
              <a:ea typeface="Arial Rounded"/>
              <a:cs typeface="Arial Rounded"/>
              <a:sym typeface="Arial Rounded"/>
            </a:endParaRPr>
          </a:p>
          <a:p>
            <a:pPr indent="0" lvl="0" marL="0" marR="0" rtl="0" algn="ctr">
              <a:lnSpc>
                <a:spcPct val="111000"/>
              </a:lnSpc>
              <a:spcBef>
                <a:spcPts val="0"/>
              </a:spcBef>
              <a:spcAft>
                <a:spcPts val="0"/>
              </a:spcAft>
              <a:buNone/>
            </a:pPr>
            <a:r>
              <a:rPr lang="es" sz="4100">
                <a:solidFill>
                  <a:srgbClr val="434344"/>
                </a:solidFill>
                <a:latin typeface="Arial Rounded"/>
                <a:ea typeface="Arial Rounded"/>
                <a:cs typeface="Arial Rounded"/>
                <a:sym typeface="Arial Rounded"/>
              </a:rPr>
              <a:t>Analizar </a:t>
            </a:r>
            <a:endParaRPr sz="4100">
              <a:solidFill>
                <a:srgbClr val="434344"/>
              </a:solidFill>
              <a:latin typeface="Arial Rounded"/>
              <a:ea typeface="Arial Rounded"/>
              <a:cs typeface="Arial Rounded"/>
              <a:sym typeface="Arial Rounded"/>
            </a:endParaRPr>
          </a:p>
          <a:p>
            <a:pPr indent="0" lvl="0" marL="0" marR="0" rtl="0" algn="ctr">
              <a:lnSpc>
                <a:spcPct val="111000"/>
              </a:lnSpc>
              <a:spcBef>
                <a:spcPts val="0"/>
              </a:spcBef>
              <a:spcAft>
                <a:spcPts val="0"/>
              </a:spcAft>
              <a:buNone/>
            </a:pPr>
            <a:r>
              <a:rPr lang="es" sz="4100">
                <a:solidFill>
                  <a:srgbClr val="434344"/>
                </a:solidFill>
                <a:latin typeface="Arial Rounded"/>
                <a:ea typeface="Arial Rounded"/>
                <a:cs typeface="Arial Rounded"/>
                <a:sym typeface="Arial Rounded"/>
              </a:rPr>
              <a:t>Datos?</a:t>
            </a:r>
            <a:endParaRPr sz="100">
              <a:solidFill>
                <a:srgbClr val="434344"/>
              </a:solidFill>
              <a:latin typeface="Arial Rounded"/>
              <a:ea typeface="Arial Rounded"/>
              <a:cs typeface="Arial Rounded"/>
              <a:sym typeface="Arial Rounded"/>
            </a:endParaRPr>
          </a:p>
        </p:txBody>
      </p:sp>
      <p:pic>
        <p:nvPicPr>
          <p:cNvPr id="82" name="Google Shape;82;p17"/>
          <p:cNvPicPr preferRelativeResize="0"/>
          <p:nvPr/>
        </p:nvPicPr>
        <p:blipFill>
          <a:blip r:embed="rId3">
            <a:alphaModFix/>
          </a:blip>
          <a:stretch>
            <a:fillRect/>
          </a:stretch>
        </p:blipFill>
        <p:spPr>
          <a:xfrm>
            <a:off x="777752" y="897650"/>
            <a:ext cx="1228675" cy="3913925"/>
          </a:xfrm>
          <a:prstGeom prst="rect">
            <a:avLst/>
          </a:prstGeom>
          <a:noFill/>
          <a:ln>
            <a:noFill/>
          </a:ln>
        </p:spPr>
      </p:pic>
      <p:sp>
        <p:nvSpPr>
          <p:cNvPr id="83" name="Google Shape;83;p17"/>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Datosc</a:t>
            </a:r>
            <a:endParaRPr>
              <a:solidFill>
                <a:srgbClr val="434343"/>
              </a:solidFill>
              <a:latin typeface="Arial Rounded"/>
              <a:ea typeface="Arial Rounded"/>
              <a:cs typeface="Arial Rounded"/>
              <a:sym typeface="Arial Round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0" l="0" r="0" t="0"/>
          <a:stretch/>
        </p:blipFill>
        <p:spPr>
          <a:xfrm>
            <a:off x="1676400" y="893925"/>
            <a:ext cx="5791199" cy="3411949"/>
          </a:xfrm>
          <a:prstGeom prst="rect">
            <a:avLst/>
          </a:prstGeom>
          <a:noFill/>
          <a:ln>
            <a:noFill/>
          </a:ln>
        </p:spPr>
      </p:pic>
      <p:sp>
        <p:nvSpPr>
          <p:cNvPr id="89" name="Google Shape;89;p18"/>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pic>
        <p:nvPicPr>
          <p:cNvPr id="95" name="Google Shape;95;p19"/>
          <p:cNvPicPr preferRelativeResize="0"/>
          <p:nvPr/>
        </p:nvPicPr>
        <p:blipFill rotWithShape="1">
          <a:blip r:embed="rId3">
            <a:alphaModFix/>
          </a:blip>
          <a:srcRect b="0" l="0" r="0" t="0"/>
          <a:stretch/>
        </p:blipFill>
        <p:spPr>
          <a:xfrm>
            <a:off x="1839400" y="971550"/>
            <a:ext cx="5151949" cy="363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01" name="Google Shape;101;p20"/>
          <p:cNvSpPr txBox="1"/>
          <p:nvPr/>
        </p:nvSpPr>
        <p:spPr>
          <a:xfrm>
            <a:off x="460225" y="3519125"/>
            <a:ext cx="3202200" cy="13317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lang="es" sz="4100" u="sng">
                <a:solidFill>
                  <a:schemeClr val="hlink"/>
                </a:solidFill>
                <a:latin typeface="Arial Rounded"/>
                <a:ea typeface="Arial Rounded"/>
                <a:cs typeface="Arial Rounded"/>
                <a:sym typeface="Arial Rounded"/>
                <a:hlinkClick r:id="rId3"/>
              </a:rPr>
              <a:t>Y aún hay más..</a:t>
            </a:r>
            <a:endParaRPr sz="100">
              <a:solidFill>
                <a:srgbClr val="434344"/>
              </a:solidFill>
              <a:latin typeface="Arial Rounded"/>
              <a:ea typeface="Arial Rounded"/>
              <a:cs typeface="Arial Rounded"/>
              <a:sym typeface="Arial Rounded"/>
            </a:endParaRPr>
          </a:p>
        </p:txBody>
      </p:sp>
      <p:sp>
        <p:nvSpPr>
          <p:cNvPr id="102" name="Google Shape;102;p20"/>
          <p:cNvSpPr txBox="1"/>
          <p:nvPr/>
        </p:nvSpPr>
        <p:spPr>
          <a:xfrm>
            <a:off x="5113550" y="1762275"/>
            <a:ext cx="2461200" cy="13317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lang="es" sz="4100" u="sng">
                <a:solidFill>
                  <a:schemeClr val="hlink"/>
                </a:solidFill>
                <a:latin typeface="Arial Rounded"/>
                <a:ea typeface="Arial Rounded"/>
                <a:cs typeface="Arial Rounded"/>
                <a:sym typeface="Arial Rounded"/>
                <a:hlinkClick r:id="rId4"/>
              </a:rPr>
              <a:t>Más números</a:t>
            </a:r>
            <a:endParaRPr sz="100">
              <a:solidFill>
                <a:srgbClr val="434344"/>
              </a:solidFill>
              <a:latin typeface="Arial Rounded"/>
              <a:ea typeface="Arial Rounded"/>
              <a:cs typeface="Arial Rounded"/>
              <a:sym typeface="Arial Rounded"/>
            </a:endParaRPr>
          </a:p>
        </p:txBody>
      </p:sp>
      <p:sp>
        <p:nvSpPr>
          <p:cNvPr id="103" name="Google Shape;103;p20"/>
          <p:cNvSpPr txBox="1"/>
          <p:nvPr/>
        </p:nvSpPr>
        <p:spPr>
          <a:xfrm>
            <a:off x="1290700" y="1035325"/>
            <a:ext cx="2461200" cy="6312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lang="es" sz="4100" u="sng">
                <a:solidFill>
                  <a:schemeClr val="hlink"/>
                </a:solidFill>
                <a:latin typeface="Arial Rounded"/>
                <a:ea typeface="Arial Rounded"/>
                <a:cs typeface="Arial Rounded"/>
                <a:sym typeface="Arial Rounded"/>
                <a:hlinkClick r:id="rId5"/>
              </a:rPr>
              <a:t>Números</a:t>
            </a:r>
            <a:endParaRPr sz="100">
              <a:solidFill>
                <a:srgbClr val="434344"/>
              </a:solidFill>
              <a:latin typeface="Arial Rounded"/>
              <a:ea typeface="Arial Rounded"/>
              <a:cs typeface="Arial Rounded"/>
              <a:sym typeface="Arial Rounded"/>
            </a:endParaRPr>
          </a:p>
        </p:txBody>
      </p:sp>
      <p:pic>
        <p:nvPicPr>
          <p:cNvPr id="104" name="Google Shape;104;p20"/>
          <p:cNvPicPr preferRelativeResize="0"/>
          <p:nvPr/>
        </p:nvPicPr>
        <p:blipFill>
          <a:blip r:embed="rId6">
            <a:alphaModFix/>
          </a:blip>
          <a:stretch>
            <a:fillRect/>
          </a:stretch>
        </p:blipFill>
        <p:spPr>
          <a:xfrm>
            <a:off x="3471975" y="3602900"/>
            <a:ext cx="1641565" cy="133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sp>
        <p:nvSpPr>
          <p:cNvPr id="110" name="Google Shape;110;p21"/>
          <p:cNvSpPr txBox="1"/>
          <p:nvPr/>
        </p:nvSpPr>
        <p:spPr>
          <a:xfrm>
            <a:off x="227400" y="1874275"/>
            <a:ext cx="3506700" cy="1533000"/>
          </a:xfrm>
          <a:prstGeom prst="rect">
            <a:avLst/>
          </a:prstGeom>
          <a:noFill/>
          <a:ln>
            <a:noFill/>
          </a:ln>
        </p:spPr>
        <p:txBody>
          <a:bodyPr anchorCtr="0" anchor="t" bIns="0" lIns="0" spcFirstLastPara="1" rIns="0" wrap="square" tIns="0">
            <a:spAutoFit/>
          </a:bodyPr>
          <a:lstStyle/>
          <a:p>
            <a:pPr indent="0" lvl="0" marL="0" marR="0" rtl="0" algn="just">
              <a:lnSpc>
                <a:spcPct val="110981"/>
              </a:lnSpc>
              <a:spcBef>
                <a:spcPts val="0"/>
              </a:spcBef>
              <a:spcAft>
                <a:spcPts val="0"/>
              </a:spcAft>
              <a:buNone/>
            </a:pPr>
            <a:r>
              <a:rPr i="0" lang="es" sz="2300" u="none" cap="none" strike="noStrike">
                <a:solidFill>
                  <a:schemeClr val="dk2"/>
                </a:solidFill>
                <a:latin typeface="Arial Rounded"/>
                <a:ea typeface="Arial Rounded"/>
                <a:cs typeface="Arial Rounded"/>
                <a:sym typeface="Arial Rounded"/>
              </a:rPr>
              <a:t>Big Data</a:t>
            </a:r>
            <a:endParaRPr sz="2300">
              <a:solidFill>
                <a:schemeClr val="dk2"/>
              </a:solidFill>
              <a:latin typeface="Arial Rounded"/>
              <a:ea typeface="Arial Rounded"/>
              <a:cs typeface="Arial Rounded"/>
              <a:sym typeface="Arial Rounded"/>
            </a:endParaRPr>
          </a:p>
          <a:p>
            <a:pPr indent="0" lvl="0" marL="0" marR="0" rtl="0" algn="just">
              <a:lnSpc>
                <a:spcPct val="111002"/>
              </a:lnSpc>
              <a:spcBef>
                <a:spcPts val="0"/>
              </a:spcBef>
              <a:spcAft>
                <a:spcPts val="0"/>
              </a:spcAft>
              <a:buNone/>
            </a:pPr>
            <a:r>
              <a:rPr i="0" lang="es" sz="2300" u="none" cap="none" strike="noStrike">
                <a:solidFill>
                  <a:schemeClr val="dk2"/>
                </a:solidFill>
                <a:latin typeface="Arial Rounded"/>
                <a:ea typeface="Arial Rounded"/>
                <a:cs typeface="Arial Rounded"/>
                <a:sym typeface="Arial Rounded"/>
              </a:rPr>
              <a:t>Data Science</a:t>
            </a:r>
            <a:endParaRPr sz="2300">
              <a:solidFill>
                <a:schemeClr val="dk2"/>
              </a:solidFill>
              <a:latin typeface="Arial Rounded"/>
              <a:ea typeface="Arial Rounded"/>
              <a:cs typeface="Arial Rounded"/>
              <a:sym typeface="Arial Rounded"/>
            </a:endParaRPr>
          </a:p>
          <a:p>
            <a:pPr indent="0" lvl="0" marL="0" marR="0" rtl="0" algn="just">
              <a:lnSpc>
                <a:spcPct val="111002"/>
              </a:lnSpc>
              <a:spcBef>
                <a:spcPts val="0"/>
              </a:spcBef>
              <a:spcAft>
                <a:spcPts val="0"/>
              </a:spcAft>
              <a:buNone/>
            </a:pPr>
            <a:r>
              <a:rPr i="0" lang="es" sz="2300" u="none" cap="none" strike="noStrike">
                <a:solidFill>
                  <a:schemeClr val="dk2"/>
                </a:solidFill>
                <a:latin typeface="Arial Rounded"/>
                <a:ea typeface="Arial Rounded"/>
                <a:cs typeface="Arial Rounded"/>
                <a:sym typeface="Arial Rounded"/>
              </a:rPr>
              <a:t>Business Intelligence</a:t>
            </a:r>
            <a:endParaRPr sz="2300">
              <a:solidFill>
                <a:schemeClr val="dk2"/>
              </a:solidFill>
              <a:latin typeface="Arial Rounded"/>
              <a:ea typeface="Arial Rounded"/>
              <a:cs typeface="Arial Rounded"/>
              <a:sym typeface="Arial Rounded"/>
            </a:endParaRPr>
          </a:p>
          <a:p>
            <a:pPr indent="0" lvl="0" marL="0" marR="0" rtl="0" algn="just">
              <a:lnSpc>
                <a:spcPct val="111002"/>
              </a:lnSpc>
              <a:spcBef>
                <a:spcPts val="0"/>
              </a:spcBef>
              <a:spcAft>
                <a:spcPts val="0"/>
              </a:spcAft>
              <a:buNone/>
            </a:pPr>
            <a:r>
              <a:rPr i="0" lang="es" sz="2300" u="none" cap="none" strike="noStrike">
                <a:solidFill>
                  <a:schemeClr val="dk2"/>
                </a:solidFill>
                <a:latin typeface="Arial Rounded"/>
                <a:ea typeface="Arial Rounded"/>
                <a:cs typeface="Arial Rounded"/>
                <a:sym typeface="Arial Rounded"/>
              </a:rPr>
              <a:t>Analytics</a:t>
            </a:r>
            <a:endParaRPr i="0" sz="2300" u="none" cap="none" strike="noStrike">
              <a:solidFill>
                <a:srgbClr val="FFFFFF"/>
              </a:solidFill>
              <a:latin typeface="Arial Rounded"/>
              <a:ea typeface="Arial Rounded"/>
              <a:cs typeface="Arial Rounded"/>
              <a:sym typeface="Arial Rounded"/>
            </a:endParaRPr>
          </a:p>
        </p:txBody>
      </p:sp>
      <p:sp>
        <p:nvSpPr>
          <p:cNvPr id="111" name="Google Shape;111;p21"/>
          <p:cNvSpPr txBox="1"/>
          <p:nvPr/>
        </p:nvSpPr>
        <p:spPr>
          <a:xfrm>
            <a:off x="3315397" y="2171550"/>
            <a:ext cx="849600" cy="800400"/>
          </a:xfrm>
          <a:prstGeom prst="rect">
            <a:avLst/>
          </a:prstGeom>
          <a:noFill/>
          <a:ln>
            <a:noFill/>
          </a:ln>
        </p:spPr>
        <p:txBody>
          <a:bodyPr anchorCtr="0" anchor="t" bIns="0" lIns="0" spcFirstLastPara="1" rIns="0" wrap="square" tIns="0">
            <a:spAutoFit/>
          </a:bodyPr>
          <a:lstStyle/>
          <a:p>
            <a:pPr indent="0" lvl="0" marL="0" marR="0" rtl="0" algn="just">
              <a:lnSpc>
                <a:spcPct val="110997"/>
              </a:lnSpc>
              <a:spcBef>
                <a:spcPts val="0"/>
              </a:spcBef>
              <a:spcAft>
                <a:spcPts val="0"/>
              </a:spcAft>
              <a:buNone/>
            </a:pPr>
            <a:r>
              <a:rPr b="0" i="0" lang="es" sz="5200" u="none" cap="none" strike="noStrike">
                <a:solidFill>
                  <a:schemeClr val="dk2"/>
                </a:solidFill>
                <a:latin typeface="Arial"/>
                <a:ea typeface="Arial"/>
                <a:cs typeface="Arial"/>
                <a:sym typeface="Arial"/>
              </a:rPr>
              <a:t>=&gt;</a:t>
            </a:r>
            <a:endParaRPr sz="5200">
              <a:solidFill>
                <a:schemeClr val="dk2"/>
              </a:solidFill>
            </a:endParaRPr>
          </a:p>
        </p:txBody>
      </p:sp>
      <p:sp>
        <p:nvSpPr>
          <p:cNvPr id="112" name="Google Shape;112;p21"/>
          <p:cNvSpPr txBox="1"/>
          <p:nvPr/>
        </p:nvSpPr>
        <p:spPr>
          <a:xfrm>
            <a:off x="3961625" y="1792350"/>
            <a:ext cx="4799400" cy="1558800"/>
          </a:xfrm>
          <a:prstGeom prst="rect">
            <a:avLst/>
          </a:prstGeom>
          <a:noFill/>
          <a:ln>
            <a:noFill/>
          </a:ln>
        </p:spPr>
        <p:txBody>
          <a:bodyPr anchorCtr="0" anchor="t" bIns="0" lIns="0" spcFirstLastPara="1" rIns="0" wrap="square" tIns="0">
            <a:spAutoFit/>
          </a:bodyPr>
          <a:lstStyle/>
          <a:p>
            <a:pPr indent="0" lvl="0" marL="0" marR="0" rtl="0" algn="ctr">
              <a:lnSpc>
                <a:spcPct val="110986"/>
              </a:lnSpc>
              <a:spcBef>
                <a:spcPts val="0"/>
              </a:spcBef>
              <a:spcAft>
                <a:spcPts val="0"/>
              </a:spcAft>
              <a:buNone/>
            </a:pPr>
            <a:r>
              <a:rPr b="0" i="0" lang="es" sz="4800" u="none" cap="none" strike="noStrike">
                <a:solidFill>
                  <a:schemeClr val="dk2"/>
                </a:solidFill>
                <a:latin typeface="Arial"/>
                <a:ea typeface="Arial"/>
                <a:cs typeface="Arial"/>
                <a:sym typeface="Arial"/>
              </a:rPr>
              <a:t>Convertir</a:t>
            </a:r>
            <a:r>
              <a:rPr b="0" i="0" lang="es" sz="4800" u="none" cap="none" strike="noStrike">
                <a:solidFill>
                  <a:srgbClr val="FFFFFF"/>
                </a:solidFill>
                <a:latin typeface="Arial"/>
                <a:ea typeface="Arial"/>
                <a:cs typeface="Arial"/>
                <a:sym typeface="Arial"/>
              </a:rPr>
              <a:t> </a:t>
            </a:r>
            <a:r>
              <a:rPr b="0" i="0" lang="es" sz="4800" u="none" cap="none" strike="noStrike">
                <a:solidFill>
                  <a:srgbClr val="F12B26"/>
                </a:solidFill>
                <a:latin typeface="Arial"/>
                <a:ea typeface="Arial"/>
                <a:cs typeface="Arial"/>
                <a:sym typeface="Arial"/>
              </a:rPr>
              <a:t>Datos</a:t>
            </a:r>
            <a:r>
              <a:rPr b="0" i="0" lang="es" sz="4800" u="none" cap="none" strike="noStrike">
                <a:solidFill>
                  <a:srgbClr val="FFFFFF"/>
                </a:solidFill>
                <a:latin typeface="Arial"/>
                <a:ea typeface="Arial"/>
                <a:cs typeface="Arial"/>
                <a:sym typeface="Arial"/>
              </a:rPr>
              <a:t> </a:t>
            </a:r>
            <a:r>
              <a:rPr b="0" i="0" lang="es" sz="4800" u="none" cap="none" strike="noStrike">
                <a:solidFill>
                  <a:schemeClr val="dk2"/>
                </a:solidFill>
                <a:latin typeface="Arial"/>
                <a:ea typeface="Arial"/>
                <a:cs typeface="Arial"/>
                <a:sym typeface="Arial"/>
              </a:rPr>
              <a:t>en</a:t>
            </a:r>
            <a:r>
              <a:rPr b="0" i="0" lang="es" sz="4800" u="none" cap="none" strike="noStrike">
                <a:solidFill>
                  <a:srgbClr val="FFFFFF"/>
                </a:solidFill>
                <a:latin typeface="Arial"/>
                <a:ea typeface="Arial"/>
                <a:cs typeface="Arial"/>
                <a:sym typeface="Arial"/>
              </a:rPr>
              <a:t> </a:t>
            </a:r>
            <a:r>
              <a:rPr b="0" i="0" lang="es" sz="4800" u="none" cap="none" strike="noStrike">
                <a:solidFill>
                  <a:srgbClr val="F12B26"/>
                </a:solidFill>
                <a:latin typeface="Arial"/>
                <a:ea typeface="Arial"/>
                <a:cs typeface="Arial"/>
                <a:sym typeface="Arial"/>
              </a:rPr>
              <a:t>Información</a:t>
            </a:r>
            <a:endParaRPr b="0" i="0" sz="7200" u="none" cap="none" strike="noStrike">
              <a:solidFill>
                <a:srgbClr val="F12B2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1290700" y="4419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ial Rounded"/>
                <a:ea typeface="Arial Rounded"/>
                <a:cs typeface="Arial Rounded"/>
                <a:sym typeface="Arial Rounded"/>
              </a:rPr>
              <a:t>Análisis de Datos</a:t>
            </a:r>
            <a:endParaRPr>
              <a:solidFill>
                <a:srgbClr val="434343"/>
              </a:solidFill>
              <a:latin typeface="Arial Rounded"/>
              <a:ea typeface="Arial Rounded"/>
              <a:cs typeface="Arial Rounded"/>
              <a:sym typeface="Arial Rounded"/>
            </a:endParaRPr>
          </a:p>
        </p:txBody>
      </p:sp>
      <p:pic>
        <p:nvPicPr>
          <p:cNvPr id="118" name="Google Shape;118;p22"/>
          <p:cNvPicPr preferRelativeResize="0"/>
          <p:nvPr/>
        </p:nvPicPr>
        <p:blipFill rotWithShape="1">
          <a:blip r:embed="rId3">
            <a:alphaModFix/>
          </a:blip>
          <a:srcRect b="0" l="0" r="0" t="0"/>
          <a:stretch/>
        </p:blipFill>
        <p:spPr>
          <a:xfrm>
            <a:off x="383276" y="852026"/>
            <a:ext cx="2568426" cy="2826326"/>
          </a:xfrm>
          <a:prstGeom prst="rect">
            <a:avLst/>
          </a:prstGeom>
          <a:noFill/>
          <a:ln>
            <a:noFill/>
          </a:ln>
        </p:spPr>
      </p:pic>
      <p:pic>
        <p:nvPicPr>
          <p:cNvPr id="119" name="Google Shape;119;p22"/>
          <p:cNvPicPr preferRelativeResize="0"/>
          <p:nvPr/>
        </p:nvPicPr>
        <p:blipFill rotWithShape="1">
          <a:blip r:embed="rId4">
            <a:alphaModFix/>
          </a:blip>
          <a:srcRect b="0" l="0" r="0" t="0"/>
          <a:stretch/>
        </p:blipFill>
        <p:spPr>
          <a:xfrm>
            <a:off x="2951696" y="1583151"/>
            <a:ext cx="5213854" cy="2826326"/>
          </a:xfrm>
          <a:prstGeom prst="rect">
            <a:avLst/>
          </a:prstGeom>
          <a:noFill/>
          <a:ln>
            <a:noFill/>
          </a:ln>
        </p:spPr>
      </p:pic>
      <p:sp>
        <p:nvSpPr>
          <p:cNvPr id="120" name="Google Shape;120;p22"/>
          <p:cNvSpPr/>
          <p:nvPr/>
        </p:nvSpPr>
        <p:spPr>
          <a:xfrm rot="5062522">
            <a:off x="3396170" y="487837"/>
            <a:ext cx="795832" cy="1795158"/>
          </a:xfrm>
          <a:prstGeom prst="bentArrow">
            <a:avLst>
              <a:gd fmla="val 44355" name="adj1"/>
              <a:gd fmla="val 50000" name="adj2"/>
              <a:gd fmla="val 25000" name="adj3"/>
              <a:gd fmla="val 75000" name="adj4"/>
            </a:avLst>
          </a:prstGeom>
          <a:solidFill>
            <a:srgbClr val="FCDC5C"/>
          </a:solidFill>
          <a:ln cap="flat" cmpd="sng" w="9525">
            <a:solidFill>
              <a:srgbClr val="FCDC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nvSpPr>
        <p:spPr>
          <a:xfrm>
            <a:off x="458475" y="3767425"/>
            <a:ext cx="14085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12B26"/>
                </a:solidFill>
                <a:latin typeface="Arial Rounded"/>
                <a:ea typeface="Arial Rounded"/>
                <a:cs typeface="Arial Rounded"/>
                <a:sym typeface="Arial Rounded"/>
              </a:rPr>
              <a:t>Datos</a:t>
            </a:r>
            <a:endParaRPr sz="3000">
              <a:solidFill>
                <a:srgbClr val="F12B26"/>
              </a:solidFill>
              <a:latin typeface="Arial Rounded"/>
              <a:ea typeface="Arial Rounded"/>
              <a:cs typeface="Arial Rounded"/>
              <a:sym typeface="Arial Rounded"/>
            </a:endParaRPr>
          </a:p>
        </p:txBody>
      </p:sp>
      <p:sp>
        <p:nvSpPr>
          <p:cNvPr id="122" name="Google Shape;122;p22"/>
          <p:cNvSpPr txBox="1"/>
          <p:nvPr/>
        </p:nvSpPr>
        <p:spPr>
          <a:xfrm>
            <a:off x="5189250" y="987450"/>
            <a:ext cx="3407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rgbClr val="F12B26"/>
                </a:solidFill>
                <a:latin typeface="Arial Rounded"/>
                <a:ea typeface="Arial Rounded"/>
                <a:cs typeface="Arial Rounded"/>
                <a:sym typeface="Arial Rounded"/>
              </a:rPr>
              <a:t>Información</a:t>
            </a:r>
            <a:endParaRPr sz="2600">
              <a:solidFill>
                <a:srgbClr val="F12B26"/>
              </a:solidFill>
              <a:latin typeface="Arial Rounded"/>
              <a:ea typeface="Arial Rounded"/>
              <a:cs typeface="Arial Rounded"/>
              <a:sym typeface="Arial Round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