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7BFCF2-18F2-47FD-9B74-F730F5F825BB}">
  <a:tblStyle styleId="{C27BFCF2-18F2-47FD-9B74-F730F5F825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c8b5d54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d6c8b5d546_0_70:notes"/>
          <p:cNvSpPr/>
          <p:nvPr>
            <p:ph idx="2" type="sldImg"/>
          </p:nvPr>
        </p:nvSpPr>
        <p:spPr>
          <a:xfrm>
            <a:off x="1150281" y="685800"/>
            <a:ext cx="455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e79196f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e79196f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e79196f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e79196f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6e08f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6e08f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6e08fa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6e08fa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86e08fa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86e08fa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86e08fa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86e08fa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86e08fa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86e08fa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6e08fa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86e08fa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8fb4ee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8fb4ee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5f9388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75f938894_0_17:notes"/>
          <p:cNvSpPr/>
          <p:nvPr>
            <p:ph idx="2" type="sldImg"/>
          </p:nvPr>
        </p:nvSpPr>
        <p:spPr>
          <a:xfrm>
            <a:off x="1150281" y="685800"/>
            <a:ext cx="455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c8b5d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c8b5d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c8b5d5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c8b5d5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6c8b5d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6c8b5d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c8b5d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c8b5d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6c8b5d5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6c8b5d5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e7919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e7919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e79196f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e79196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e79196f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e79196f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6"/>
            <a:ext cx="9143998" cy="51267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pablo.academiaba@gmail.com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"/>
            <a:ext cx="9143996" cy="512673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652964" y="1704978"/>
            <a:ext cx="45720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</a:rPr>
              <a:t>Análisis de Datos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608250" y="1129875"/>
            <a:ext cx="7784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Anidando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para m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ostrar mejor los datos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27375" y="2061825"/>
            <a:ext cx="47994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View(</a:t>
            </a: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table(df$columna))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32596" l="0" r="0" t="0"/>
          <a:stretch/>
        </p:blipFill>
        <p:spPr>
          <a:xfrm>
            <a:off x="5751575" y="1951299"/>
            <a:ext cx="2509375" cy="2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608250" y="1129875"/>
            <a:ext cx="7784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Graficando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un poco rápido (sencillo pero feo)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715500" y="2030275"/>
            <a:ext cx="77130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plot(table(ventas$tipo_evento))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pie(table(ventas$tipo_evento))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barplot(table(ventas$tipo_evento))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608250" y="1129875"/>
            <a:ext cx="77844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Valores Nulos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, detección y tratamiento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715500" y="2277400"/>
            <a:ext cx="77130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is.na</a:t>
            </a: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(ventas$tipo_evento)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table(is.na(ventas$tipo_evento))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08250" y="1129875"/>
            <a:ext cx="77844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Indexación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 de filas y columnas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2074500" y="2051700"/>
            <a:ext cx="262500" cy="1138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12B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2B26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-341450" y="1953600"/>
            <a:ext cx="31803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1 TRUE</a:t>
            </a:r>
            <a:endParaRPr sz="26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2 FALSE</a:t>
            </a:r>
            <a:endParaRPr sz="26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3 FALSE</a:t>
            </a:r>
            <a:endParaRPr sz="26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439475" y="2298931"/>
            <a:ext cx="77844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ventas$</a:t>
            </a:r>
            <a:r>
              <a:rPr lang="es" sz="22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tipo_evento</a:t>
            </a:r>
            <a:r>
              <a:rPr lang="es" sz="22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[is.na(ventas$tipo_evento)]</a:t>
            </a:r>
            <a:endParaRPr sz="22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608250" y="3569006"/>
            <a:ext cx="77844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ventas$</a:t>
            </a:r>
            <a:r>
              <a:rPr lang="es" sz="22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tipo_evento</a:t>
            </a:r>
            <a:r>
              <a:rPr lang="es" sz="22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[1] &lt;- “view”</a:t>
            </a:r>
            <a:endParaRPr sz="22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 flipH="1">
            <a:off x="4572000" y="2834356"/>
            <a:ext cx="2660700" cy="848700"/>
          </a:xfrm>
          <a:prstGeom prst="straightConnector1">
            <a:avLst/>
          </a:prstGeom>
          <a:noFill/>
          <a:ln cap="flat" cmpd="sng" w="38100">
            <a:solidFill>
              <a:srgbClr val="F12B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5199450" y="2811400"/>
            <a:ext cx="3432900" cy="0"/>
          </a:xfrm>
          <a:prstGeom prst="straightConnector1">
            <a:avLst/>
          </a:prstGeom>
          <a:noFill/>
          <a:ln cap="flat" cmpd="sng" w="38100">
            <a:solidFill>
              <a:srgbClr val="F12B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608250" y="1129875"/>
            <a:ext cx="77844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Columnas y filas</a:t>
            </a:r>
            <a:endParaRPr sz="27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90700" y="2277400"/>
            <a:ext cx="7713000" cy="22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ncol(ventas)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nrow(ventas)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608250" y="1129875"/>
            <a:ext cx="77844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Viajar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por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 filas y columnas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1114650" y="2003700"/>
            <a:ext cx="77130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for (i in 1:ncol(ventas)){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colnames(ventas[,i])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sum(is.na(ventas[i]))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}</a:t>
            </a:r>
            <a:endParaRPr sz="1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025" y="906375"/>
            <a:ext cx="5555350" cy="33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720475" y="991675"/>
            <a:ext cx="38514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for (i in 1:ncol(ventas)){</a:t>
            </a:r>
            <a:endParaRPr sz="21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colnames(ventas[i])</a:t>
            </a:r>
            <a:endParaRPr sz="21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 sum(is.na(ventas[i]))</a:t>
            </a:r>
            <a:endParaRPr sz="21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}</a:t>
            </a:r>
            <a:endParaRPr sz="11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aphicFrame>
        <p:nvGraphicFramePr>
          <p:cNvPr id="179" name="Google Shape;179;p30"/>
          <p:cNvGraphicFramePr/>
          <p:nvPr/>
        </p:nvGraphicFramePr>
        <p:xfrm>
          <a:off x="2720200" y="3176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{C27BFCF2-18F2-47FD-9B74-F730F5F825BB}</a:tableStyleId>
              </a:tblPr>
              <a:tblGrid>
                <a:gridCol w="1537925"/>
                <a:gridCol w="1537925"/>
                <a:gridCol w="1537925"/>
              </a:tblGrid>
              <a:tr h="37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Columna 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Columna 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Columna 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  <a:tr h="34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Google Shape;180;p30"/>
          <p:cNvGraphicFramePr/>
          <p:nvPr/>
        </p:nvGraphicFramePr>
        <p:xfrm>
          <a:off x="2720200" y="2667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{C27BFCF2-18F2-47FD-9B74-F730F5F825BB}</a:tableStyleId>
              </a:tblPr>
              <a:tblGrid>
                <a:gridCol w="1537925"/>
                <a:gridCol w="1537925"/>
                <a:gridCol w="1537925"/>
              </a:tblGrid>
              <a:tr h="34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 =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 =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 = 3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3754000" y="2000195"/>
            <a:ext cx="46911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Muchas gracias!</a:t>
            </a:r>
            <a:endParaRPr sz="41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648700" y="967299"/>
            <a:ext cx="3105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Dudas?</a:t>
            </a:r>
            <a:endParaRPr sz="41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846169" y="3997201"/>
            <a:ext cx="7122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pablo.academiaba@gmail.com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50" y="3957912"/>
            <a:ext cx="301775" cy="3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"/>
            <a:ext cx="9143998" cy="512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1066488" y="120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{C27BFCF2-18F2-47FD-9B74-F730F5F825BB}</a:tableStyleId>
              </a:tblPr>
              <a:tblGrid>
                <a:gridCol w="1385275"/>
                <a:gridCol w="5625750"/>
              </a:tblGrid>
              <a:tr h="3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Encuentro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Análisis de Datos - Primeros Pasos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Introducción a 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Análisis de Datos con 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Gráficos con 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Generación de Reportes con 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Tableros de mando - R y otras herramientas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Encuentro 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Toma de decisiones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Esquema de clases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35032" l="0" r="0" t="29109"/>
          <a:stretch/>
        </p:blipFill>
        <p:spPr>
          <a:xfrm>
            <a:off x="1613424" y="904409"/>
            <a:ext cx="8781200" cy="33347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52850" y="1905913"/>
            <a:ext cx="3861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</a:t>
            </a:r>
            <a:endParaRPr sz="41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Datos</a:t>
            </a:r>
            <a:endParaRPr sz="41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96700" y="2070175"/>
            <a:ext cx="31956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Inspeccionando los datos</a:t>
            </a:r>
            <a:endParaRPr sz="21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283875" y="1018375"/>
            <a:ext cx="4095300" cy="3332100"/>
          </a:xfrm>
          <a:prstGeom prst="rect">
            <a:avLst/>
          </a:prstGeom>
          <a:noFill/>
          <a:ln cap="flat" cmpd="sng" w="9525">
            <a:solidFill>
              <a:srgbClr val="4343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6250" lvl="0" marL="45720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900"/>
              <a:buFont typeface="Arial Rounded"/>
              <a:buChar char="●"/>
            </a:pPr>
            <a:r>
              <a:rPr lang="es" sz="39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head</a:t>
            </a:r>
            <a:r>
              <a:rPr lang="es" sz="39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: </a:t>
            </a:r>
            <a:r>
              <a:rPr lang="es" sz="20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ver las primeras filas de los datos</a:t>
            </a:r>
            <a:endParaRPr sz="20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900"/>
              <a:buFont typeface="Arial Rounded"/>
              <a:buChar char="●"/>
            </a:pPr>
            <a:r>
              <a:rPr lang="es" sz="39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tail</a:t>
            </a:r>
            <a:r>
              <a:rPr lang="es" sz="39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: </a:t>
            </a:r>
            <a:r>
              <a:rPr lang="es" sz="20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ver las últimas filas de los datos</a:t>
            </a:r>
            <a:endParaRPr sz="39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900"/>
              <a:buFont typeface="Arial Rounded"/>
              <a:buChar char="●"/>
            </a:pPr>
            <a:r>
              <a:rPr lang="es" sz="39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View</a:t>
            </a:r>
            <a:r>
              <a:rPr lang="es" sz="39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: </a:t>
            </a:r>
            <a:r>
              <a:rPr lang="es" sz="20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en RStudio, ver los datos en una nueva solapa</a:t>
            </a:r>
            <a:endParaRPr sz="39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50" y="1931523"/>
            <a:ext cx="7927499" cy="21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08250" y="1129875"/>
            <a:ext cx="79275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summary:</a:t>
            </a:r>
            <a:r>
              <a:rPr lang="es" sz="33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s" sz="2600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estadísticas de los datos</a:t>
            </a:r>
            <a:endParaRPr sz="17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88" y="1870226"/>
            <a:ext cx="7796426" cy="2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608250" y="1129875"/>
            <a:ext cx="44820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str: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tipos de datos</a:t>
            </a:r>
            <a:endParaRPr sz="18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08250" y="1129875"/>
            <a:ext cx="786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Borrar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columnas vs </a:t>
            </a: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Llamar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columnas</a:t>
            </a:r>
            <a:endParaRPr sz="18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08250" y="2302550"/>
            <a:ext cx="786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df[,1]  busco la primera columna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df[,-1] elimino la primera columna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Modificar</a:t>
            </a: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tipos de datos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615950" y="1957500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La familia </a:t>
            </a: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as.</a:t>
            </a:r>
            <a:endParaRPr sz="2700">
              <a:solidFill>
                <a:srgbClr val="F12B2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as.character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as.integer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as.dataframe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 Rounded"/>
              <a:buChar char="●"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y demás...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290700" y="441950"/>
            <a:ext cx="340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 Rounded"/>
                <a:ea typeface="Arial Rounded"/>
                <a:cs typeface="Arial Rounded"/>
                <a:sym typeface="Arial Rounded"/>
              </a:rPr>
              <a:t>Análisis de Datos</a:t>
            </a:r>
            <a:endParaRPr>
              <a:solidFill>
                <a:srgbClr val="434343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608250" y="1129875"/>
            <a:ext cx="59121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12B26"/>
                </a:solidFill>
                <a:latin typeface="Arial Rounded"/>
                <a:ea typeface="Arial Rounded"/>
                <a:cs typeface="Arial Rounded"/>
                <a:sym typeface="Arial Rounded"/>
              </a:rPr>
              <a:t>Table </a:t>
            </a:r>
            <a:r>
              <a:rPr lang="es" sz="2700">
                <a:solidFill>
                  <a:srgbClr val="434344"/>
                </a:solidFill>
                <a:latin typeface="Arial Rounded"/>
                <a:ea typeface="Arial Rounded"/>
                <a:cs typeface="Arial Rounded"/>
                <a:sym typeface="Arial Rounded"/>
              </a:rPr>
              <a:t>para chequear datos</a:t>
            </a:r>
            <a:endParaRPr sz="2700">
              <a:solidFill>
                <a:srgbClr val="434344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1615950" y="1957500"/>
            <a:ext cx="59121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table(df$columna)</a:t>
            </a:r>
            <a:endParaRPr sz="270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38" y="2725300"/>
            <a:ext cx="8662525" cy="9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