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7645B7-659E-4491-9C2C-7DDB9D591559}">
  <a:tblStyle styleId="{947645B7-659E-4491-9C2C-7DDB9D5915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6c8b5d54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d6c8b5d546_0_70:notes"/>
          <p:cNvSpPr/>
          <p:nvPr>
            <p:ph idx="2" type="sldImg"/>
          </p:nvPr>
        </p:nvSpPr>
        <p:spPr>
          <a:xfrm>
            <a:off x="1150281" y="685800"/>
            <a:ext cx="455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0ec48a8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0ec48a8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0ec48a8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0ec48a8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0ec48a8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0ec48a8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4e79196f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4e79196f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0ec48a8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0ec48a8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0ec48a8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0ec48a8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b0ec48a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b0ec48a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b0ec48a8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b0ec48a8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4e79196f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4e79196f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0ec48a8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0ec48a8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6c8b5d5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6c8b5d5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b0ec48a8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b0ec48a8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75f9388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875f938894_0_17:notes"/>
          <p:cNvSpPr/>
          <p:nvPr>
            <p:ph idx="2" type="sldImg"/>
          </p:nvPr>
        </p:nvSpPr>
        <p:spPr>
          <a:xfrm>
            <a:off x="1150281" y="685800"/>
            <a:ext cx="455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6c8b5d54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6c8b5d54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c8b5d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c8b5d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c8b5d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c8b5d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6c8b5d5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6c8b5d5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e79196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e79196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0ec48a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0ec48a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4e79196f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4e79196f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6"/>
            <a:ext cx="9143998" cy="51267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bookdown.org/gboccardo/manual-ED-UCH/construccion-de-graficos-usando-rstudio-funcionalidades-basicas-y-uso-del-paquete-ggplot2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ookdown.org/gboccardo/manual-ED-UCH/construccion-de-graficos-usando-rstudio-funcionalidades-basicas-y-uso-del-paquete-ggplot2.html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pablo.academiaba@gmail.com" TargetMode="External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6"/>
            <a:ext cx="9143996" cy="512673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652964" y="1704978"/>
            <a:ext cx="45720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</a:rPr>
              <a:t>Análisis de Datos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608250" y="1129875"/>
            <a:ext cx="591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Plot,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gráficos básicos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608250" y="1789225"/>
            <a:ext cx="77529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boxplot(ventas$precio, main = "Gráfico de cajas 1",</a:t>
            </a:r>
            <a:endParaRPr sz="1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outline = TRUE)</a:t>
            </a:r>
            <a:endParaRPr sz="1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489" y="2492100"/>
            <a:ext cx="4141610" cy="26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608250" y="1129875"/>
            <a:ext cx="591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ggp</a:t>
            </a: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lot,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gráficos avanzados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938" y="1806050"/>
            <a:ext cx="5790135" cy="24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608250" y="4149650"/>
            <a:ext cx="820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Fuente: </a:t>
            </a:r>
            <a:r>
              <a:rPr lang="es" sz="900" u="sng">
                <a:solidFill>
                  <a:schemeClr val="hlink"/>
                </a:solidFill>
                <a:hlinkClick r:id="rId4"/>
              </a:rPr>
              <a:t>https://bookdown.org/gboccardo/manual-ED-UCH/construccion-de-graficos-usando-rstudio-funcionalidades-basicas-y-uso-del-paquete-ggplot2.html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108475" y="1171950"/>
            <a:ext cx="591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ggplot</a:t>
            </a: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  </a:t>
            </a: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gráficos avanzados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108463" y="4749200"/>
            <a:ext cx="820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Fuente: </a:t>
            </a:r>
            <a:r>
              <a:rPr lang="es" sz="900" u="sng">
                <a:solidFill>
                  <a:schemeClr val="hlink"/>
                </a:solidFill>
                <a:hlinkClick r:id="rId3"/>
              </a:rPr>
              <a:t>https://bookdown.org/gboccardo/manual-ED-UCH/construccion-de-graficos-usando-rstudio-funcionalidades-basicas-y-uso-del-paquete-ggplot2.html</a:t>
            </a:r>
            <a:endParaRPr sz="9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712" y="874425"/>
            <a:ext cx="5839925" cy="401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608250" y="1129875"/>
            <a:ext cx="591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ggplot,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graficando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745850" y="1957500"/>
            <a:ext cx="7583700" cy="21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ggplot(ventas, aes(x = tipo_evento)) +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geom_bar(width = 0.4,  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fill=rgb(0.1,1,0.5,0.7)) +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scale_x_discrete("Tipo_Evento") + 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scale_y_continuous("Frecuencia") +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labs(title = "Gráfico de barras 2",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subtitle = "Frecuencia absoluta de la variable Tipo    Evento")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975" y="1446200"/>
            <a:ext cx="3119175" cy="19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608250" y="1129875"/>
            <a:ext cx="591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ggplot,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graficando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745850" y="1957500"/>
            <a:ext cx="7583700" cy="21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ggplot(ventas, aes(x=edad)) +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geom_density() +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scale_y_continuous("Densidad") +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scale_x_continuous("Precio") +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labs(title = "Histograma de densidad 2",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subtitle = "Forma de la distribución de la variable Precio_Compra")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5" y="1129875"/>
            <a:ext cx="3157250" cy="2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608250" y="1129875"/>
            <a:ext cx="591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ggplot,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graficando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745850" y="1957500"/>
            <a:ext cx="7583700" cy="21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ggplot(ventas, aes(x=edad)) +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geom_density() +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scale_y_continuous("Densidad") +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scale_x_continuous("Precio") +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labs(title = "Histograma de densidad 2",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subtitle = "Forma de la distribución de la variable Precio_Compra")</a:t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325" y="1035200"/>
            <a:ext cx="3089650" cy="19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608250" y="1129875"/>
            <a:ext cx="591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ggplot,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graficando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51650" y="1957500"/>
            <a:ext cx="8772300" cy="21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library(treemapify)</a:t>
            </a:r>
            <a:endParaRPr sz="13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ggplot(as.data.frame(table(ventas$C1)), aes(area = Freq, fill = Var1, label = Freq,</a:t>
            </a:r>
            <a:endParaRPr sz="13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        subgroup = Var1)) +</a:t>
            </a:r>
            <a:endParaRPr sz="13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# 1. Draw type_2 borders and fill colors</a:t>
            </a:r>
            <a:endParaRPr sz="13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geom_treemap() +</a:t>
            </a:r>
            <a:endParaRPr sz="13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# 2. Draw type_1 borders</a:t>
            </a:r>
            <a:endParaRPr sz="13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geom_treemap_subgroup_border() +</a:t>
            </a:r>
            <a:endParaRPr sz="13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# 3. Print type_1 text</a:t>
            </a:r>
            <a:endParaRPr sz="13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geom_treemap_subgroup_text(place = "centre", grow = T, alpha = 0.5, colour = "black",</a:t>
            </a:r>
            <a:endParaRPr sz="13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                    fontface = "italic", min.size = 0) +</a:t>
            </a:r>
            <a:endParaRPr sz="13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# 4. Print type_2 text</a:t>
            </a:r>
            <a:endParaRPr sz="13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geom_treemap_text(colour = "white", place = "topleft", reflow = T) +</a:t>
            </a:r>
            <a:endParaRPr sz="13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theme(legend.position = 0)</a:t>
            </a:r>
            <a:endParaRPr sz="13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608250" y="1129875"/>
            <a:ext cx="591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treemap    </a:t>
            </a: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graficando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099" y="949375"/>
            <a:ext cx="5318151" cy="340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608250" y="1129875"/>
            <a:ext cx="7784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plotly,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tope de gama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427350" y="1893525"/>
            <a:ext cx="7965300" cy="17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library(plotly)</a:t>
            </a:r>
            <a:endParaRPr sz="15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p &lt;- ggplot(ventas, aes(x = tipo_evento)) +</a:t>
            </a:r>
            <a:endParaRPr sz="15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geom_bar(width = 0.4,  fill=rgb(0.1,1,0.5,0.7)) +</a:t>
            </a:r>
            <a:endParaRPr sz="15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scale_x_discrete("Tipo_Evento") +  </a:t>
            </a:r>
            <a:endParaRPr sz="15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scale_y_continuous("Frecuencia") +</a:t>
            </a:r>
            <a:endParaRPr sz="15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labs(title = "Gráfico de barras 2",</a:t>
            </a:r>
            <a:endParaRPr sz="15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subtitle = "Frecuencia absoluta de la variable Tipo Evento")</a:t>
            </a:r>
            <a:endParaRPr sz="15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ggplotly(p)</a:t>
            </a:r>
            <a:endParaRPr sz="15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608250" y="1129875"/>
            <a:ext cx="7784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plotly    ,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tope de gama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525" y="861650"/>
            <a:ext cx="5369899" cy="35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5"/>
          <p:cNvGraphicFramePr/>
          <p:nvPr/>
        </p:nvGraphicFramePr>
        <p:xfrm>
          <a:off x="1066488" y="120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{947645B7-659E-4491-9C2C-7DDB9D591559}</a:tableStyleId>
              </a:tblPr>
              <a:tblGrid>
                <a:gridCol w="1385275"/>
                <a:gridCol w="5625750"/>
              </a:tblGrid>
              <a:tr h="3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Encuentro 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Análisis de Datos - Primeros Pasos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Encuentro 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Introducción a R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Encuentro 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Análisis de Datos con R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Encuentro 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Gráficos con R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Encuentro 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Generación de Reportes con R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Encuentro 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Tableros de mando - R y otras herramientas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Encuentro 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Toma de decisiones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Esquema de clases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3754000" y="2000195"/>
            <a:ext cx="46911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Muchas gracias!</a:t>
            </a:r>
            <a:endParaRPr sz="4100">
              <a:solidFill>
                <a:srgbClr val="F12B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648700" y="967299"/>
            <a:ext cx="3105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Dudas?</a:t>
            </a:r>
            <a:endParaRPr sz="4100">
              <a:solidFill>
                <a:srgbClr val="F12B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846169" y="3997201"/>
            <a:ext cx="71226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pablo.academiaba@gmail.com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50" y="3957912"/>
            <a:ext cx="301775" cy="3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6"/>
            <a:ext cx="9143998" cy="5126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35032" l="0" r="0" t="29109"/>
          <a:stretch/>
        </p:blipFill>
        <p:spPr>
          <a:xfrm>
            <a:off x="1613424" y="904409"/>
            <a:ext cx="8781200" cy="33347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652850" y="1905913"/>
            <a:ext cx="38616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</a:t>
            </a:r>
            <a:endParaRPr sz="41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Datos</a:t>
            </a:r>
            <a:endParaRPr sz="41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36025" y="1957500"/>
            <a:ext cx="31956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Graficando</a:t>
            </a:r>
            <a:endParaRPr sz="2100">
              <a:solidFill>
                <a:srgbClr val="F12B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412675" y="1605300"/>
            <a:ext cx="4095300" cy="1932900"/>
          </a:xfrm>
          <a:prstGeom prst="rect">
            <a:avLst/>
          </a:prstGeom>
          <a:noFill/>
          <a:ln cap="flat" cmpd="sng" w="9525">
            <a:solidFill>
              <a:srgbClr val="4343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6250" lvl="0" marL="45720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3900"/>
              <a:buFont typeface="Arial Rounded"/>
              <a:buChar char="●"/>
            </a:pPr>
            <a:r>
              <a:rPr lang="es" sz="39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plot</a:t>
            </a:r>
            <a:endParaRPr sz="20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76250" lvl="0" marL="45720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3900"/>
              <a:buFont typeface="Arial Rounded"/>
              <a:buChar char="●"/>
            </a:pPr>
            <a:r>
              <a:rPr lang="es" sz="39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ggplot</a:t>
            </a:r>
            <a:endParaRPr sz="39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76250" lvl="0" marL="45720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3900"/>
              <a:buFont typeface="Arial Rounded"/>
              <a:buChar char="●"/>
            </a:pPr>
            <a:r>
              <a:rPr lang="es" sz="39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plotly</a:t>
            </a:r>
            <a:endParaRPr sz="39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463" y="1255513"/>
            <a:ext cx="5495074" cy="28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99775" y="3265325"/>
            <a:ext cx="1424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ggplot</a:t>
            </a:r>
            <a:endParaRPr sz="2100">
              <a:solidFill>
                <a:srgbClr val="F12B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7319525" y="1356125"/>
            <a:ext cx="9948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plot</a:t>
            </a:r>
            <a:endParaRPr sz="2100">
              <a:solidFill>
                <a:srgbClr val="F12B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881725" y="1957500"/>
            <a:ext cx="44820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PLOTLY</a:t>
            </a:r>
            <a:endParaRPr sz="18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044" y="866900"/>
            <a:ext cx="2895919" cy="386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608250" y="1129875"/>
            <a:ext cx="786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Plot,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gráficos básicos</a:t>
            </a:r>
            <a:endParaRPr sz="18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1460250" y="2008025"/>
            <a:ext cx="78621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plot(ventas$precio)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hist(ventas$precio)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barplot(ventas$precio)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barplot(table(ventas$tipo_evento))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pie(table(ventas$tipo_evento))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608250" y="1129875"/>
            <a:ext cx="786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Plot,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gráficos básicos</a:t>
            </a:r>
            <a:endParaRPr sz="18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1035400" y="1797650"/>
            <a:ext cx="72627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200"/>
              <a:buFont typeface="Arial Rounded"/>
              <a:buChar char="●"/>
            </a:pPr>
            <a:r>
              <a:rPr lang="es" sz="22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hist(ventas$precio, main = "Gráfico de barras 1", xlab = "Precio", ylab = "Frecuencia")</a:t>
            </a:r>
            <a:endParaRPr sz="22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476" y="2571750"/>
            <a:ext cx="3743399" cy="2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608250" y="1129875"/>
            <a:ext cx="591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Plot,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gráficos básicos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608250" y="1789225"/>
            <a:ext cx="77529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etiquetas &lt;- c("Carrito_Compras", "Compra", "Vista")</a:t>
            </a:r>
            <a:endParaRPr sz="1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porcentajes &lt;- as.numeric(round(((prop.table(</a:t>
            </a:r>
            <a:endParaRPr sz="1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table(ventas$tipo_evento)))*100),2))</a:t>
            </a:r>
            <a:endParaRPr sz="1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etiquetas &lt;- paste(etiquetas, porcentajes)</a:t>
            </a:r>
            <a:endParaRPr sz="1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etiquetas &lt;- paste(etiquetas, "%", sep = "")</a:t>
            </a:r>
            <a:endParaRPr sz="1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pie(porcentajes, etiquetas,</a:t>
            </a:r>
            <a:endParaRPr sz="1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main = "Gráfico de torta 1",</a:t>
            </a:r>
            <a:endParaRPr sz="1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sub = "Tipo de Operación")</a:t>
            </a:r>
            <a:endParaRPr sz="1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25138" r="0" t="0"/>
          <a:stretch/>
        </p:blipFill>
        <p:spPr>
          <a:xfrm>
            <a:off x="6110250" y="2251550"/>
            <a:ext cx="2380250" cy="20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