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7" r:id="rId3"/>
    <p:sldId id="298" r:id="rId4"/>
    <p:sldId id="299" r:id="rId5"/>
    <p:sldId id="300" r:id="rId6"/>
    <p:sldId id="301" r:id="rId7"/>
    <p:sldId id="302" r:id="rId8"/>
    <p:sldId id="315" r:id="rId9"/>
    <p:sldId id="316" r:id="rId10"/>
    <p:sldId id="304" r:id="rId11"/>
    <p:sldId id="305" r:id="rId12"/>
    <p:sldId id="312" r:id="rId13"/>
    <p:sldId id="324" r:id="rId14"/>
    <p:sldId id="325" r:id="rId15"/>
    <p:sldId id="326" r:id="rId16"/>
    <p:sldId id="307" r:id="rId17"/>
    <p:sldId id="257" r:id="rId18"/>
    <p:sldId id="317" r:id="rId19"/>
    <p:sldId id="318" r:id="rId20"/>
    <p:sldId id="319" r:id="rId21"/>
    <p:sldId id="320" r:id="rId22"/>
    <p:sldId id="321" r:id="rId23"/>
    <p:sldId id="322" r:id="rId24"/>
    <p:sldId id="323" r:id="rId25"/>
    <p:sldId id="296" r:id="rId26"/>
  </p:sldIdLst>
  <p:sldSz cx="9144000" cy="5118100"/>
  <p:notesSz cx="9144000" cy="5118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p:cViewPr varScale="1">
        <p:scale>
          <a:sx n="72" d="100"/>
          <a:sy n="72" d="100"/>
        </p:scale>
        <p:origin x="328"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US"/>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86F85BC-10D8-4290-9B6F-DD30D340A019}" type="datetimeFigureOut">
              <a:rPr lang="es-US" smtClean="0"/>
              <a:t>26-abr-21</a:t>
            </a:fld>
            <a:endParaRPr lang="es-US"/>
          </a:p>
        </p:txBody>
      </p:sp>
      <p:sp>
        <p:nvSpPr>
          <p:cNvPr id="4" name="Marcador de imagen de diapositiva 3"/>
          <p:cNvSpPr>
            <a:spLocks noGrp="1" noRot="1" noChangeAspect="1"/>
          </p:cNvSpPr>
          <p:nvPr>
            <p:ph type="sldImg" idx="2"/>
          </p:nvPr>
        </p:nvSpPr>
        <p:spPr>
          <a:xfrm>
            <a:off x="3028950" y="639763"/>
            <a:ext cx="3086100" cy="1727200"/>
          </a:xfrm>
          <a:prstGeom prst="rect">
            <a:avLst/>
          </a:prstGeom>
          <a:noFill/>
          <a:ln w="12700">
            <a:solidFill>
              <a:prstClr val="black"/>
            </a:solidFill>
          </a:ln>
        </p:spPr>
        <p:txBody>
          <a:bodyPr vert="horz" lIns="91440" tIns="45720" rIns="91440" bIns="45720" rtlCol="0" anchor="ctr"/>
          <a:lstStyle/>
          <a:p>
            <a:endParaRPr lang="es-US"/>
          </a:p>
        </p:txBody>
      </p:sp>
      <p:sp>
        <p:nvSpPr>
          <p:cNvPr id="5" name="Marcador de notas 4"/>
          <p:cNvSpPr>
            <a:spLocks noGrp="1"/>
          </p:cNvSpPr>
          <p:nvPr>
            <p:ph type="body" sz="quarter" idx="3"/>
          </p:nvPr>
        </p:nvSpPr>
        <p:spPr>
          <a:xfrm>
            <a:off x="914400" y="2463800"/>
            <a:ext cx="7315200" cy="2014538"/>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4860925"/>
            <a:ext cx="3962400" cy="257175"/>
          </a:xfrm>
          <a:prstGeom prst="rect">
            <a:avLst/>
          </a:prstGeom>
        </p:spPr>
        <p:txBody>
          <a:bodyPr vert="horz" lIns="91440" tIns="45720" rIns="91440" bIns="45720" rtlCol="0" anchor="b"/>
          <a:lstStyle>
            <a:lvl1pPr algn="l">
              <a:defRPr sz="1200"/>
            </a:lvl1pPr>
          </a:lstStyle>
          <a:p>
            <a:endParaRPr lang="es-US"/>
          </a:p>
        </p:txBody>
      </p:sp>
      <p:sp>
        <p:nvSpPr>
          <p:cNvPr id="7" name="Marcador de número de diapositiva 6"/>
          <p:cNvSpPr>
            <a:spLocks noGrp="1"/>
          </p:cNvSpPr>
          <p:nvPr>
            <p:ph type="sldNum" sz="quarter" idx="5"/>
          </p:nvPr>
        </p:nvSpPr>
        <p:spPr>
          <a:xfrm>
            <a:off x="5180013" y="4860925"/>
            <a:ext cx="3962400" cy="257175"/>
          </a:xfrm>
          <a:prstGeom prst="rect">
            <a:avLst/>
          </a:prstGeom>
        </p:spPr>
        <p:txBody>
          <a:bodyPr vert="horz" lIns="91440" tIns="45720" rIns="91440" bIns="45720" rtlCol="0" anchor="b"/>
          <a:lstStyle>
            <a:lvl1pPr algn="r">
              <a:defRPr sz="1200"/>
            </a:lvl1pPr>
          </a:lstStyle>
          <a:p>
            <a:fld id="{4C8BDA8E-043E-4C4B-B66A-3B4C36285433}" type="slidenum">
              <a:rPr lang="es-US" smtClean="0"/>
              <a:t>‹Nº›</a:t>
            </a:fld>
            <a:endParaRPr lang="es-US"/>
          </a:p>
        </p:txBody>
      </p:sp>
    </p:spTree>
    <p:extLst>
      <p:ext uri="{BB962C8B-B14F-4D97-AF65-F5344CB8AC3E}">
        <p14:creationId xmlns:p14="http://schemas.microsoft.com/office/powerpoint/2010/main" val="310220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13</a:t>
            </a:fld>
            <a:endParaRPr lang="es-AR"/>
          </a:p>
        </p:txBody>
      </p:sp>
    </p:spTree>
    <p:extLst>
      <p:ext uri="{BB962C8B-B14F-4D97-AF65-F5344CB8AC3E}">
        <p14:creationId xmlns:p14="http://schemas.microsoft.com/office/powerpoint/2010/main" val="1555308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14</a:t>
            </a:fld>
            <a:endParaRPr lang="es-AR"/>
          </a:p>
        </p:txBody>
      </p:sp>
    </p:spTree>
    <p:extLst>
      <p:ext uri="{BB962C8B-B14F-4D97-AF65-F5344CB8AC3E}">
        <p14:creationId xmlns:p14="http://schemas.microsoft.com/office/powerpoint/2010/main" val="58445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15</a:t>
            </a:fld>
            <a:endParaRPr lang="es-AR"/>
          </a:p>
        </p:txBody>
      </p:sp>
    </p:spTree>
    <p:extLst>
      <p:ext uri="{BB962C8B-B14F-4D97-AF65-F5344CB8AC3E}">
        <p14:creationId xmlns:p14="http://schemas.microsoft.com/office/powerpoint/2010/main" val="221911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86611"/>
            <a:ext cx="7772400" cy="107480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66136"/>
            <a:ext cx="6400800" cy="1279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sz="half" idx="2"/>
          </p:nvPr>
        </p:nvSpPr>
        <p:spPr>
          <a:xfrm>
            <a:off x="457200" y="1177163"/>
            <a:ext cx="3977640" cy="337794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77163"/>
            <a:ext cx="3977640" cy="337794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51176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479337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308055" y="487027"/>
            <a:ext cx="6527889" cy="208279"/>
          </a:xfrm>
          <a:prstGeom prst="rect">
            <a:avLst/>
          </a:prstGeom>
        </p:spPr>
        <p:txBody>
          <a:bodyPr wrap="square" lIns="0" tIns="0" rIns="0" bIns="0">
            <a:spAutoFit/>
          </a:bodyPr>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a:xfrm>
            <a:off x="530223" y="1533776"/>
            <a:ext cx="8083552" cy="23799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59833"/>
            <a:ext cx="2926080" cy="2559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59833"/>
            <a:ext cx="2103120" cy="2559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4/26/2021</a:t>
            </a:fld>
            <a:endParaRPr lang="en-US"/>
          </a:p>
        </p:txBody>
      </p:sp>
      <p:sp>
        <p:nvSpPr>
          <p:cNvPr id="6" name="Holder 6"/>
          <p:cNvSpPr>
            <a:spLocks noGrp="1"/>
          </p:cNvSpPr>
          <p:nvPr>
            <p:ph type="sldNum" sz="quarter" idx="7"/>
          </p:nvPr>
        </p:nvSpPr>
        <p:spPr>
          <a:xfrm>
            <a:off x="6583680" y="4759833"/>
            <a:ext cx="2103120" cy="2559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644650"/>
            <a:ext cx="2924175" cy="841256"/>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FFFFFF"/>
                </a:solidFill>
                <a:latin typeface="Arial"/>
                <a:cs typeface="Arial"/>
              </a:rPr>
              <a:t>Academia BA</a:t>
            </a:r>
            <a:r>
              <a:rPr sz="2100" b="0" spc="-204" dirty="0">
                <a:solidFill>
                  <a:srgbClr val="FFFFFF"/>
                </a:solidFill>
                <a:latin typeface="Arial"/>
                <a:cs typeface="Arial"/>
              </a:rPr>
              <a:t> </a:t>
            </a:r>
            <a:r>
              <a:rPr sz="2100" b="0" spc="-5" dirty="0">
                <a:solidFill>
                  <a:srgbClr val="FFFFFF"/>
                </a:solidFill>
                <a:latin typeface="Arial"/>
                <a:cs typeface="Arial"/>
              </a:rPr>
              <a:t>Emprende</a:t>
            </a:r>
            <a:endParaRPr sz="2100" dirty="0">
              <a:latin typeface="Arial"/>
              <a:cs typeface="Arial"/>
            </a:endParaRPr>
          </a:p>
          <a:p>
            <a:pPr marL="12700">
              <a:lnSpc>
                <a:spcPct val="100000"/>
              </a:lnSpc>
              <a:spcBef>
                <a:spcPts val="50"/>
              </a:spcBef>
            </a:pPr>
            <a:r>
              <a:rPr lang="es-AR" sz="1600" b="0" spc="-10" dirty="0">
                <a:solidFill>
                  <a:srgbClr val="FFFFFF"/>
                </a:solidFill>
                <a:latin typeface="Arial"/>
                <a:cs typeface="Arial"/>
              </a:rPr>
              <a:t>Formación: Inteligencia Artificial</a:t>
            </a:r>
            <a:br>
              <a:rPr lang="es-AR" sz="1600" b="0" spc="-10" dirty="0">
                <a:solidFill>
                  <a:srgbClr val="FFFFFF"/>
                </a:solidFill>
                <a:latin typeface="Arial"/>
                <a:cs typeface="Arial"/>
              </a:rPr>
            </a:br>
            <a:r>
              <a:rPr lang="es-AR" sz="1600" b="0" spc="-10" dirty="0">
                <a:solidFill>
                  <a:srgbClr val="FFFFFF"/>
                </a:solidFill>
                <a:latin typeface="Arial"/>
                <a:cs typeface="Arial"/>
              </a:rPr>
              <a:t>Docente: Mg. Ing. Layla Scheli</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882650"/>
            <a:ext cx="8449240" cy="1265539"/>
          </a:xfrm>
          <a:prstGeom prst="rect">
            <a:avLst/>
          </a:prstGeom>
        </p:spPr>
        <p:txBody>
          <a:bodyPr vert="horz" wrap="square" lIns="0" tIns="12700" rIns="0" bIns="0" rtlCol="0">
            <a:spAutoFit/>
          </a:bodyPr>
          <a:lstStyle/>
          <a:p>
            <a:pPr marL="12700" marR="719455" indent="-12700" algn="just">
              <a:lnSpc>
                <a:spcPct val="150000"/>
              </a:lnSpc>
              <a:spcBef>
                <a:spcPts val="100"/>
              </a:spcBef>
            </a:pPr>
            <a:r>
              <a:rPr lang="es-AR" sz="1400" dirty="0">
                <a:latin typeface="Arial"/>
                <a:cs typeface="Arial"/>
              </a:rPr>
              <a:t>Un aspecto importante para mencionar, es que desde el punto de vista computacional existen diversos tipos de datos que deberíamos tener en cuenta. Esto quiere decir, que el “tipo de dato” que vamos a utilizar, le indica a una computadora por ejemplo si estuviésemos desarrollando un programa, cómo el programador va a utilizar ese dato.</a:t>
            </a:r>
          </a:p>
        </p:txBody>
      </p:sp>
      <p:sp>
        <p:nvSpPr>
          <p:cNvPr id="11" name="CuadroTexto 10">
            <a:extLst>
              <a:ext uri="{FF2B5EF4-FFF2-40B4-BE49-F238E27FC236}">
                <a16:creationId xmlns:a16="http://schemas.microsoft.com/office/drawing/2014/main" id="{06E77078-0A16-445A-96A6-9BCBC2BE1CBE}"/>
              </a:ext>
            </a:extLst>
          </p:cNvPr>
          <p:cNvSpPr txBox="1"/>
          <p:nvPr/>
        </p:nvSpPr>
        <p:spPr>
          <a:xfrm>
            <a:off x="685800" y="2491036"/>
            <a:ext cx="4604368" cy="1668214"/>
          </a:xfrm>
          <a:prstGeom prst="rect">
            <a:avLst/>
          </a:prstGeom>
          <a:noFill/>
        </p:spPr>
        <p:txBody>
          <a:bodyPr wrap="square">
            <a:spAutoFit/>
          </a:bodyPr>
          <a:lstStyle/>
          <a:p>
            <a:pPr algn="just">
              <a:lnSpc>
                <a:spcPct val="150000"/>
              </a:lnSpc>
            </a:pPr>
            <a:r>
              <a:rPr lang="es-AR" sz="1400" dirty="0">
                <a:latin typeface="Arial"/>
                <a:cs typeface="Arial"/>
              </a:rPr>
              <a:t>Los tipos de datos básicos son:</a:t>
            </a:r>
          </a:p>
          <a:p>
            <a:pPr algn="just">
              <a:lnSpc>
                <a:spcPct val="150000"/>
              </a:lnSpc>
            </a:pPr>
            <a:r>
              <a:rPr lang="es-AR" sz="1400" dirty="0">
                <a:latin typeface="Arial"/>
                <a:cs typeface="Arial"/>
              </a:rPr>
              <a:t>        • Números enteros.  </a:t>
            </a:r>
          </a:p>
          <a:p>
            <a:pPr algn="just">
              <a:lnSpc>
                <a:spcPct val="150000"/>
              </a:lnSpc>
            </a:pPr>
            <a:r>
              <a:rPr lang="es-AR" sz="1400" dirty="0">
                <a:latin typeface="Arial"/>
                <a:cs typeface="Arial"/>
              </a:rPr>
              <a:t>        • Números reales.</a:t>
            </a:r>
          </a:p>
          <a:p>
            <a:pPr algn="just">
              <a:lnSpc>
                <a:spcPct val="150000"/>
              </a:lnSpc>
            </a:pPr>
            <a:r>
              <a:rPr lang="es-AR" sz="1400" dirty="0">
                <a:latin typeface="Arial"/>
                <a:cs typeface="Arial"/>
              </a:rPr>
              <a:t>        • Caracteres.</a:t>
            </a:r>
          </a:p>
          <a:p>
            <a:pPr algn="just">
              <a:lnSpc>
                <a:spcPct val="150000"/>
              </a:lnSpc>
            </a:pPr>
            <a:r>
              <a:rPr lang="es-AR" sz="1400" dirty="0">
                <a:latin typeface="Arial"/>
                <a:cs typeface="Arial"/>
              </a:rPr>
              <a:t>        • Lógicos.</a:t>
            </a:r>
          </a:p>
        </p:txBody>
      </p:sp>
      <p:pic>
        <p:nvPicPr>
          <p:cNvPr id="13" name="Google Shape;138;p23">
            <a:extLst>
              <a:ext uri="{FF2B5EF4-FFF2-40B4-BE49-F238E27FC236}">
                <a16:creationId xmlns:a16="http://schemas.microsoft.com/office/drawing/2014/main" id="{5B2E5D19-E36A-493B-A27E-B41536276724}"/>
              </a:ext>
            </a:extLst>
          </p:cNvPr>
          <p:cNvPicPr preferRelativeResize="0"/>
          <p:nvPr/>
        </p:nvPicPr>
        <p:blipFill>
          <a:blip r:embed="rId2">
            <a:alphaModFix/>
          </a:blip>
          <a:stretch>
            <a:fillRect/>
          </a:stretch>
        </p:blipFill>
        <p:spPr>
          <a:xfrm>
            <a:off x="4749800" y="2559050"/>
            <a:ext cx="3708400" cy="1668214"/>
          </a:xfrm>
          <a:prstGeom prst="rect">
            <a:avLst/>
          </a:prstGeom>
          <a:noFill/>
          <a:ln>
            <a:noFill/>
          </a:ln>
        </p:spPr>
      </p:pic>
    </p:spTree>
    <p:extLst>
      <p:ext uri="{BB962C8B-B14F-4D97-AF65-F5344CB8AC3E}">
        <p14:creationId xmlns:p14="http://schemas.microsoft.com/office/powerpoint/2010/main" val="34019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11C3FAF3-DD87-4850-BE61-A1B7A6B37EB4}"/>
              </a:ext>
            </a:extLst>
          </p:cNvPr>
          <p:cNvSpPr txBox="1"/>
          <p:nvPr/>
        </p:nvSpPr>
        <p:spPr>
          <a:xfrm>
            <a:off x="685800" y="958850"/>
            <a:ext cx="7543800" cy="3936142"/>
          </a:xfrm>
          <a:prstGeom prst="rect">
            <a:avLst/>
          </a:prstGeom>
          <a:noFill/>
        </p:spPr>
        <p:txBody>
          <a:bodyPr wrap="square">
            <a:spAutoFit/>
          </a:bodyPr>
          <a:lstStyle/>
          <a:p>
            <a:pPr marL="0" lvl="0" indent="0" algn="just" rtl="0">
              <a:lnSpc>
                <a:spcPct val="150000"/>
              </a:lnSpc>
              <a:spcBef>
                <a:spcPts val="0"/>
              </a:spcBef>
              <a:spcAft>
                <a:spcPts val="0"/>
              </a:spcAft>
              <a:buNone/>
            </a:pPr>
            <a:r>
              <a:rPr lang="es-AR" sz="1200" u="sng" dirty="0">
                <a:latin typeface="Arial"/>
                <a:cs typeface="Arial"/>
                <a:sym typeface="Roboto"/>
              </a:rPr>
              <a:t>Datos de tipo entero:</a:t>
            </a:r>
          </a:p>
          <a:p>
            <a:pPr marL="0" lvl="0" indent="0" algn="just" rtl="0">
              <a:lnSpc>
                <a:spcPct val="150000"/>
              </a:lnSpc>
              <a:spcBef>
                <a:spcPts val="0"/>
              </a:spcBef>
              <a:spcAft>
                <a:spcPts val="0"/>
              </a:spcAft>
              <a:buNone/>
            </a:pPr>
            <a:r>
              <a:rPr lang="es-AR" sz="1200" dirty="0">
                <a:latin typeface="Arial"/>
                <a:cs typeface="Arial"/>
                <a:sym typeface="Roboto"/>
              </a:rPr>
              <a:t>Números que no tiene componentes fraccionares o decimales, pudiendo ser positivos o negativos. </a:t>
            </a:r>
          </a:p>
          <a:p>
            <a:pPr algn="just">
              <a:lnSpc>
                <a:spcPct val="150000"/>
              </a:lnSpc>
            </a:pPr>
            <a:endParaRPr lang="es-AR" sz="1200" dirty="0">
              <a:latin typeface="Arial"/>
              <a:cs typeface="Arial"/>
              <a:sym typeface="Roboto"/>
            </a:endParaRPr>
          </a:p>
          <a:p>
            <a:pPr algn="just">
              <a:lnSpc>
                <a:spcPct val="150000"/>
              </a:lnSpc>
            </a:pPr>
            <a:r>
              <a:rPr lang="es-AR" sz="1200" u="sng" dirty="0">
                <a:latin typeface="Arial"/>
                <a:cs typeface="Arial"/>
                <a:sym typeface="Roboto"/>
              </a:rPr>
              <a:t>Ejemplos:</a:t>
            </a:r>
          </a:p>
          <a:p>
            <a:pPr algn="just">
              <a:lnSpc>
                <a:spcPct val="150000"/>
              </a:lnSpc>
            </a:pPr>
            <a:r>
              <a:rPr lang="es-AR" sz="1200" dirty="0">
                <a:latin typeface="Arial"/>
                <a:cs typeface="Arial"/>
                <a:sym typeface="Roboto"/>
              </a:rPr>
              <a:t>• Short Int: entero de 16 bits (-32678 a 32677) </a:t>
            </a:r>
          </a:p>
          <a:p>
            <a:pPr algn="just">
              <a:lnSpc>
                <a:spcPct val="150000"/>
              </a:lnSpc>
            </a:pPr>
            <a:r>
              <a:rPr lang="es-AR" sz="1200" dirty="0">
                <a:latin typeface="Arial"/>
                <a:cs typeface="Arial"/>
                <a:sym typeface="Roboto"/>
              </a:rPr>
              <a:t>• Int: entero de 32 bits (-2147483648 a 2147483647)</a:t>
            </a:r>
          </a:p>
          <a:p>
            <a:pPr algn="just">
              <a:lnSpc>
                <a:spcPct val="150000"/>
              </a:lnSpc>
            </a:pPr>
            <a:r>
              <a:rPr lang="es-AR" sz="1200" dirty="0">
                <a:latin typeface="Arial"/>
                <a:cs typeface="Arial"/>
                <a:sym typeface="Roboto"/>
              </a:rPr>
              <a:t>• Long: entero de 64 bits (-9.2e18 - 9.2e18)</a:t>
            </a:r>
          </a:p>
          <a:p>
            <a:pPr algn="just">
              <a:lnSpc>
                <a:spcPct val="150000"/>
              </a:lnSpc>
            </a:pPr>
            <a:endParaRPr lang="es-AR" sz="1200" dirty="0">
              <a:latin typeface="Arial"/>
              <a:cs typeface="Arial"/>
              <a:sym typeface="Roboto"/>
            </a:endParaRPr>
          </a:p>
          <a:p>
            <a:pPr algn="just">
              <a:lnSpc>
                <a:spcPct val="150000"/>
              </a:lnSpc>
            </a:pPr>
            <a:r>
              <a:rPr lang="es-AR" sz="1200" u="sng" dirty="0">
                <a:latin typeface="Arial"/>
                <a:cs typeface="Arial"/>
                <a:sym typeface="Roboto"/>
              </a:rPr>
              <a:t>Datos de tipo reales:</a:t>
            </a:r>
          </a:p>
          <a:p>
            <a:pPr algn="just">
              <a:lnSpc>
                <a:spcPct val="150000"/>
              </a:lnSpc>
            </a:pPr>
            <a:r>
              <a:rPr lang="es-AR" sz="1200" dirty="0">
                <a:latin typeface="Arial"/>
                <a:cs typeface="Arial"/>
                <a:sym typeface="Roboto"/>
              </a:rPr>
              <a:t>Números que tiene componentes fraccionares o decimales, pudiendo ser positivos o negativos. </a:t>
            </a:r>
          </a:p>
          <a:p>
            <a:pPr algn="just">
              <a:lnSpc>
                <a:spcPct val="150000"/>
              </a:lnSpc>
            </a:pPr>
            <a:endParaRPr lang="es-AR" sz="1200" dirty="0">
              <a:latin typeface="Arial"/>
              <a:cs typeface="Arial"/>
              <a:sym typeface="Roboto"/>
            </a:endParaRPr>
          </a:p>
          <a:p>
            <a:pPr algn="just">
              <a:lnSpc>
                <a:spcPct val="150000"/>
              </a:lnSpc>
            </a:pPr>
            <a:r>
              <a:rPr lang="es-AR" sz="1200" u="sng" dirty="0">
                <a:latin typeface="Arial"/>
                <a:cs typeface="Arial"/>
                <a:sym typeface="Roboto"/>
              </a:rPr>
              <a:t>Ejemplos:</a:t>
            </a:r>
          </a:p>
          <a:p>
            <a:pPr algn="just">
              <a:lnSpc>
                <a:spcPct val="150000"/>
              </a:lnSpc>
            </a:pPr>
            <a:r>
              <a:rPr lang="es-AR" sz="1200" dirty="0">
                <a:latin typeface="Arial"/>
                <a:cs typeface="Arial"/>
                <a:sym typeface="Roboto"/>
              </a:rPr>
              <a:t>• </a:t>
            </a:r>
            <a:r>
              <a:rPr lang="es-AR" sz="1200" dirty="0" err="1">
                <a:latin typeface="Arial"/>
                <a:cs typeface="Arial"/>
                <a:sym typeface="Roboto"/>
              </a:rPr>
              <a:t>float</a:t>
            </a:r>
            <a:r>
              <a:rPr lang="es-AR" sz="1200" dirty="0">
                <a:latin typeface="Arial"/>
                <a:cs typeface="Arial"/>
                <a:sym typeface="Roboto"/>
              </a:rPr>
              <a:t>: real de 32 bits </a:t>
            </a:r>
          </a:p>
          <a:p>
            <a:pPr algn="just">
              <a:lnSpc>
                <a:spcPct val="150000"/>
              </a:lnSpc>
            </a:pPr>
            <a:r>
              <a:rPr lang="es-AR" sz="1200" dirty="0">
                <a:latin typeface="Arial"/>
                <a:cs typeface="Arial"/>
                <a:sym typeface="Roboto"/>
              </a:rPr>
              <a:t>• </a:t>
            </a:r>
            <a:r>
              <a:rPr lang="es-AR" sz="1200" dirty="0" err="1">
                <a:latin typeface="Arial"/>
                <a:cs typeface="Arial"/>
                <a:sym typeface="Roboto"/>
              </a:rPr>
              <a:t>double</a:t>
            </a:r>
            <a:r>
              <a:rPr lang="es-AR" sz="1200" dirty="0">
                <a:latin typeface="Arial"/>
                <a:cs typeface="Arial"/>
                <a:sym typeface="Roboto"/>
              </a:rPr>
              <a:t>: real de 64 bits</a:t>
            </a:r>
          </a:p>
        </p:txBody>
      </p:sp>
      <p:pic>
        <p:nvPicPr>
          <p:cNvPr id="11" name="Imagen 10">
            <a:extLst>
              <a:ext uri="{FF2B5EF4-FFF2-40B4-BE49-F238E27FC236}">
                <a16:creationId xmlns:a16="http://schemas.microsoft.com/office/drawing/2014/main" id="{0F734156-7BCF-4514-94F6-258ECBCD7F72}"/>
              </a:ext>
            </a:extLst>
          </p:cNvPr>
          <p:cNvPicPr>
            <a:picLocks noChangeAspect="1"/>
          </p:cNvPicPr>
          <p:nvPr/>
        </p:nvPicPr>
        <p:blipFill>
          <a:blip r:embed="rId2"/>
          <a:stretch>
            <a:fillRect/>
          </a:stretch>
        </p:blipFill>
        <p:spPr>
          <a:xfrm>
            <a:off x="7543800" y="1720850"/>
            <a:ext cx="756574" cy="1086225"/>
          </a:xfrm>
          <a:prstGeom prst="rect">
            <a:avLst/>
          </a:prstGeom>
        </p:spPr>
      </p:pic>
      <p:pic>
        <p:nvPicPr>
          <p:cNvPr id="13" name="Imagen 12">
            <a:extLst>
              <a:ext uri="{FF2B5EF4-FFF2-40B4-BE49-F238E27FC236}">
                <a16:creationId xmlns:a16="http://schemas.microsoft.com/office/drawing/2014/main" id="{2EF3515A-0565-4CE5-B6D4-18579A57091D}"/>
              </a:ext>
            </a:extLst>
          </p:cNvPr>
          <p:cNvPicPr>
            <a:picLocks noChangeAspect="1"/>
          </p:cNvPicPr>
          <p:nvPr/>
        </p:nvPicPr>
        <p:blipFill>
          <a:blip r:embed="rId2"/>
          <a:stretch>
            <a:fillRect/>
          </a:stretch>
        </p:blipFill>
        <p:spPr>
          <a:xfrm>
            <a:off x="7543800" y="3202860"/>
            <a:ext cx="756574" cy="1086225"/>
          </a:xfrm>
          <a:prstGeom prst="rect">
            <a:avLst/>
          </a:prstGeom>
        </p:spPr>
      </p:pic>
    </p:spTree>
    <p:extLst>
      <p:ext uri="{BB962C8B-B14F-4D97-AF65-F5344CB8AC3E}">
        <p14:creationId xmlns:p14="http://schemas.microsoft.com/office/powerpoint/2010/main" val="353937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11C3FAF3-DD87-4850-BE61-A1B7A6B37EB4}"/>
              </a:ext>
            </a:extLst>
          </p:cNvPr>
          <p:cNvSpPr txBox="1"/>
          <p:nvPr/>
        </p:nvSpPr>
        <p:spPr>
          <a:xfrm>
            <a:off x="685800" y="958850"/>
            <a:ext cx="7543800" cy="3936142"/>
          </a:xfrm>
          <a:prstGeom prst="rect">
            <a:avLst/>
          </a:prstGeom>
          <a:noFill/>
        </p:spPr>
        <p:txBody>
          <a:bodyPr wrap="square">
            <a:spAutoFit/>
          </a:bodyPr>
          <a:lstStyle/>
          <a:p>
            <a:pPr marL="0" lvl="0" indent="0" algn="just" rtl="0">
              <a:lnSpc>
                <a:spcPct val="150000"/>
              </a:lnSpc>
              <a:spcBef>
                <a:spcPts val="0"/>
              </a:spcBef>
              <a:spcAft>
                <a:spcPts val="0"/>
              </a:spcAft>
              <a:buNone/>
            </a:pPr>
            <a:r>
              <a:rPr lang="es-AR" sz="1200" u="sng" dirty="0">
                <a:latin typeface="Arial"/>
                <a:cs typeface="Arial"/>
                <a:sym typeface="Roboto"/>
              </a:rPr>
              <a:t>Datos de tipo carácter:</a:t>
            </a:r>
          </a:p>
          <a:p>
            <a:pPr marL="0" lvl="0" indent="0" algn="just" rtl="0">
              <a:lnSpc>
                <a:spcPct val="150000"/>
              </a:lnSpc>
              <a:spcBef>
                <a:spcPts val="0"/>
              </a:spcBef>
              <a:spcAft>
                <a:spcPts val="0"/>
              </a:spcAft>
              <a:buNone/>
            </a:pPr>
            <a:r>
              <a:rPr lang="es-AR" sz="1200" dirty="0">
                <a:latin typeface="Arial"/>
                <a:cs typeface="Arial"/>
                <a:sym typeface="Roboto"/>
              </a:rPr>
              <a:t>Son símbolos que la computadora reconoce, pudiendo ser letras, dígitos o símbolo. Existen diferentes tipos de codificación de los símbolos (</a:t>
            </a:r>
            <a:r>
              <a:rPr lang="es-AR" sz="1200" dirty="0" err="1">
                <a:latin typeface="Arial"/>
                <a:cs typeface="Arial"/>
                <a:sym typeface="Roboto"/>
              </a:rPr>
              <a:t>encoding</a:t>
            </a:r>
            <a:r>
              <a:rPr lang="es-AR" sz="1200" dirty="0">
                <a:latin typeface="Arial"/>
                <a:cs typeface="Arial"/>
                <a:sym typeface="Roboto"/>
              </a:rPr>
              <a:t>). </a:t>
            </a:r>
          </a:p>
          <a:p>
            <a:pPr marL="0" lvl="0" indent="0" algn="just" rtl="0">
              <a:lnSpc>
                <a:spcPct val="150000"/>
              </a:lnSpc>
              <a:spcBef>
                <a:spcPts val="0"/>
              </a:spcBef>
              <a:spcAft>
                <a:spcPts val="0"/>
              </a:spcAft>
              <a:buNone/>
            </a:pPr>
            <a:endParaRPr lang="es-AR" sz="1200" dirty="0">
              <a:latin typeface="Arial"/>
              <a:cs typeface="Arial"/>
              <a:sym typeface="Roboto"/>
            </a:endParaRPr>
          </a:p>
          <a:p>
            <a:pPr marL="0" lvl="0" indent="0" algn="just" rtl="0">
              <a:lnSpc>
                <a:spcPct val="150000"/>
              </a:lnSpc>
              <a:spcBef>
                <a:spcPts val="0"/>
              </a:spcBef>
              <a:spcAft>
                <a:spcPts val="0"/>
              </a:spcAft>
              <a:buNone/>
            </a:pPr>
            <a:r>
              <a:rPr lang="es-AR" sz="1200" u="sng" dirty="0">
                <a:latin typeface="Arial"/>
                <a:cs typeface="Arial"/>
                <a:sym typeface="Roboto"/>
              </a:rPr>
              <a:t>Ejemplos:</a:t>
            </a:r>
          </a:p>
          <a:p>
            <a:pPr marL="0" lvl="0" indent="0" algn="just" rtl="0">
              <a:lnSpc>
                <a:spcPct val="150000"/>
              </a:lnSpc>
              <a:spcBef>
                <a:spcPts val="0"/>
              </a:spcBef>
              <a:spcAft>
                <a:spcPts val="0"/>
              </a:spcAft>
              <a:buNone/>
            </a:pPr>
            <a:r>
              <a:rPr lang="es-AR" sz="1200" dirty="0">
                <a:latin typeface="Arial"/>
                <a:cs typeface="Arial"/>
                <a:sym typeface="Roboto"/>
              </a:rPr>
              <a:t>• </a:t>
            </a:r>
            <a:r>
              <a:rPr lang="es-AR" sz="1200" dirty="0" err="1">
                <a:latin typeface="Arial"/>
                <a:cs typeface="Arial"/>
                <a:sym typeface="Roboto"/>
              </a:rPr>
              <a:t>char</a:t>
            </a:r>
            <a:r>
              <a:rPr lang="es-AR" sz="1200" dirty="0">
                <a:latin typeface="Arial"/>
                <a:cs typeface="Arial"/>
                <a:sym typeface="Roboto"/>
              </a:rPr>
              <a:t>: 8 bits </a:t>
            </a:r>
          </a:p>
          <a:p>
            <a:pPr marL="0" lvl="0" indent="0" algn="just" rtl="0">
              <a:lnSpc>
                <a:spcPct val="150000"/>
              </a:lnSpc>
              <a:spcBef>
                <a:spcPts val="0"/>
              </a:spcBef>
              <a:spcAft>
                <a:spcPts val="0"/>
              </a:spcAft>
              <a:buNone/>
            </a:pPr>
            <a:r>
              <a:rPr lang="es-AR" sz="1200" dirty="0">
                <a:latin typeface="Arial"/>
                <a:cs typeface="Arial"/>
                <a:sym typeface="Roboto"/>
              </a:rPr>
              <a:t>• </a:t>
            </a:r>
            <a:r>
              <a:rPr lang="es-AR" sz="1200" dirty="0" err="1">
                <a:latin typeface="Arial"/>
                <a:cs typeface="Arial"/>
                <a:sym typeface="Roboto"/>
              </a:rPr>
              <a:t>string</a:t>
            </a:r>
            <a:r>
              <a:rPr lang="es-AR" sz="1200" dirty="0">
                <a:latin typeface="Arial"/>
                <a:cs typeface="Arial"/>
                <a:sym typeface="Roboto"/>
              </a:rPr>
              <a:t>: cadena de caracteres</a:t>
            </a:r>
          </a:p>
          <a:p>
            <a:pPr marL="0" lvl="0" indent="0" algn="just" rtl="0">
              <a:lnSpc>
                <a:spcPct val="150000"/>
              </a:lnSpc>
              <a:spcBef>
                <a:spcPts val="0"/>
              </a:spcBef>
              <a:spcAft>
                <a:spcPts val="0"/>
              </a:spcAft>
              <a:buNone/>
            </a:pPr>
            <a:endParaRPr lang="es-AR" sz="1200" dirty="0">
              <a:latin typeface="Arial"/>
              <a:cs typeface="Arial"/>
              <a:sym typeface="Roboto"/>
            </a:endParaRPr>
          </a:p>
          <a:p>
            <a:pPr marL="0" lvl="0" indent="0" algn="just" rtl="0">
              <a:lnSpc>
                <a:spcPct val="150000"/>
              </a:lnSpc>
              <a:spcBef>
                <a:spcPts val="0"/>
              </a:spcBef>
              <a:spcAft>
                <a:spcPts val="0"/>
              </a:spcAft>
              <a:buNone/>
            </a:pPr>
            <a:r>
              <a:rPr lang="es-AR" sz="1200" u="sng" dirty="0">
                <a:latin typeface="Arial"/>
                <a:cs typeface="Arial"/>
                <a:sym typeface="Roboto"/>
              </a:rPr>
              <a:t>Datos de tipo lógicos:</a:t>
            </a:r>
          </a:p>
          <a:p>
            <a:pPr marL="0" lvl="0" indent="0" algn="just" rtl="0">
              <a:lnSpc>
                <a:spcPct val="150000"/>
              </a:lnSpc>
              <a:spcBef>
                <a:spcPts val="0"/>
              </a:spcBef>
              <a:spcAft>
                <a:spcPts val="0"/>
              </a:spcAft>
              <a:buNone/>
            </a:pPr>
            <a:r>
              <a:rPr lang="es-AR" sz="1200" dirty="0">
                <a:latin typeface="Arial"/>
                <a:cs typeface="Arial"/>
                <a:sym typeface="Roboto"/>
              </a:rPr>
              <a:t>Son datos que pueden ser verdaderos o falsos.</a:t>
            </a:r>
          </a:p>
          <a:p>
            <a:pPr marL="0" lvl="0" indent="0" algn="just" rtl="0">
              <a:lnSpc>
                <a:spcPct val="150000"/>
              </a:lnSpc>
              <a:spcBef>
                <a:spcPts val="0"/>
              </a:spcBef>
              <a:spcAft>
                <a:spcPts val="0"/>
              </a:spcAft>
              <a:buNone/>
            </a:pPr>
            <a:endParaRPr lang="es-AR" sz="1200" dirty="0">
              <a:latin typeface="Arial"/>
              <a:cs typeface="Arial"/>
              <a:sym typeface="Roboto"/>
            </a:endParaRPr>
          </a:p>
          <a:p>
            <a:pPr marL="0" lvl="0" indent="0" algn="just" rtl="0">
              <a:lnSpc>
                <a:spcPct val="150000"/>
              </a:lnSpc>
              <a:spcBef>
                <a:spcPts val="0"/>
              </a:spcBef>
              <a:spcAft>
                <a:spcPts val="0"/>
              </a:spcAft>
              <a:buNone/>
            </a:pPr>
            <a:r>
              <a:rPr lang="es-AR" sz="1200" u="sng" dirty="0">
                <a:latin typeface="Arial"/>
                <a:cs typeface="Arial"/>
                <a:sym typeface="Roboto"/>
              </a:rPr>
              <a:t>Ejemplos:</a:t>
            </a:r>
          </a:p>
          <a:p>
            <a:pPr marL="0" lvl="0" indent="0" algn="just" rtl="0">
              <a:lnSpc>
                <a:spcPct val="150000"/>
              </a:lnSpc>
              <a:spcBef>
                <a:spcPts val="0"/>
              </a:spcBef>
              <a:spcAft>
                <a:spcPts val="0"/>
              </a:spcAft>
              <a:buNone/>
            </a:pPr>
            <a:r>
              <a:rPr lang="es-AR" sz="1200" dirty="0">
                <a:latin typeface="Arial"/>
                <a:cs typeface="Arial"/>
                <a:sym typeface="Roboto"/>
              </a:rPr>
              <a:t>• Verdadero: true | 1 | T</a:t>
            </a:r>
          </a:p>
          <a:p>
            <a:pPr marL="0" lvl="0" indent="0" algn="just" rtl="0">
              <a:lnSpc>
                <a:spcPct val="150000"/>
              </a:lnSpc>
              <a:spcBef>
                <a:spcPts val="0"/>
              </a:spcBef>
              <a:spcAft>
                <a:spcPts val="0"/>
              </a:spcAft>
              <a:buNone/>
            </a:pPr>
            <a:r>
              <a:rPr lang="es-AR" sz="1200" dirty="0">
                <a:latin typeface="Arial"/>
                <a:cs typeface="Arial"/>
                <a:sym typeface="Roboto"/>
              </a:rPr>
              <a:t>• False: false | 0 | F</a:t>
            </a:r>
          </a:p>
        </p:txBody>
      </p:sp>
      <p:pic>
        <p:nvPicPr>
          <p:cNvPr id="11" name="Imagen 10">
            <a:extLst>
              <a:ext uri="{FF2B5EF4-FFF2-40B4-BE49-F238E27FC236}">
                <a16:creationId xmlns:a16="http://schemas.microsoft.com/office/drawing/2014/main" id="{0F734156-7BCF-4514-94F6-258ECBCD7F72}"/>
              </a:ext>
            </a:extLst>
          </p:cNvPr>
          <p:cNvPicPr>
            <a:picLocks noChangeAspect="1"/>
          </p:cNvPicPr>
          <p:nvPr/>
        </p:nvPicPr>
        <p:blipFill>
          <a:blip r:embed="rId2"/>
          <a:stretch>
            <a:fillRect/>
          </a:stretch>
        </p:blipFill>
        <p:spPr>
          <a:xfrm>
            <a:off x="7391400" y="1720850"/>
            <a:ext cx="756574" cy="1086225"/>
          </a:xfrm>
          <a:prstGeom prst="rect">
            <a:avLst/>
          </a:prstGeom>
        </p:spPr>
      </p:pic>
      <p:pic>
        <p:nvPicPr>
          <p:cNvPr id="13" name="Imagen 12">
            <a:extLst>
              <a:ext uri="{FF2B5EF4-FFF2-40B4-BE49-F238E27FC236}">
                <a16:creationId xmlns:a16="http://schemas.microsoft.com/office/drawing/2014/main" id="{2EF3515A-0565-4CE5-B6D4-18579A57091D}"/>
              </a:ext>
            </a:extLst>
          </p:cNvPr>
          <p:cNvPicPr>
            <a:picLocks noChangeAspect="1"/>
          </p:cNvPicPr>
          <p:nvPr/>
        </p:nvPicPr>
        <p:blipFill>
          <a:blip r:embed="rId2"/>
          <a:stretch>
            <a:fillRect/>
          </a:stretch>
        </p:blipFill>
        <p:spPr>
          <a:xfrm>
            <a:off x="7391400" y="3307921"/>
            <a:ext cx="756574" cy="1086225"/>
          </a:xfrm>
          <a:prstGeom prst="rect">
            <a:avLst/>
          </a:prstGeom>
        </p:spPr>
      </p:pic>
    </p:spTree>
    <p:extLst>
      <p:ext uri="{BB962C8B-B14F-4D97-AF65-F5344CB8AC3E}">
        <p14:creationId xmlns:p14="http://schemas.microsoft.com/office/powerpoint/2010/main" val="301349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Operadores Aritméticos</a:t>
            </a:r>
            <a:endParaRPr sz="1500" dirty="0"/>
          </a:p>
        </p:txBody>
      </p:sp>
      <p:graphicFrame>
        <p:nvGraphicFramePr>
          <p:cNvPr id="8" name="Tabla 7">
            <a:extLst>
              <a:ext uri="{FF2B5EF4-FFF2-40B4-BE49-F238E27FC236}">
                <a16:creationId xmlns:a16="http://schemas.microsoft.com/office/drawing/2014/main" id="{7FC9D5E8-3CEA-4363-82C8-0F20432BD417}"/>
              </a:ext>
            </a:extLst>
          </p:cNvPr>
          <p:cNvGraphicFramePr>
            <a:graphicFrameLocks noGrp="1"/>
          </p:cNvGraphicFramePr>
          <p:nvPr/>
        </p:nvGraphicFramePr>
        <p:xfrm>
          <a:off x="1524000" y="1263650"/>
          <a:ext cx="6400800" cy="3059325"/>
        </p:xfrm>
        <a:graphic>
          <a:graphicData uri="http://schemas.openxmlformats.org/drawingml/2006/table">
            <a:tbl>
              <a:tblPr firstRow="1" firstCol="1" bandRow="1">
                <a:tableStyleId>{5C22544A-7EE6-4342-B048-85BDC9FD1C3A}</a:tableStyleId>
              </a:tblPr>
              <a:tblGrid>
                <a:gridCol w="1776872">
                  <a:extLst>
                    <a:ext uri="{9D8B030D-6E8A-4147-A177-3AD203B41FA5}">
                      <a16:colId xmlns:a16="http://schemas.microsoft.com/office/drawing/2014/main" val="103960500"/>
                    </a:ext>
                  </a:extLst>
                </a:gridCol>
                <a:gridCol w="1118728">
                  <a:extLst>
                    <a:ext uri="{9D8B030D-6E8A-4147-A177-3AD203B41FA5}">
                      <a16:colId xmlns:a16="http://schemas.microsoft.com/office/drawing/2014/main" val="105005764"/>
                    </a:ext>
                  </a:extLst>
                </a:gridCol>
                <a:gridCol w="1143000">
                  <a:extLst>
                    <a:ext uri="{9D8B030D-6E8A-4147-A177-3AD203B41FA5}">
                      <a16:colId xmlns:a16="http://schemas.microsoft.com/office/drawing/2014/main" val="2196836431"/>
                    </a:ext>
                  </a:extLst>
                </a:gridCol>
                <a:gridCol w="2362200">
                  <a:extLst>
                    <a:ext uri="{9D8B030D-6E8A-4147-A177-3AD203B41FA5}">
                      <a16:colId xmlns:a16="http://schemas.microsoft.com/office/drawing/2014/main" val="3553469072"/>
                    </a:ext>
                  </a:extLst>
                </a:gridCol>
              </a:tblGrid>
              <a:tr h="363512">
                <a:tc>
                  <a:txBody>
                    <a:bodyPr/>
                    <a:lstStyle/>
                    <a:p>
                      <a:pPr algn="ctr">
                        <a:lnSpc>
                          <a:spcPct val="115000"/>
                        </a:lnSpc>
                        <a:spcAft>
                          <a:spcPts val="1800"/>
                        </a:spcAft>
                      </a:pPr>
                      <a:r>
                        <a:rPr lang="es-AR" sz="1200">
                          <a:effectLst/>
                        </a:rPr>
                        <a:t>Operador</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Nombre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Ejemplo</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Significado</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2044490636"/>
                  </a:ext>
                </a:extLst>
              </a:tr>
              <a:tr h="610683">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Exponenciación</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 elevado a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686194108"/>
                  </a:ext>
                </a:extLst>
              </a:tr>
              <a:tr h="610683">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Multiplicación</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 multiplicado por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3422265287"/>
                  </a:ext>
                </a:extLst>
              </a:tr>
              <a:tr h="363512">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División</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 dividido entre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102021560"/>
                  </a:ext>
                </a:extLst>
              </a:tr>
              <a:tr h="610683">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Modulo o resto</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resto de la división 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2802490054"/>
                  </a:ext>
                </a:extLst>
              </a:tr>
              <a:tr h="260327">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Suma</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dirty="0">
                          <a:effectLst/>
                        </a:rPr>
                        <a:t>x más y</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1434134491"/>
                  </a:ext>
                </a:extLst>
              </a:tr>
              <a:tr h="239925">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Resta</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dirty="0">
                          <a:effectLst/>
                        </a:rPr>
                        <a:t>x menos y</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400855027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Operadores Relacionales</a:t>
            </a:r>
            <a:endParaRPr sz="1500" dirty="0"/>
          </a:p>
        </p:txBody>
      </p:sp>
      <p:graphicFrame>
        <p:nvGraphicFramePr>
          <p:cNvPr id="3" name="Tabla 2">
            <a:extLst>
              <a:ext uri="{FF2B5EF4-FFF2-40B4-BE49-F238E27FC236}">
                <a16:creationId xmlns:a16="http://schemas.microsoft.com/office/drawing/2014/main" id="{CC58FA89-47EC-4DCF-893D-B911EA6E84CD}"/>
              </a:ext>
            </a:extLst>
          </p:cNvPr>
          <p:cNvGraphicFramePr>
            <a:graphicFrameLocks noGrp="1"/>
          </p:cNvGraphicFramePr>
          <p:nvPr/>
        </p:nvGraphicFramePr>
        <p:xfrm>
          <a:off x="1358020" y="1263651"/>
          <a:ext cx="6566779" cy="2971800"/>
        </p:xfrm>
        <a:graphic>
          <a:graphicData uri="http://schemas.openxmlformats.org/drawingml/2006/table">
            <a:tbl>
              <a:tblPr firstRow="1" firstCol="1" bandRow="1">
                <a:tableStyleId>{5C22544A-7EE6-4342-B048-85BDC9FD1C3A}</a:tableStyleId>
              </a:tblPr>
              <a:tblGrid>
                <a:gridCol w="1204489">
                  <a:extLst>
                    <a:ext uri="{9D8B030D-6E8A-4147-A177-3AD203B41FA5}">
                      <a16:colId xmlns:a16="http://schemas.microsoft.com/office/drawing/2014/main" val="3342457744"/>
                    </a:ext>
                  </a:extLst>
                </a:gridCol>
                <a:gridCol w="1969647">
                  <a:extLst>
                    <a:ext uri="{9D8B030D-6E8A-4147-A177-3AD203B41FA5}">
                      <a16:colId xmlns:a16="http://schemas.microsoft.com/office/drawing/2014/main" val="2454581391"/>
                    </a:ext>
                  </a:extLst>
                </a:gridCol>
                <a:gridCol w="1094850">
                  <a:extLst>
                    <a:ext uri="{9D8B030D-6E8A-4147-A177-3AD203B41FA5}">
                      <a16:colId xmlns:a16="http://schemas.microsoft.com/office/drawing/2014/main" val="2238318794"/>
                    </a:ext>
                  </a:extLst>
                </a:gridCol>
                <a:gridCol w="2297793">
                  <a:extLst>
                    <a:ext uri="{9D8B030D-6E8A-4147-A177-3AD203B41FA5}">
                      <a16:colId xmlns:a16="http://schemas.microsoft.com/office/drawing/2014/main" val="2677289250"/>
                    </a:ext>
                  </a:extLst>
                </a:gridCol>
              </a:tblGrid>
              <a:tr h="446808">
                <a:tc>
                  <a:txBody>
                    <a:bodyPr/>
                    <a:lstStyle/>
                    <a:p>
                      <a:pPr algn="ctr">
                        <a:lnSpc>
                          <a:spcPct val="115000"/>
                        </a:lnSpc>
                        <a:spcAft>
                          <a:spcPts val="1800"/>
                        </a:spcAft>
                      </a:pPr>
                      <a:r>
                        <a:rPr lang="es-AR" sz="1200">
                          <a:effectLst/>
                        </a:rPr>
                        <a:t>Operador</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Nombre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Ejemplo</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Significado</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545012582"/>
                  </a:ext>
                </a:extLst>
              </a:tr>
              <a:tr h="407844">
                <a:tc>
                  <a:txBody>
                    <a:bodyPr/>
                    <a:lstStyle/>
                    <a:p>
                      <a:pPr algn="ctr">
                        <a:lnSpc>
                          <a:spcPct val="115000"/>
                        </a:lnSpc>
                        <a:spcAft>
                          <a:spcPts val="1800"/>
                        </a:spcAft>
                      </a:pPr>
                      <a:r>
                        <a:rPr lang="es-AR" sz="1200">
                          <a:effectLst/>
                        </a:rPr>
                        <a:t>&lt; </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Menor que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x&lt;y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 menor que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2660558106"/>
                  </a:ext>
                </a:extLst>
              </a:tr>
              <a:tr h="407844">
                <a:tc>
                  <a:txBody>
                    <a:bodyPr/>
                    <a:lstStyle/>
                    <a:p>
                      <a:pPr algn="ctr">
                        <a:lnSpc>
                          <a:spcPct val="115000"/>
                        </a:lnSpc>
                        <a:spcAft>
                          <a:spcPts val="1800"/>
                        </a:spcAft>
                      </a:pPr>
                      <a:r>
                        <a:rPr lang="es-AR" sz="1200">
                          <a:effectLst/>
                        </a:rPr>
                        <a:t>&gt; </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Mayor que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x&gt;y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 mayor que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1021379812"/>
                  </a:ext>
                </a:extLst>
              </a:tr>
              <a:tr h="407844">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Igual a</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 igual a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2818548625"/>
                  </a:ext>
                </a:extLst>
              </a:tr>
              <a:tr h="407844">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Distinto a</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 distinto de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3250225467"/>
                  </a:ext>
                </a:extLst>
              </a:tr>
              <a:tr h="446808">
                <a:tc>
                  <a:txBody>
                    <a:bodyPr/>
                    <a:lstStyle/>
                    <a:p>
                      <a:pPr algn="ctr">
                        <a:lnSpc>
                          <a:spcPct val="115000"/>
                        </a:lnSpc>
                        <a:spcAft>
                          <a:spcPts val="1800"/>
                        </a:spcAft>
                      </a:pPr>
                      <a:r>
                        <a:rPr lang="es-AR" sz="1200">
                          <a:effectLst/>
                        </a:rPr>
                        <a:t>&lt;=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Menor o igual que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x&lt;=y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 menor o igual a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331405753"/>
                  </a:ext>
                </a:extLst>
              </a:tr>
              <a:tr h="446808">
                <a:tc>
                  <a:txBody>
                    <a:bodyPr/>
                    <a:lstStyle/>
                    <a:p>
                      <a:pPr algn="ctr">
                        <a:lnSpc>
                          <a:spcPct val="115000"/>
                        </a:lnSpc>
                        <a:spcAft>
                          <a:spcPts val="1800"/>
                        </a:spcAft>
                      </a:pPr>
                      <a:r>
                        <a:rPr lang="es-AR" sz="1200">
                          <a:effectLst/>
                        </a:rPr>
                        <a:t>&gt;=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Mayor o igual que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x&gt;=y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dirty="0">
                          <a:effectLst/>
                        </a:rPr>
                        <a:t>x mayor o igual a y</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1260177414"/>
                  </a:ext>
                </a:extLst>
              </a:tr>
            </a:tbl>
          </a:graphicData>
        </a:graphic>
      </p:graphicFrame>
    </p:spTree>
    <p:extLst>
      <p:ext uri="{BB962C8B-B14F-4D97-AF65-F5344CB8AC3E}">
        <p14:creationId xmlns:p14="http://schemas.microsoft.com/office/powerpoint/2010/main" val="41205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Operadores Lógicos</a:t>
            </a:r>
            <a:endParaRPr sz="1500" dirty="0"/>
          </a:p>
        </p:txBody>
      </p:sp>
      <p:graphicFrame>
        <p:nvGraphicFramePr>
          <p:cNvPr id="5" name="Tabla 4">
            <a:extLst>
              <a:ext uri="{FF2B5EF4-FFF2-40B4-BE49-F238E27FC236}">
                <a16:creationId xmlns:a16="http://schemas.microsoft.com/office/drawing/2014/main" id="{FD3B4E5D-5440-42FD-9DF5-290884CB4C13}"/>
              </a:ext>
            </a:extLst>
          </p:cNvPr>
          <p:cNvGraphicFramePr>
            <a:graphicFrameLocks noGrp="1"/>
          </p:cNvGraphicFramePr>
          <p:nvPr/>
        </p:nvGraphicFramePr>
        <p:xfrm>
          <a:off x="1214596" y="1322970"/>
          <a:ext cx="6714807" cy="2472160"/>
        </p:xfrm>
        <a:graphic>
          <a:graphicData uri="http://schemas.openxmlformats.org/drawingml/2006/table">
            <a:tbl>
              <a:tblPr firstRow="1" firstCol="1" bandRow="1">
                <a:tableStyleId>{5C22544A-7EE6-4342-B048-85BDC9FD1C3A}</a:tableStyleId>
              </a:tblPr>
              <a:tblGrid>
                <a:gridCol w="1011722">
                  <a:extLst>
                    <a:ext uri="{9D8B030D-6E8A-4147-A177-3AD203B41FA5}">
                      <a16:colId xmlns:a16="http://schemas.microsoft.com/office/drawing/2014/main" val="2563268546"/>
                    </a:ext>
                  </a:extLst>
                </a:gridCol>
                <a:gridCol w="882668">
                  <a:extLst>
                    <a:ext uri="{9D8B030D-6E8A-4147-A177-3AD203B41FA5}">
                      <a16:colId xmlns:a16="http://schemas.microsoft.com/office/drawing/2014/main" val="4194467780"/>
                    </a:ext>
                  </a:extLst>
                </a:gridCol>
                <a:gridCol w="2044156">
                  <a:extLst>
                    <a:ext uri="{9D8B030D-6E8A-4147-A177-3AD203B41FA5}">
                      <a16:colId xmlns:a16="http://schemas.microsoft.com/office/drawing/2014/main" val="3038678982"/>
                    </a:ext>
                  </a:extLst>
                </a:gridCol>
                <a:gridCol w="2776261">
                  <a:extLst>
                    <a:ext uri="{9D8B030D-6E8A-4147-A177-3AD203B41FA5}">
                      <a16:colId xmlns:a16="http://schemas.microsoft.com/office/drawing/2014/main" val="2920618598"/>
                    </a:ext>
                  </a:extLst>
                </a:gridCol>
              </a:tblGrid>
              <a:tr h="618040">
                <a:tc>
                  <a:txBody>
                    <a:bodyPr/>
                    <a:lstStyle/>
                    <a:p>
                      <a:pPr marL="90170" algn="ctr">
                        <a:lnSpc>
                          <a:spcPct val="115000"/>
                        </a:lnSpc>
                        <a:spcAft>
                          <a:spcPts val="1800"/>
                        </a:spcAft>
                      </a:pPr>
                      <a:r>
                        <a:rPr lang="es-AR" sz="1100">
                          <a:effectLst/>
                        </a:rPr>
                        <a:t>Operador</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Nombre</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Ejemplo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Significado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679056"/>
                  </a:ext>
                </a:extLst>
              </a:tr>
              <a:tr h="618040">
                <a:tc>
                  <a:txBody>
                    <a:bodyPr/>
                    <a:lstStyle/>
                    <a:p>
                      <a:pPr marL="90170" algn="ctr">
                        <a:lnSpc>
                          <a:spcPct val="115000"/>
                        </a:lnSpc>
                        <a:spcAft>
                          <a:spcPts val="1800"/>
                        </a:spcAft>
                      </a:pPr>
                      <a:r>
                        <a:rPr lang="es-AR" sz="1100">
                          <a:effectLst/>
                        </a:rPr>
                        <a:t>&amp;&amp;</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AND</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(x&lt;y)&amp;&amp;(x&lt;z)</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‘x menor que y’ Y ‘x menor que z’</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2208185"/>
                  </a:ext>
                </a:extLst>
              </a:tr>
              <a:tr h="618040">
                <a:tc>
                  <a:txBody>
                    <a:bodyPr/>
                    <a:lstStyle/>
                    <a:p>
                      <a:pPr marL="90170" algn="ctr">
                        <a:lnSpc>
                          <a:spcPct val="115000"/>
                        </a:lnSpc>
                        <a:spcAft>
                          <a:spcPts val="1800"/>
                        </a:spcAft>
                      </a:pPr>
                      <a:r>
                        <a:rPr lang="es-AR" sz="1100">
                          <a:effectLst/>
                        </a:rPr>
                        <a:t>||</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OR</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(x&lt;y)||(x&lt;z)</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‘x menor que y’ O ‘x menor que z’</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1684701"/>
                  </a:ext>
                </a:extLst>
              </a:tr>
              <a:tr h="618040">
                <a:tc>
                  <a:txBody>
                    <a:bodyPr/>
                    <a:lstStyle/>
                    <a:p>
                      <a:pPr marL="90170" algn="ctr">
                        <a:lnSpc>
                          <a:spcPct val="115000"/>
                        </a:lnSpc>
                        <a:spcAft>
                          <a:spcPts val="1800"/>
                        </a:spcAft>
                      </a:pPr>
                      <a:r>
                        <a:rPr lang="es-AR" sz="1100">
                          <a:effectLst/>
                        </a:rPr>
                        <a:t>!</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NOT</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!(x&lt;y)</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dirty="0">
                          <a:effectLst/>
                        </a:rPr>
                        <a:t>x NO es menor que y</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1681942"/>
                  </a:ext>
                </a:extLst>
              </a:tr>
            </a:tbl>
          </a:graphicData>
        </a:graphic>
      </p:graphicFrame>
      <p:sp>
        <p:nvSpPr>
          <p:cNvPr id="7" name="CuadroTexto 6">
            <a:extLst>
              <a:ext uri="{FF2B5EF4-FFF2-40B4-BE49-F238E27FC236}">
                <a16:creationId xmlns:a16="http://schemas.microsoft.com/office/drawing/2014/main" id="{1BD1311A-4121-4B16-AEE9-5AF08B35C9DF}"/>
              </a:ext>
            </a:extLst>
          </p:cNvPr>
          <p:cNvSpPr txBox="1"/>
          <p:nvPr/>
        </p:nvSpPr>
        <p:spPr>
          <a:xfrm>
            <a:off x="609600" y="3963170"/>
            <a:ext cx="4572000" cy="392159"/>
          </a:xfrm>
          <a:prstGeom prst="rect">
            <a:avLst/>
          </a:prstGeom>
          <a:noFill/>
        </p:spPr>
        <p:txBody>
          <a:bodyPr wrap="square">
            <a:spAutoFit/>
          </a:bodyPr>
          <a:lstStyle/>
          <a:p>
            <a:pPr algn="just">
              <a:lnSpc>
                <a:spcPct val="115000"/>
              </a:lnSpc>
              <a:spcAft>
                <a:spcPts val="10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NOT = Negación.</a:t>
            </a:r>
          </a:p>
        </p:txBody>
      </p:sp>
    </p:spTree>
    <p:extLst>
      <p:ext uri="{BB962C8B-B14F-4D97-AF65-F5344CB8AC3E}">
        <p14:creationId xmlns:p14="http://schemas.microsoft.com/office/powerpoint/2010/main" val="181202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11250"/>
            <a:ext cx="7851778" cy="259045"/>
          </a:xfrm>
          <a:prstGeom prst="rect">
            <a:avLst/>
          </a:prstGeom>
        </p:spPr>
        <p:txBody>
          <a:bodyPr vert="horz" wrap="square" lIns="0" tIns="12700" rIns="0" bIns="0" rtlCol="0">
            <a:spAutoFit/>
          </a:bodyPr>
          <a:lstStyle/>
          <a:p>
            <a:pPr marL="12700">
              <a:lnSpc>
                <a:spcPct val="100000"/>
              </a:lnSpc>
              <a:spcBef>
                <a:spcPts val="100"/>
              </a:spcBef>
            </a:pPr>
            <a:r>
              <a:rPr lang="es-AR" sz="1600" dirty="0"/>
              <a:t>Metodología para la construcción de un programa</a:t>
            </a:r>
          </a:p>
        </p:txBody>
      </p:sp>
      <p:pic>
        <p:nvPicPr>
          <p:cNvPr id="5" name="Imagen 4">
            <a:extLst>
              <a:ext uri="{FF2B5EF4-FFF2-40B4-BE49-F238E27FC236}">
                <a16:creationId xmlns:a16="http://schemas.microsoft.com/office/drawing/2014/main" id="{A43C1108-F686-4C83-946C-4DEE2F0F40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642471"/>
            <a:ext cx="3129206" cy="2971800"/>
          </a:xfrm>
          <a:prstGeom prst="rect">
            <a:avLst/>
          </a:prstGeom>
          <a:noFill/>
          <a:ln>
            <a:solidFill>
              <a:schemeClr val="bg1"/>
            </a:solidFill>
          </a:ln>
        </p:spPr>
      </p:pic>
    </p:spTree>
    <p:extLst>
      <p:ext uri="{BB962C8B-B14F-4D97-AF65-F5344CB8AC3E}">
        <p14:creationId xmlns:p14="http://schemas.microsoft.com/office/powerpoint/2010/main" val="1864976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05738" y="940318"/>
            <a:ext cx="8033462" cy="1768241"/>
          </a:xfrm>
          <a:prstGeom prst="rect">
            <a:avLst/>
          </a:prstGeom>
        </p:spPr>
        <p:txBody>
          <a:bodyPr vert="horz" wrap="square" lIns="0" tIns="12700" rIns="0" bIns="0" rtlCol="0">
            <a:spAutoFit/>
          </a:bodyPr>
          <a:lstStyle/>
          <a:p>
            <a:pPr marL="12700" marR="719455" indent="-12700">
              <a:spcBef>
                <a:spcPts val="100"/>
              </a:spcBef>
            </a:pPr>
            <a:r>
              <a:rPr lang="es-AR" sz="1400" b="1" dirty="0">
                <a:latin typeface="Arial"/>
                <a:cs typeface="Arial"/>
              </a:rPr>
              <a:t>¿Qué es Python?</a:t>
            </a:r>
          </a:p>
          <a:p>
            <a:pPr marL="12700" marR="719455" indent="41275">
              <a:lnSpc>
                <a:spcPct val="150000"/>
              </a:lnSpc>
              <a:spcBef>
                <a:spcPts val="100"/>
              </a:spcBef>
            </a:pPr>
            <a:endParaRPr lang="es-MX" sz="1200" spc="-5" dirty="0">
              <a:latin typeface="Arial"/>
              <a:cs typeface="Arial"/>
            </a:endParaRPr>
          </a:p>
          <a:p>
            <a:pPr marL="12700" marR="719455" indent="41275">
              <a:lnSpc>
                <a:spcPct val="150000"/>
              </a:lnSpc>
              <a:spcBef>
                <a:spcPts val="100"/>
              </a:spcBef>
            </a:pPr>
            <a:r>
              <a:rPr lang="es-MX" sz="1400" spc="-5" dirty="0">
                <a:latin typeface="Arial"/>
                <a:cs typeface="Arial"/>
              </a:rPr>
              <a:t>Python es un lenguaje de programación poderoso y fácil de aprender. Puede ser clasificado como un lenguaje interpretado (ejecuta las instrucciones a medida que las va leyendo) y de alto nivel. Python fue creado a finales de los años 80, por un programador holandés llamado Guido van Rossum, quien sigue siendo aún hoy el líder del desarrollo del lenguaje.</a:t>
            </a:r>
            <a:endParaRPr lang="es-AR" sz="1400" spc="-5" dirty="0">
              <a:latin typeface="Arial"/>
              <a:cs typeface="Arial"/>
            </a:endParaRPr>
          </a:p>
        </p:txBody>
      </p:sp>
      <p:pic>
        <p:nvPicPr>
          <p:cNvPr id="1026" name="Picture 2" descr="Todo lo que necesitas para aprender PYTHON ya 🔥">
            <a:extLst>
              <a:ext uri="{FF2B5EF4-FFF2-40B4-BE49-F238E27FC236}">
                <a16:creationId xmlns:a16="http://schemas.microsoft.com/office/drawing/2014/main" id="{048B14CD-C837-4F17-A5F5-5F3F6B9799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2882900"/>
            <a:ext cx="2895600" cy="1809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05738" y="940318"/>
            <a:ext cx="8033462" cy="483915"/>
          </a:xfrm>
          <a:prstGeom prst="rect">
            <a:avLst/>
          </a:prstGeom>
        </p:spPr>
        <p:txBody>
          <a:bodyPr vert="horz" wrap="square" lIns="0" tIns="12700" rIns="0" bIns="0" rtlCol="0">
            <a:spAutoFit/>
          </a:bodyPr>
          <a:lstStyle/>
          <a:p>
            <a:pPr marL="12700" marR="719455" indent="-12700">
              <a:spcBef>
                <a:spcPts val="100"/>
              </a:spcBef>
            </a:pPr>
            <a:r>
              <a:rPr lang="es-AR" sz="1400" b="1" dirty="0">
                <a:latin typeface="Arial"/>
                <a:cs typeface="Arial"/>
              </a:rPr>
              <a:t>¿Con qué entorno vamos a trabajar en el curso?</a:t>
            </a:r>
          </a:p>
          <a:p>
            <a:pPr marL="12700" marR="719455" indent="41275">
              <a:lnSpc>
                <a:spcPct val="150000"/>
              </a:lnSpc>
              <a:spcBef>
                <a:spcPts val="100"/>
              </a:spcBef>
            </a:pPr>
            <a:endParaRPr lang="es-MX" sz="1200" spc="-5" dirty="0">
              <a:latin typeface="Arial"/>
              <a:cs typeface="Arial"/>
            </a:endParaRPr>
          </a:p>
        </p:txBody>
      </p:sp>
      <p:pic>
        <p:nvPicPr>
          <p:cNvPr id="1026" name="Picture 2" descr="Todo lo que necesitas para aprender PYTHON ya 🔥">
            <a:extLst>
              <a:ext uri="{FF2B5EF4-FFF2-40B4-BE49-F238E27FC236}">
                <a16:creationId xmlns:a16="http://schemas.microsoft.com/office/drawing/2014/main" id="{048B14CD-C837-4F17-A5F5-5F3F6B9799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0" y="1263650"/>
            <a:ext cx="289560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omunidad Especializada en el Internet de las cosas -UTP: Como instalar  Anaconda en Windows 10 para programar en Python">
            <a:extLst>
              <a:ext uri="{FF2B5EF4-FFF2-40B4-BE49-F238E27FC236}">
                <a16:creationId xmlns:a16="http://schemas.microsoft.com/office/drawing/2014/main" id="{CDDF5C4B-D440-473F-9D08-359BD35FB6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7080" y="1625600"/>
            <a:ext cx="35052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oyecto Jupyter - Wikipedia, la enciclopedia libre">
            <a:extLst>
              <a:ext uri="{FF2B5EF4-FFF2-40B4-BE49-F238E27FC236}">
                <a16:creationId xmlns:a16="http://schemas.microsoft.com/office/drawing/2014/main" id="{783951C5-B458-4070-905A-4E38216DF3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2289" y="2406650"/>
            <a:ext cx="1511782" cy="175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252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60710"/>
            <a:ext cx="8033462" cy="483915"/>
          </a:xfrm>
          <a:prstGeom prst="rect">
            <a:avLst/>
          </a:prstGeom>
        </p:spPr>
        <p:txBody>
          <a:bodyPr vert="horz" wrap="square" lIns="0" tIns="12700" rIns="0" bIns="0" rtlCol="0">
            <a:spAutoFit/>
          </a:bodyPr>
          <a:lstStyle/>
          <a:p>
            <a:pPr marL="12700" marR="719455" indent="-12700">
              <a:spcBef>
                <a:spcPts val="100"/>
              </a:spcBef>
            </a:pPr>
            <a:r>
              <a:rPr lang="es-AR" sz="1400" b="1" dirty="0">
                <a:latin typeface="Arial"/>
                <a:cs typeface="Arial"/>
              </a:rPr>
              <a:t>Instalemos las herramientas!</a:t>
            </a:r>
          </a:p>
          <a:p>
            <a:pPr marL="12700" marR="719455" indent="41275">
              <a:lnSpc>
                <a:spcPct val="150000"/>
              </a:lnSpc>
              <a:spcBef>
                <a:spcPts val="100"/>
              </a:spcBef>
            </a:pPr>
            <a:endParaRPr lang="es-MX" sz="1200" spc="-5" dirty="0">
              <a:latin typeface="Arial"/>
              <a:cs typeface="Arial"/>
            </a:endParaRPr>
          </a:p>
        </p:txBody>
      </p:sp>
      <p:pic>
        <p:nvPicPr>
          <p:cNvPr id="6" name="Imagen 5">
            <a:extLst>
              <a:ext uri="{FF2B5EF4-FFF2-40B4-BE49-F238E27FC236}">
                <a16:creationId xmlns:a16="http://schemas.microsoft.com/office/drawing/2014/main" id="{EC060BC2-B374-4951-8E22-E200D664E857}"/>
              </a:ext>
            </a:extLst>
          </p:cNvPr>
          <p:cNvPicPr>
            <a:picLocks noChangeAspect="1"/>
          </p:cNvPicPr>
          <p:nvPr/>
        </p:nvPicPr>
        <p:blipFill>
          <a:blip r:embed="rId2"/>
          <a:stretch>
            <a:fillRect/>
          </a:stretch>
        </p:blipFill>
        <p:spPr>
          <a:xfrm>
            <a:off x="762000" y="1339850"/>
            <a:ext cx="3280753" cy="2688999"/>
          </a:xfrm>
          <a:prstGeom prst="rect">
            <a:avLst/>
          </a:prstGeom>
        </p:spPr>
      </p:pic>
      <p:sp>
        <p:nvSpPr>
          <p:cNvPr id="8" name="CuadroTexto 7">
            <a:extLst>
              <a:ext uri="{FF2B5EF4-FFF2-40B4-BE49-F238E27FC236}">
                <a16:creationId xmlns:a16="http://schemas.microsoft.com/office/drawing/2014/main" id="{46005763-7412-4BD7-9357-31AC2FD6DF31}"/>
              </a:ext>
            </a:extLst>
          </p:cNvPr>
          <p:cNvSpPr txBox="1"/>
          <p:nvPr/>
        </p:nvSpPr>
        <p:spPr>
          <a:xfrm>
            <a:off x="4223462" y="1351742"/>
            <a:ext cx="4572000" cy="698717"/>
          </a:xfrm>
          <a:prstGeom prst="rect">
            <a:avLst/>
          </a:prstGeom>
          <a:noFill/>
        </p:spPr>
        <p:txBody>
          <a:bodyPr wrap="square">
            <a:spAutoFit/>
          </a:bodyPr>
          <a:lstStyle/>
          <a:p>
            <a:pPr marL="342900" indent="-342900">
              <a:lnSpc>
                <a:spcPct val="150000"/>
              </a:lnSpc>
              <a:buFont typeface="+mj-lt"/>
              <a:buAutoNum type="arabicPeriod"/>
            </a:pPr>
            <a:r>
              <a:rPr lang="es-MX" sz="1400" spc="-5" dirty="0">
                <a:latin typeface="Arial"/>
                <a:cs typeface="Arial"/>
              </a:rPr>
              <a:t>Primero de todo instalamos Python 3 desde el siguiente link: </a:t>
            </a:r>
            <a:r>
              <a:rPr lang="es-US" sz="1400" spc="-5" dirty="0">
                <a:latin typeface="Arial"/>
                <a:cs typeface="Arial"/>
              </a:rPr>
              <a:t>https://www.python.org/downloads/</a:t>
            </a:r>
          </a:p>
        </p:txBody>
      </p:sp>
      <p:pic>
        <p:nvPicPr>
          <p:cNvPr id="5" name="Imagen 4">
            <a:extLst>
              <a:ext uri="{FF2B5EF4-FFF2-40B4-BE49-F238E27FC236}">
                <a16:creationId xmlns:a16="http://schemas.microsoft.com/office/drawing/2014/main" id="{F8D3DA5E-DB44-43BC-B66C-9C086C2AA9C1}"/>
              </a:ext>
            </a:extLst>
          </p:cNvPr>
          <p:cNvPicPr>
            <a:picLocks noChangeAspect="1"/>
          </p:cNvPicPr>
          <p:nvPr/>
        </p:nvPicPr>
        <p:blipFill>
          <a:blip r:embed="rId3"/>
          <a:stretch>
            <a:fillRect/>
          </a:stretch>
        </p:blipFill>
        <p:spPr>
          <a:xfrm>
            <a:off x="4267200" y="2131810"/>
            <a:ext cx="4280613" cy="1871663"/>
          </a:xfrm>
          <a:prstGeom prst="rect">
            <a:avLst/>
          </a:prstGeom>
        </p:spPr>
      </p:pic>
    </p:spTree>
    <p:extLst>
      <p:ext uri="{BB962C8B-B14F-4D97-AF65-F5344CB8AC3E}">
        <p14:creationId xmlns:p14="http://schemas.microsoft.com/office/powerpoint/2010/main" val="42608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3" y="887667"/>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Fundamentos Generales</a:t>
            </a:r>
            <a:endParaRPr sz="1500" dirty="0"/>
          </a:p>
        </p:txBody>
      </p:sp>
      <p:sp>
        <p:nvSpPr>
          <p:cNvPr id="3" name="object 3"/>
          <p:cNvSpPr txBox="1"/>
          <p:nvPr/>
        </p:nvSpPr>
        <p:spPr>
          <a:xfrm>
            <a:off x="664128" y="1251705"/>
            <a:ext cx="8156577" cy="3842783"/>
          </a:xfrm>
          <a:prstGeom prst="rect">
            <a:avLst/>
          </a:prstGeom>
        </p:spPr>
        <p:txBody>
          <a:bodyPr vert="horz" wrap="square" lIns="0" tIns="12700" rIns="0" bIns="0" rtlCol="0">
            <a:spAutoFit/>
          </a:bodyPr>
          <a:lstStyle/>
          <a:p>
            <a:pPr marL="12700" marR="719455" indent="-12700" algn="just">
              <a:spcBef>
                <a:spcPts val="100"/>
              </a:spcBef>
            </a:pPr>
            <a:r>
              <a:rPr lang="es-AR" sz="1300" b="1" dirty="0">
                <a:latin typeface="Arial"/>
                <a:cs typeface="Arial"/>
              </a:rPr>
              <a:t>¿Qué es la programación?</a:t>
            </a:r>
          </a:p>
          <a:p>
            <a:pPr marL="12700" marR="719455" indent="431800" algn="just">
              <a:lnSpc>
                <a:spcPct val="150000"/>
              </a:lnSpc>
              <a:spcBef>
                <a:spcPts val="100"/>
              </a:spcBef>
            </a:pPr>
            <a:r>
              <a:rPr lang="es-AR" sz="1300" dirty="0">
                <a:latin typeface="Arial"/>
                <a:cs typeface="Arial"/>
              </a:rPr>
              <a:t>La programación, es la acción de escribir programas de computación con el objetivo de resolver un problema. Implica entonces escribir instrucciones para indicarle a la computadora cómo procesar los datos para producir la información deseada.</a:t>
            </a:r>
          </a:p>
          <a:p>
            <a:pPr marL="12700" marR="720090" indent="457200" algn="just">
              <a:lnSpc>
                <a:spcPct val="114599"/>
              </a:lnSpc>
              <a:spcBef>
                <a:spcPts val="600"/>
              </a:spcBef>
            </a:pPr>
            <a:endParaRPr lang="es-AR" sz="1200" spc="-5" dirty="0">
              <a:latin typeface="Arial"/>
              <a:cs typeface="Arial"/>
            </a:endParaRPr>
          </a:p>
          <a:p>
            <a:pPr marL="12700" marR="719455" indent="-12700" algn="just">
              <a:lnSpc>
                <a:spcPct val="114599"/>
              </a:lnSpc>
              <a:spcBef>
                <a:spcPts val="100"/>
              </a:spcBef>
            </a:pPr>
            <a:r>
              <a:rPr lang="es-AR" sz="1300" b="1" dirty="0">
                <a:latin typeface="Arial"/>
                <a:cs typeface="Arial"/>
              </a:rPr>
              <a:t>¿Qué es un programa?</a:t>
            </a:r>
          </a:p>
          <a:p>
            <a:pPr marL="12700" marR="720090" indent="457200" algn="just">
              <a:lnSpc>
                <a:spcPct val="114599"/>
              </a:lnSpc>
              <a:spcBef>
                <a:spcPts val="600"/>
              </a:spcBef>
            </a:pPr>
            <a:r>
              <a:rPr lang="es-AR" sz="1300" dirty="0">
                <a:latin typeface="Arial"/>
                <a:cs typeface="Arial"/>
              </a:rPr>
              <a:t>Secuencia de instrucciones, que indica las acciones o tareas que la computadora debe ejecutar para dar solución a un problema determinado.</a:t>
            </a:r>
          </a:p>
          <a:p>
            <a:pPr marL="12700" marR="720090" indent="457200" algn="just">
              <a:lnSpc>
                <a:spcPct val="114599"/>
              </a:lnSpc>
              <a:spcBef>
                <a:spcPts val="600"/>
              </a:spcBef>
            </a:pPr>
            <a:endParaRPr lang="es-AR" sz="1300" dirty="0">
              <a:latin typeface="Arial"/>
              <a:cs typeface="Arial"/>
            </a:endParaRPr>
          </a:p>
          <a:p>
            <a:pPr marL="12700" marR="719455" indent="-12700" algn="just">
              <a:lnSpc>
                <a:spcPct val="114599"/>
              </a:lnSpc>
              <a:spcBef>
                <a:spcPts val="100"/>
              </a:spcBef>
            </a:pPr>
            <a:r>
              <a:rPr lang="es-AR" sz="1300" b="1" dirty="0">
                <a:latin typeface="Arial"/>
                <a:cs typeface="Arial"/>
              </a:rPr>
              <a:t>¿Qué es un lenguaje programación?</a:t>
            </a:r>
          </a:p>
          <a:p>
            <a:pPr marL="12700" marR="720090" indent="457200" algn="just">
              <a:lnSpc>
                <a:spcPct val="114599"/>
              </a:lnSpc>
              <a:spcBef>
                <a:spcPts val="600"/>
              </a:spcBef>
            </a:pPr>
            <a:r>
              <a:rPr lang="es-AR" sz="1300" dirty="0">
                <a:latin typeface="Arial"/>
                <a:cs typeface="Arial"/>
              </a:rPr>
              <a:t>Conjunto de reglas o normas, símbolos y palabras especiales, y una sintaxis bien definida, utilizados para construir un programa.</a:t>
            </a:r>
          </a:p>
          <a:p>
            <a:pPr marL="12700" marR="720090" indent="457200" algn="just">
              <a:lnSpc>
                <a:spcPct val="114599"/>
              </a:lnSpc>
              <a:spcBef>
                <a:spcPts val="600"/>
              </a:spcBef>
            </a:pPr>
            <a:endParaRPr lang="es-AR" sz="1200" spc="-5" dirty="0">
              <a:latin typeface="Arial"/>
              <a:cs typeface="Arial"/>
            </a:endParaRPr>
          </a:p>
          <a:p>
            <a:pPr marL="12700" marR="720090" indent="457200" algn="just">
              <a:lnSpc>
                <a:spcPct val="114599"/>
              </a:lnSpc>
              <a:spcBef>
                <a:spcPts val="600"/>
              </a:spcBef>
            </a:pPr>
            <a:endParaRPr lang="es-AR" sz="1200" spc="-5" dirty="0">
              <a:latin typeface="Arial"/>
              <a:cs typeface="Arial"/>
            </a:endParaRPr>
          </a:p>
        </p:txBody>
      </p:sp>
      <p:sp>
        <p:nvSpPr>
          <p:cNvPr id="4" name="object 4"/>
          <p:cNvSpPr txBox="1"/>
          <p:nvPr/>
        </p:nvSpPr>
        <p:spPr>
          <a:xfrm>
            <a:off x="2582421" y="425450"/>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60710"/>
            <a:ext cx="8033462" cy="483915"/>
          </a:xfrm>
          <a:prstGeom prst="rect">
            <a:avLst/>
          </a:prstGeom>
        </p:spPr>
        <p:txBody>
          <a:bodyPr vert="horz" wrap="square" lIns="0" tIns="12700" rIns="0" bIns="0" rtlCol="0">
            <a:spAutoFit/>
          </a:bodyPr>
          <a:lstStyle/>
          <a:p>
            <a:pPr marL="12700" marR="719455" indent="-12700">
              <a:spcBef>
                <a:spcPts val="100"/>
              </a:spcBef>
            </a:pPr>
            <a:r>
              <a:rPr lang="es-AR" sz="1400" b="1" dirty="0">
                <a:latin typeface="Arial"/>
                <a:cs typeface="Arial"/>
              </a:rPr>
              <a:t>Instalemos las herramientas!</a:t>
            </a:r>
          </a:p>
          <a:p>
            <a:pPr marL="12700" marR="719455" indent="41275">
              <a:lnSpc>
                <a:spcPct val="150000"/>
              </a:lnSpc>
              <a:spcBef>
                <a:spcPts val="100"/>
              </a:spcBef>
            </a:pPr>
            <a:endParaRPr lang="es-MX" sz="1200" spc="-5" dirty="0">
              <a:latin typeface="Arial"/>
              <a:cs typeface="Arial"/>
            </a:endParaRPr>
          </a:p>
        </p:txBody>
      </p:sp>
      <p:sp>
        <p:nvSpPr>
          <p:cNvPr id="8" name="CuadroTexto 7">
            <a:extLst>
              <a:ext uri="{FF2B5EF4-FFF2-40B4-BE49-F238E27FC236}">
                <a16:creationId xmlns:a16="http://schemas.microsoft.com/office/drawing/2014/main" id="{46005763-7412-4BD7-9357-31AC2FD6DF31}"/>
              </a:ext>
            </a:extLst>
          </p:cNvPr>
          <p:cNvSpPr txBox="1"/>
          <p:nvPr/>
        </p:nvSpPr>
        <p:spPr>
          <a:xfrm>
            <a:off x="685799" y="1339850"/>
            <a:ext cx="8458201" cy="698717"/>
          </a:xfrm>
          <a:prstGeom prst="rect">
            <a:avLst/>
          </a:prstGeom>
          <a:noFill/>
        </p:spPr>
        <p:txBody>
          <a:bodyPr wrap="square">
            <a:spAutoFit/>
          </a:bodyPr>
          <a:lstStyle/>
          <a:p>
            <a:pPr>
              <a:lnSpc>
                <a:spcPct val="150000"/>
              </a:lnSpc>
            </a:pPr>
            <a:r>
              <a:rPr lang="es-MX" sz="1400" spc="-5" dirty="0">
                <a:latin typeface="Arial"/>
                <a:cs typeface="Arial"/>
              </a:rPr>
              <a:t>2. </a:t>
            </a:r>
            <a:r>
              <a:rPr lang="es-US" sz="1400" spc="-5" dirty="0">
                <a:latin typeface="Arial"/>
                <a:cs typeface="Arial"/>
              </a:rPr>
              <a:t>Ahora instalamos la distribución Anaconda desde el siguiente link: https://www.anaconda.com/products/individual</a:t>
            </a:r>
          </a:p>
        </p:txBody>
      </p:sp>
      <p:pic>
        <p:nvPicPr>
          <p:cNvPr id="9" name="Imagen 8">
            <a:extLst>
              <a:ext uri="{FF2B5EF4-FFF2-40B4-BE49-F238E27FC236}">
                <a16:creationId xmlns:a16="http://schemas.microsoft.com/office/drawing/2014/main" id="{C376927A-EAA2-4DCB-A0D5-95CBDA7EC5FF}"/>
              </a:ext>
            </a:extLst>
          </p:cNvPr>
          <p:cNvPicPr>
            <a:picLocks noChangeAspect="1"/>
          </p:cNvPicPr>
          <p:nvPr/>
        </p:nvPicPr>
        <p:blipFill>
          <a:blip r:embed="rId2"/>
          <a:stretch>
            <a:fillRect/>
          </a:stretch>
        </p:blipFill>
        <p:spPr>
          <a:xfrm>
            <a:off x="1752600" y="2178050"/>
            <a:ext cx="5923508" cy="2123588"/>
          </a:xfrm>
          <a:prstGeom prst="rect">
            <a:avLst/>
          </a:prstGeom>
          <a:ln>
            <a:solidFill>
              <a:schemeClr val="tx1"/>
            </a:solidFill>
          </a:ln>
        </p:spPr>
      </p:pic>
    </p:spTree>
    <p:extLst>
      <p:ext uri="{BB962C8B-B14F-4D97-AF65-F5344CB8AC3E}">
        <p14:creationId xmlns:p14="http://schemas.microsoft.com/office/powerpoint/2010/main" val="2329869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60710"/>
            <a:ext cx="8033462" cy="483915"/>
          </a:xfrm>
          <a:prstGeom prst="rect">
            <a:avLst/>
          </a:prstGeom>
        </p:spPr>
        <p:txBody>
          <a:bodyPr vert="horz" wrap="square" lIns="0" tIns="12700" rIns="0" bIns="0" rtlCol="0">
            <a:spAutoFit/>
          </a:bodyPr>
          <a:lstStyle/>
          <a:p>
            <a:pPr marL="12700" marR="719455" indent="-12700">
              <a:spcBef>
                <a:spcPts val="100"/>
              </a:spcBef>
            </a:pPr>
            <a:r>
              <a:rPr lang="es-AR" sz="1400" b="1" dirty="0">
                <a:latin typeface="Arial"/>
                <a:cs typeface="Arial"/>
              </a:rPr>
              <a:t>Instalemos las herramientas!</a:t>
            </a:r>
          </a:p>
          <a:p>
            <a:pPr marL="12700" marR="719455" indent="41275">
              <a:lnSpc>
                <a:spcPct val="150000"/>
              </a:lnSpc>
              <a:spcBef>
                <a:spcPts val="100"/>
              </a:spcBef>
            </a:pPr>
            <a:endParaRPr lang="es-MX" sz="1200" spc="-5" dirty="0">
              <a:latin typeface="Arial"/>
              <a:cs typeface="Arial"/>
            </a:endParaRPr>
          </a:p>
        </p:txBody>
      </p:sp>
      <p:sp>
        <p:nvSpPr>
          <p:cNvPr id="8" name="CuadroTexto 7">
            <a:extLst>
              <a:ext uri="{FF2B5EF4-FFF2-40B4-BE49-F238E27FC236}">
                <a16:creationId xmlns:a16="http://schemas.microsoft.com/office/drawing/2014/main" id="{46005763-7412-4BD7-9357-31AC2FD6DF31}"/>
              </a:ext>
            </a:extLst>
          </p:cNvPr>
          <p:cNvSpPr txBox="1"/>
          <p:nvPr/>
        </p:nvSpPr>
        <p:spPr>
          <a:xfrm>
            <a:off x="685799" y="1339850"/>
            <a:ext cx="8458201" cy="375552"/>
          </a:xfrm>
          <a:prstGeom prst="rect">
            <a:avLst/>
          </a:prstGeom>
          <a:noFill/>
        </p:spPr>
        <p:txBody>
          <a:bodyPr wrap="square">
            <a:spAutoFit/>
          </a:bodyPr>
          <a:lstStyle/>
          <a:p>
            <a:pPr>
              <a:lnSpc>
                <a:spcPct val="150000"/>
              </a:lnSpc>
            </a:pPr>
            <a:r>
              <a:rPr lang="es-MX" sz="1400" spc="-5" dirty="0">
                <a:latin typeface="Arial"/>
                <a:cs typeface="Arial"/>
              </a:rPr>
              <a:t>3. </a:t>
            </a:r>
            <a:r>
              <a:rPr lang="es-US" sz="1400" spc="-5" dirty="0">
                <a:latin typeface="Arial"/>
                <a:cs typeface="Arial"/>
              </a:rPr>
              <a:t>Una vez que ejecutemos el instalador debemos ver que todo funcione correctamente:</a:t>
            </a:r>
          </a:p>
        </p:txBody>
      </p:sp>
      <p:pic>
        <p:nvPicPr>
          <p:cNvPr id="4" name="Imagen 3">
            <a:extLst>
              <a:ext uri="{FF2B5EF4-FFF2-40B4-BE49-F238E27FC236}">
                <a16:creationId xmlns:a16="http://schemas.microsoft.com/office/drawing/2014/main" id="{CC8A2163-C78D-4702-A561-8F433AD118FF}"/>
              </a:ext>
            </a:extLst>
          </p:cNvPr>
          <p:cNvPicPr>
            <a:picLocks noChangeAspect="1"/>
          </p:cNvPicPr>
          <p:nvPr/>
        </p:nvPicPr>
        <p:blipFill>
          <a:blip r:embed="rId2"/>
          <a:stretch>
            <a:fillRect/>
          </a:stretch>
        </p:blipFill>
        <p:spPr>
          <a:xfrm>
            <a:off x="1828800" y="1823765"/>
            <a:ext cx="5486400" cy="2497394"/>
          </a:xfrm>
          <a:prstGeom prst="rect">
            <a:avLst/>
          </a:prstGeom>
          <a:ln>
            <a:solidFill>
              <a:schemeClr val="tx1"/>
            </a:solidFill>
          </a:ln>
        </p:spPr>
      </p:pic>
    </p:spTree>
    <p:extLst>
      <p:ext uri="{BB962C8B-B14F-4D97-AF65-F5344CB8AC3E}">
        <p14:creationId xmlns:p14="http://schemas.microsoft.com/office/powerpoint/2010/main" val="1971757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60710"/>
            <a:ext cx="8033462" cy="483915"/>
          </a:xfrm>
          <a:prstGeom prst="rect">
            <a:avLst/>
          </a:prstGeom>
        </p:spPr>
        <p:txBody>
          <a:bodyPr vert="horz" wrap="square" lIns="0" tIns="12700" rIns="0" bIns="0" rtlCol="0">
            <a:spAutoFit/>
          </a:bodyPr>
          <a:lstStyle/>
          <a:p>
            <a:pPr marL="12700" marR="719455" indent="-12700">
              <a:spcBef>
                <a:spcPts val="100"/>
              </a:spcBef>
            </a:pPr>
            <a:r>
              <a:rPr lang="es-AR" sz="1400" b="1" dirty="0">
                <a:latin typeface="Arial"/>
                <a:cs typeface="Arial"/>
              </a:rPr>
              <a:t>Instalemos las herramientas!</a:t>
            </a:r>
          </a:p>
          <a:p>
            <a:pPr marL="12700" marR="719455" indent="41275">
              <a:lnSpc>
                <a:spcPct val="150000"/>
              </a:lnSpc>
              <a:spcBef>
                <a:spcPts val="100"/>
              </a:spcBef>
            </a:pPr>
            <a:endParaRPr lang="es-MX" sz="1200" spc="-5" dirty="0">
              <a:latin typeface="Arial"/>
              <a:cs typeface="Arial"/>
            </a:endParaRPr>
          </a:p>
        </p:txBody>
      </p:sp>
      <p:sp>
        <p:nvSpPr>
          <p:cNvPr id="8" name="CuadroTexto 7">
            <a:extLst>
              <a:ext uri="{FF2B5EF4-FFF2-40B4-BE49-F238E27FC236}">
                <a16:creationId xmlns:a16="http://schemas.microsoft.com/office/drawing/2014/main" id="{46005763-7412-4BD7-9357-31AC2FD6DF31}"/>
              </a:ext>
            </a:extLst>
          </p:cNvPr>
          <p:cNvSpPr txBox="1"/>
          <p:nvPr/>
        </p:nvSpPr>
        <p:spPr>
          <a:xfrm>
            <a:off x="685799" y="1339850"/>
            <a:ext cx="8458201" cy="375552"/>
          </a:xfrm>
          <a:prstGeom prst="rect">
            <a:avLst/>
          </a:prstGeom>
          <a:noFill/>
        </p:spPr>
        <p:txBody>
          <a:bodyPr wrap="square">
            <a:spAutoFit/>
          </a:bodyPr>
          <a:lstStyle/>
          <a:p>
            <a:pPr>
              <a:lnSpc>
                <a:spcPct val="150000"/>
              </a:lnSpc>
            </a:pPr>
            <a:r>
              <a:rPr lang="es-MX" sz="1400" spc="-5" dirty="0">
                <a:latin typeface="Arial"/>
                <a:cs typeface="Arial"/>
              </a:rPr>
              <a:t>4. </a:t>
            </a:r>
            <a:r>
              <a:rPr lang="es-US" sz="1400" spc="-5" dirty="0">
                <a:latin typeface="Arial"/>
                <a:cs typeface="Arial"/>
              </a:rPr>
              <a:t>Desde Anaconda lanzamos el </a:t>
            </a:r>
            <a:r>
              <a:rPr lang="es-US" sz="1400" spc="-5" dirty="0" err="1">
                <a:latin typeface="Arial"/>
                <a:cs typeface="Arial"/>
              </a:rPr>
              <a:t>Jupyter</a:t>
            </a:r>
            <a:r>
              <a:rPr lang="es-US" sz="1400" spc="-5" dirty="0">
                <a:latin typeface="Arial"/>
                <a:cs typeface="Arial"/>
              </a:rPr>
              <a:t> Notebook:</a:t>
            </a:r>
          </a:p>
        </p:txBody>
      </p:sp>
      <p:pic>
        <p:nvPicPr>
          <p:cNvPr id="5" name="Imagen 4">
            <a:extLst>
              <a:ext uri="{FF2B5EF4-FFF2-40B4-BE49-F238E27FC236}">
                <a16:creationId xmlns:a16="http://schemas.microsoft.com/office/drawing/2014/main" id="{86DA90B9-58F2-4762-8A6C-273ACC2403A2}"/>
              </a:ext>
            </a:extLst>
          </p:cNvPr>
          <p:cNvPicPr>
            <a:picLocks noChangeAspect="1"/>
          </p:cNvPicPr>
          <p:nvPr/>
        </p:nvPicPr>
        <p:blipFill>
          <a:blip r:embed="rId2"/>
          <a:stretch>
            <a:fillRect/>
          </a:stretch>
        </p:blipFill>
        <p:spPr>
          <a:xfrm>
            <a:off x="1828800" y="1731278"/>
            <a:ext cx="5268453" cy="3151636"/>
          </a:xfrm>
          <a:prstGeom prst="rect">
            <a:avLst/>
          </a:prstGeom>
          <a:ln>
            <a:solidFill>
              <a:schemeClr val="tx1"/>
            </a:solidFill>
          </a:ln>
        </p:spPr>
      </p:pic>
    </p:spTree>
    <p:extLst>
      <p:ext uri="{BB962C8B-B14F-4D97-AF65-F5344CB8AC3E}">
        <p14:creationId xmlns:p14="http://schemas.microsoft.com/office/powerpoint/2010/main" val="1235054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60710"/>
            <a:ext cx="8033462" cy="483915"/>
          </a:xfrm>
          <a:prstGeom prst="rect">
            <a:avLst/>
          </a:prstGeom>
        </p:spPr>
        <p:txBody>
          <a:bodyPr vert="horz" wrap="square" lIns="0" tIns="12700" rIns="0" bIns="0" rtlCol="0">
            <a:spAutoFit/>
          </a:bodyPr>
          <a:lstStyle/>
          <a:p>
            <a:pPr marL="12700" marR="719455" indent="-12700">
              <a:spcBef>
                <a:spcPts val="100"/>
              </a:spcBef>
            </a:pPr>
            <a:r>
              <a:rPr lang="es-AR" sz="1400" b="1" dirty="0">
                <a:latin typeface="Arial"/>
                <a:cs typeface="Arial"/>
              </a:rPr>
              <a:t>Instalemos las herramientas!</a:t>
            </a:r>
          </a:p>
          <a:p>
            <a:pPr marL="12700" marR="719455" indent="41275">
              <a:lnSpc>
                <a:spcPct val="150000"/>
              </a:lnSpc>
              <a:spcBef>
                <a:spcPts val="100"/>
              </a:spcBef>
            </a:pPr>
            <a:endParaRPr lang="es-MX" sz="1200" spc="-5" dirty="0">
              <a:latin typeface="Arial"/>
              <a:cs typeface="Arial"/>
            </a:endParaRPr>
          </a:p>
        </p:txBody>
      </p:sp>
      <p:sp>
        <p:nvSpPr>
          <p:cNvPr id="8" name="CuadroTexto 7">
            <a:extLst>
              <a:ext uri="{FF2B5EF4-FFF2-40B4-BE49-F238E27FC236}">
                <a16:creationId xmlns:a16="http://schemas.microsoft.com/office/drawing/2014/main" id="{46005763-7412-4BD7-9357-31AC2FD6DF31}"/>
              </a:ext>
            </a:extLst>
          </p:cNvPr>
          <p:cNvSpPr txBox="1"/>
          <p:nvPr/>
        </p:nvSpPr>
        <p:spPr>
          <a:xfrm>
            <a:off x="685799" y="1339850"/>
            <a:ext cx="8458201" cy="375552"/>
          </a:xfrm>
          <a:prstGeom prst="rect">
            <a:avLst/>
          </a:prstGeom>
          <a:noFill/>
        </p:spPr>
        <p:txBody>
          <a:bodyPr wrap="square">
            <a:spAutoFit/>
          </a:bodyPr>
          <a:lstStyle/>
          <a:p>
            <a:pPr>
              <a:lnSpc>
                <a:spcPct val="150000"/>
              </a:lnSpc>
            </a:pPr>
            <a:r>
              <a:rPr lang="es-MX" sz="1400" spc="-5" dirty="0">
                <a:latin typeface="Arial"/>
                <a:cs typeface="Arial"/>
              </a:rPr>
              <a:t>5. </a:t>
            </a:r>
            <a:r>
              <a:rPr lang="es-US" sz="1400" spc="-5" dirty="0">
                <a:latin typeface="Arial"/>
                <a:cs typeface="Arial"/>
              </a:rPr>
              <a:t>Ingresamos a </a:t>
            </a:r>
            <a:r>
              <a:rPr lang="es-US" sz="1400" spc="-5" dirty="0" err="1">
                <a:latin typeface="Arial"/>
                <a:cs typeface="Arial"/>
              </a:rPr>
              <a:t>Jupyter</a:t>
            </a:r>
            <a:r>
              <a:rPr lang="es-US" sz="1400" spc="-5" dirty="0">
                <a:latin typeface="Arial"/>
                <a:cs typeface="Arial"/>
              </a:rPr>
              <a:t> Notebook:</a:t>
            </a:r>
          </a:p>
        </p:txBody>
      </p:sp>
      <p:pic>
        <p:nvPicPr>
          <p:cNvPr id="4" name="Imagen 3">
            <a:extLst>
              <a:ext uri="{FF2B5EF4-FFF2-40B4-BE49-F238E27FC236}">
                <a16:creationId xmlns:a16="http://schemas.microsoft.com/office/drawing/2014/main" id="{36229C65-D74C-40AC-85C3-81DE7C123AF6}"/>
              </a:ext>
            </a:extLst>
          </p:cNvPr>
          <p:cNvPicPr>
            <a:picLocks noChangeAspect="1"/>
          </p:cNvPicPr>
          <p:nvPr/>
        </p:nvPicPr>
        <p:blipFill>
          <a:blip r:embed="rId2"/>
          <a:stretch>
            <a:fillRect/>
          </a:stretch>
        </p:blipFill>
        <p:spPr>
          <a:xfrm>
            <a:off x="1121131" y="1823765"/>
            <a:ext cx="7315200" cy="3042679"/>
          </a:xfrm>
          <a:prstGeom prst="rect">
            <a:avLst/>
          </a:prstGeom>
          <a:ln>
            <a:solidFill>
              <a:schemeClr val="tx1"/>
            </a:solidFill>
          </a:ln>
        </p:spPr>
      </p:pic>
    </p:spTree>
    <p:extLst>
      <p:ext uri="{BB962C8B-B14F-4D97-AF65-F5344CB8AC3E}">
        <p14:creationId xmlns:p14="http://schemas.microsoft.com/office/powerpoint/2010/main" val="287641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60710"/>
            <a:ext cx="8033462" cy="483915"/>
          </a:xfrm>
          <a:prstGeom prst="rect">
            <a:avLst/>
          </a:prstGeom>
        </p:spPr>
        <p:txBody>
          <a:bodyPr vert="horz" wrap="square" lIns="0" tIns="12700" rIns="0" bIns="0" rtlCol="0">
            <a:spAutoFit/>
          </a:bodyPr>
          <a:lstStyle/>
          <a:p>
            <a:pPr marL="12700" marR="719455" indent="-12700">
              <a:spcBef>
                <a:spcPts val="100"/>
              </a:spcBef>
            </a:pPr>
            <a:r>
              <a:rPr lang="es-AR" sz="1400" b="1" dirty="0">
                <a:latin typeface="Arial"/>
                <a:cs typeface="Arial"/>
              </a:rPr>
              <a:t>Instalemos las herramientas!</a:t>
            </a:r>
          </a:p>
          <a:p>
            <a:pPr marL="12700" marR="719455" indent="41275">
              <a:lnSpc>
                <a:spcPct val="150000"/>
              </a:lnSpc>
              <a:spcBef>
                <a:spcPts val="100"/>
              </a:spcBef>
            </a:pPr>
            <a:endParaRPr lang="es-MX" sz="1200" spc="-5" dirty="0">
              <a:latin typeface="Arial"/>
              <a:cs typeface="Arial"/>
            </a:endParaRPr>
          </a:p>
        </p:txBody>
      </p:sp>
      <p:sp>
        <p:nvSpPr>
          <p:cNvPr id="8" name="CuadroTexto 7">
            <a:extLst>
              <a:ext uri="{FF2B5EF4-FFF2-40B4-BE49-F238E27FC236}">
                <a16:creationId xmlns:a16="http://schemas.microsoft.com/office/drawing/2014/main" id="{46005763-7412-4BD7-9357-31AC2FD6DF31}"/>
              </a:ext>
            </a:extLst>
          </p:cNvPr>
          <p:cNvSpPr txBox="1"/>
          <p:nvPr/>
        </p:nvSpPr>
        <p:spPr>
          <a:xfrm>
            <a:off x="685800" y="1339850"/>
            <a:ext cx="8033462" cy="1021883"/>
          </a:xfrm>
          <a:prstGeom prst="rect">
            <a:avLst/>
          </a:prstGeom>
          <a:noFill/>
        </p:spPr>
        <p:txBody>
          <a:bodyPr wrap="square">
            <a:spAutoFit/>
          </a:bodyPr>
          <a:lstStyle/>
          <a:p>
            <a:pPr>
              <a:lnSpc>
                <a:spcPct val="150000"/>
              </a:lnSpc>
            </a:pPr>
            <a:r>
              <a:rPr lang="es-US" sz="1400" b="1" spc="-5" dirty="0">
                <a:latin typeface="Arial"/>
                <a:cs typeface="Arial"/>
              </a:rPr>
              <a:t>Aclaración</a:t>
            </a:r>
            <a:r>
              <a:rPr lang="es-US" sz="1400" spc="-5" dirty="0">
                <a:latin typeface="Arial"/>
                <a:cs typeface="Arial"/>
              </a:rPr>
              <a:t>: Opcionalmente también es posible utilizar el servicio de Google </a:t>
            </a:r>
            <a:r>
              <a:rPr lang="es-US" sz="1400" spc="-5" dirty="0" err="1">
                <a:latin typeface="Arial"/>
                <a:cs typeface="Arial"/>
              </a:rPr>
              <a:t>Colab</a:t>
            </a:r>
            <a:r>
              <a:rPr lang="es-US" sz="1400" spc="-5" dirty="0">
                <a:latin typeface="Arial"/>
                <a:cs typeface="Arial"/>
              </a:rPr>
              <a:t>, aunque de manera práctica estaremos trabajando siempre desde </a:t>
            </a:r>
            <a:r>
              <a:rPr lang="es-US" sz="1400" spc="-5" dirty="0" err="1">
                <a:latin typeface="Arial"/>
                <a:cs typeface="Arial"/>
              </a:rPr>
              <a:t>Jupyter</a:t>
            </a:r>
            <a:r>
              <a:rPr lang="es-US" sz="1400" spc="-5" dirty="0">
                <a:latin typeface="Arial"/>
                <a:cs typeface="Arial"/>
              </a:rPr>
              <a:t> Notebook.</a:t>
            </a:r>
          </a:p>
          <a:p>
            <a:pPr>
              <a:lnSpc>
                <a:spcPct val="150000"/>
              </a:lnSpc>
            </a:pPr>
            <a:endParaRPr lang="es-US" sz="1400" spc="-5" dirty="0">
              <a:latin typeface="Arial"/>
              <a:cs typeface="Arial"/>
            </a:endParaRPr>
          </a:p>
        </p:txBody>
      </p:sp>
      <p:pic>
        <p:nvPicPr>
          <p:cNvPr id="3074" name="Picture 2" descr="Selección de características en Google Colaborative Part I | by Jonathan  Quiza | Ciencia y Datos | Medium">
            <a:extLst>
              <a:ext uri="{FF2B5EF4-FFF2-40B4-BE49-F238E27FC236}">
                <a16:creationId xmlns:a16="http://schemas.microsoft.com/office/drawing/2014/main" id="{D7579C99-E1B7-43B9-AD97-8E177C42B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25650"/>
            <a:ext cx="4686300" cy="207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FE7CA0C-A82F-4D75-808C-2CA10AFF8CBD}"/>
              </a:ext>
            </a:extLst>
          </p:cNvPr>
          <p:cNvSpPr txBox="1"/>
          <p:nvPr/>
        </p:nvSpPr>
        <p:spPr>
          <a:xfrm>
            <a:off x="3400678" y="958850"/>
            <a:ext cx="4572000" cy="461665"/>
          </a:xfrm>
          <a:prstGeom prst="rect">
            <a:avLst/>
          </a:prstGeom>
          <a:noFill/>
        </p:spPr>
        <p:txBody>
          <a:bodyPr wrap="square">
            <a:spAutoFit/>
          </a:bodyPr>
          <a:lstStyle/>
          <a:p>
            <a:r>
              <a:rPr lang="es-AR" sz="2400" b="1" dirty="0"/>
              <a:t>Muchas Gracias!</a:t>
            </a:r>
          </a:p>
        </p:txBody>
      </p:sp>
      <p:pic>
        <p:nvPicPr>
          <p:cNvPr id="10" name="Imagen 9">
            <a:extLst>
              <a:ext uri="{FF2B5EF4-FFF2-40B4-BE49-F238E27FC236}">
                <a16:creationId xmlns:a16="http://schemas.microsoft.com/office/drawing/2014/main" id="{FD65F6B8-2631-4596-AE2D-BE3776551303}"/>
              </a:ext>
            </a:extLst>
          </p:cNvPr>
          <p:cNvPicPr>
            <a:picLocks noChangeAspect="1"/>
          </p:cNvPicPr>
          <p:nvPr/>
        </p:nvPicPr>
        <p:blipFill>
          <a:blip r:embed="rId2"/>
          <a:stretch>
            <a:fillRect/>
          </a:stretch>
        </p:blipFill>
        <p:spPr>
          <a:xfrm>
            <a:off x="3271837" y="3168650"/>
            <a:ext cx="2752725" cy="1731685"/>
          </a:xfrm>
          <a:prstGeom prst="rect">
            <a:avLst/>
          </a:prstGeom>
        </p:spPr>
      </p:pic>
      <p:sp>
        <p:nvSpPr>
          <p:cNvPr id="13" name="CuadroTexto 12">
            <a:extLst>
              <a:ext uri="{FF2B5EF4-FFF2-40B4-BE49-F238E27FC236}">
                <a16:creationId xmlns:a16="http://schemas.microsoft.com/office/drawing/2014/main" id="{C759A346-9E9E-48D2-B164-D47C26945004}"/>
              </a:ext>
            </a:extLst>
          </p:cNvPr>
          <p:cNvSpPr txBox="1"/>
          <p:nvPr/>
        </p:nvSpPr>
        <p:spPr>
          <a:xfrm>
            <a:off x="2362200" y="1680517"/>
            <a:ext cx="4572000" cy="461665"/>
          </a:xfrm>
          <a:prstGeom prst="rect">
            <a:avLst/>
          </a:prstGeom>
          <a:noFill/>
        </p:spPr>
        <p:txBody>
          <a:bodyPr wrap="square">
            <a:spAutoFit/>
          </a:bodyPr>
          <a:lstStyle/>
          <a:p>
            <a:r>
              <a:rPr lang="es-AR" sz="2400" b="1" dirty="0"/>
              <a:t>Contacto: </a:t>
            </a:r>
            <a:r>
              <a:rPr lang="es-AR" sz="2400" b="1"/>
              <a:t>layla.scheli</a:t>
            </a:r>
            <a:r>
              <a:rPr lang="es-AR" sz="2400" b="1" dirty="0"/>
              <a:t>@gmail.com</a:t>
            </a:r>
          </a:p>
        </p:txBody>
      </p:sp>
      <p:sp>
        <p:nvSpPr>
          <p:cNvPr id="15" name="CuadroTexto 14">
            <a:extLst>
              <a:ext uri="{FF2B5EF4-FFF2-40B4-BE49-F238E27FC236}">
                <a16:creationId xmlns:a16="http://schemas.microsoft.com/office/drawing/2014/main" id="{2A8F1D82-738E-48E5-9BF6-498F13C117A8}"/>
              </a:ext>
            </a:extLst>
          </p:cNvPr>
          <p:cNvSpPr txBox="1"/>
          <p:nvPr/>
        </p:nvSpPr>
        <p:spPr>
          <a:xfrm>
            <a:off x="1828800" y="2402185"/>
            <a:ext cx="6172200" cy="461665"/>
          </a:xfrm>
          <a:prstGeom prst="rect">
            <a:avLst/>
          </a:prstGeom>
          <a:noFill/>
        </p:spPr>
        <p:txBody>
          <a:bodyPr wrap="square">
            <a:spAutoFit/>
          </a:bodyPr>
          <a:lstStyle/>
          <a:p>
            <a:r>
              <a:rPr lang="es-AR" sz="2400" b="1" dirty="0" err="1"/>
              <a:t>Linkedin:www.linkedin.com</a:t>
            </a:r>
            <a:r>
              <a:rPr lang="es-AR" sz="2400" b="1" dirty="0"/>
              <a:t>/in/</a:t>
            </a:r>
            <a:r>
              <a:rPr lang="es-AR" sz="2400" b="1" dirty="0" err="1"/>
              <a:t>laylascheli</a:t>
            </a:r>
            <a:endParaRPr lang="es-AR"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58850"/>
            <a:ext cx="5337178"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Clasificación de lenguajes de programación</a:t>
            </a:r>
            <a:endParaRPr lang="es-AR" sz="1500" dirty="0"/>
          </a:p>
        </p:txBody>
      </p:sp>
      <p:pic>
        <p:nvPicPr>
          <p:cNvPr id="9" name="Imagen 8">
            <a:extLst>
              <a:ext uri="{FF2B5EF4-FFF2-40B4-BE49-F238E27FC236}">
                <a16:creationId xmlns:a16="http://schemas.microsoft.com/office/drawing/2014/main" id="{5A3C33A4-A573-4172-90BB-ADC1C63B81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43250" y="1481260"/>
            <a:ext cx="4657500" cy="3210454"/>
          </a:xfrm>
          <a:prstGeom prst="rect">
            <a:avLst/>
          </a:prstGeom>
          <a:noFill/>
          <a:ln>
            <a:solidFill>
              <a:schemeClr val="bg1"/>
            </a:solidFill>
          </a:ln>
        </p:spPr>
      </p:pic>
    </p:spTree>
    <p:extLst>
      <p:ext uri="{BB962C8B-B14F-4D97-AF65-F5344CB8AC3E}">
        <p14:creationId xmlns:p14="http://schemas.microsoft.com/office/powerpoint/2010/main" val="29887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79802"/>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¿Qué es un algoritmo?</a:t>
            </a:r>
            <a:endParaRPr sz="1500" dirty="0"/>
          </a:p>
        </p:txBody>
      </p:sp>
      <p:pic>
        <p:nvPicPr>
          <p:cNvPr id="7" name="6 Imagen">
            <a:extLst>
              <a:ext uri="{FF2B5EF4-FFF2-40B4-BE49-F238E27FC236}">
                <a16:creationId xmlns:a16="http://schemas.microsoft.com/office/drawing/2014/main" id="{6083FC59-22ED-45E8-A340-190528C274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16050"/>
            <a:ext cx="3533452" cy="3176079"/>
          </a:xfrm>
          <a:prstGeom prst="rect">
            <a:avLst/>
          </a:prstGeom>
          <a:noFill/>
          <a:ln>
            <a:solidFill>
              <a:schemeClr val="bg1"/>
            </a:solidFill>
          </a:ln>
        </p:spPr>
      </p:pic>
    </p:spTree>
    <p:extLst>
      <p:ext uri="{BB962C8B-B14F-4D97-AF65-F5344CB8AC3E}">
        <p14:creationId xmlns:p14="http://schemas.microsoft.com/office/powerpoint/2010/main" val="386351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79802"/>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Componentes básicos de un algoritmo:</a:t>
            </a:r>
            <a:endParaRPr lang="es-AR" sz="1500" dirty="0"/>
          </a:p>
        </p:txBody>
      </p:sp>
      <p:pic>
        <p:nvPicPr>
          <p:cNvPr id="5" name="7 Imagen">
            <a:extLst>
              <a:ext uri="{FF2B5EF4-FFF2-40B4-BE49-F238E27FC236}">
                <a16:creationId xmlns:a16="http://schemas.microsoft.com/office/drawing/2014/main" id="{DDB742A1-2476-4C97-AD82-36972FB45B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530350"/>
            <a:ext cx="4752562" cy="1143000"/>
          </a:xfrm>
          <a:prstGeom prst="rect">
            <a:avLst/>
          </a:prstGeom>
          <a:noFill/>
          <a:ln>
            <a:solidFill>
              <a:schemeClr val="bg1"/>
            </a:solidFill>
          </a:ln>
        </p:spPr>
      </p:pic>
      <p:pic>
        <p:nvPicPr>
          <p:cNvPr id="1026" name="Picture 2" descr="Chica sentada en el escritorio, aprendiendo con la computadora. | Premium  Vector #Freepik #ve… | Escritorio dibujo, Imagenes para diapositivas,  Diseño de personajes">
            <a:extLst>
              <a:ext uri="{FF2B5EF4-FFF2-40B4-BE49-F238E27FC236}">
                <a16:creationId xmlns:a16="http://schemas.microsoft.com/office/drawing/2014/main" id="{0132ED7A-B5E3-4858-90F8-FC5AF70F6F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016250"/>
            <a:ext cx="1949450" cy="19494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55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035050"/>
            <a:ext cx="5641977" cy="259045"/>
          </a:xfrm>
          <a:prstGeom prst="rect">
            <a:avLst/>
          </a:prstGeom>
        </p:spPr>
        <p:txBody>
          <a:bodyPr vert="horz" wrap="square" lIns="0" tIns="12700" rIns="0" bIns="0" rtlCol="0">
            <a:spAutoFit/>
          </a:bodyPr>
          <a:lstStyle/>
          <a:p>
            <a:pPr lvl="0" algn="ctr" rtl="0">
              <a:spcBef>
                <a:spcPts val="0"/>
              </a:spcBef>
              <a:spcAft>
                <a:spcPts val="1600"/>
              </a:spcAft>
              <a:buNone/>
            </a:pPr>
            <a:r>
              <a:rPr lang="es-AR" sz="1600" dirty="0"/>
              <a:t>Características esenciales de un Algoritmo</a:t>
            </a:r>
          </a:p>
        </p:txBody>
      </p:sp>
      <p:sp>
        <p:nvSpPr>
          <p:cNvPr id="3" name="object 3"/>
          <p:cNvSpPr txBox="1"/>
          <p:nvPr/>
        </p:nvSpPr>
        <p:spPr>
          <a:xfrm>
            <a:off x="4114800" y="1728373"/>
            <a:ext cx="4724400" cy="1865126"/>
          </a:xfrm>
          <a:prstGeom prst="rect">
            <a:avLst/>
          </a:prstGeom>
        </p:spPr>
        <p:txBody>
          <a:bodyPr vert="horz" wrap="square" lIns="0" tIns="12700" rIns="0" bIns="0" rtlCol="0">
            <a:spAutoFit/>
          </a:bodyPr>
          <a:lstStyle/>
          <a:p>
            <a:pPr marL="285750" marR="719455" indent="-285750" algn="just">
              <a:lnSpc>
                <a:spcPct val="150000"/>
              </a:lnSpc>
              <a:spcBef>
                <a:spcPts val="100"/>
              </a:spcBef>
              <a:buFont typeface="Arial" panose="020B0604020202020204" pitchFamily="34" charset="0"/>
              <a:buChar char="•"/>
            </a:pPr>
            <a:r>
              <a:rPr lang="es-AR" sz="1600" dirty="0">
                <a:latin typeface="Arial"/>
                <a:cs typeface="Arial"/>
              </a:rPr>
              <a:t>Entrada.</a:t>
            </a:r>
          </a:p>
          <a:p>
            <a:pPr marL="285750" marR="719455" indent="-285750" algn="just">
              <a:lnSpc>
                <a:spcPct val="150000"/>
              </a:lnSpc>
              <a:spcBef>
                <a:spcPts val="100"/>
              </a:spcBef>
              <a:buFont typeface="Arial" panose="020B0604020202020204" pitchFamily="34" charset="0"/>
              <a:buChar char="•"/>
            </a:pPr>
            <a:r>
              <a:rPr lang="es-AR" sz="1600" dirty="0">
                <a:latin typeface="Arial"/>
                <a:cs typeface="Arial"/>
              </a:rPr>
              <a:t>Salida.</a:t>
            </a:r>
          </a:p>
          <a:p>
            <a:pPr marL="285750" marR="719455" indent="-285750" algn="just">
              <a:lnSpc>
                <a:spcPct val="150000"/>
              </a:lnSpc>
              <a:spcBef>
                <a:spcPts val="100"/>
              </a:spcBef>
              <a:buFont typeface="Arial" panose="020B0604020202020204" pitchFamily="34" charset="0"/>
              <a:buChar char="•"/>
            </a:pPr>
            <a:r>
              <a:rPr lang="es-AR" sz="1600" dirty="0">
                <a:latin typeface="Arial"/>
                <a:cs typeface="Arial"/>
              </a:rPr>
              <a:t>Efectividad.</a:t>
            </a:r>
          </a:p>
          <a:p>
            <a:pPr marL="285750" marR="719455" indent="-285750" algn="just">
              <a:lnSpc>
                <a:spcPct val="150000"/>
              </a:lnSpc>
              <a:spcBef>
                <a:spcPts val="100"/>
              </a:spcBef>
              <a:buFont typeface="Arial" panose="020B0604020202020204" pitchFamily="34" charset="0"/>
              <a:buChar char="•"/>
            </a:pPr>
            <a:r>
              <a:rPr lang="es-AR" sz="1600" dirty="0">
                <a:latin typeface="Arial"/>
                <a:cs typeface="Arial"/>
              </a:rPr>
              <a:t>Finitud.</a:t>
            </a:r>
          </a:p>
          <a:p>
            <a:pPr marL="285750" marR="719455" indent="-285750" algn="just">
              <a:lnSpc>
                <a:spcPct val="150000"/>
              </a:lnSpc>
              <a:spcBef>
                <a:spcPts val="100"/>
              </a:spcBef>
              <a:buFont typeface="Arial" panose="020B0604020202020204" pitchFamily="34" charset="0"/>
              <a:buChar char="•"/>
            </a:pPr>
            <a:r>
              <a:rPr lang="es-AR" sz="1600" dirty="0">
                <a:latin typeface="Arial"/>
                <a:cs typeface="Arial"/>
              </a:rPr>
              <a:t>Bien definido.</a:t>
            </a:r>
          </a:p>
        </p:txBody>
      </p:sp>
      <p:pic>
        <p:nvPicPr>
          <p:cNvPr id="7" name="Picture 2" descr="Qué es un algoritmo? Definición, características y tipos. Algoritmo  computacional - Tecnología + Informática">
            <a:extLst>
              <a:ext uri="{FF2B5EF4-FFF2-40B4-BE49-F238E27FC236}">
                <a16:creationId xmlns:a16="http://schemas.microsoft.com/office/drawing/2014/main" id="{8B012E44-8E4C-4877-B8B7-F0F8D2A59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65907"/>
            <a:ext cx="3014453" cy="2258099"/>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65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58850"/>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Clasificación de un Algoritmo</a:t>
            </a:r>
          </a:p>
        </p:txBody>
      </p:sp>
      <p:sp>
        <p:nvSpPr>
          <p:cNvPr id="3" name="object 3"/>
          <p:cNvSpPr txBox="1"/>
          <p:nvPr/>
        </p:nvSpPr>
        <p:spPr>
          <a:xfrm>
            <a:off x="682622" y="1408527"/>
            <a:ext cx="8308978" cy="296043"/>
          </a:xfrm>
          <a:prstGeom prst="rect">
            <a:avLst/>
          </a:prstGeom>
        </p:spPr>
        <p:txBody>
          <a:bodyPr vert="horz" wrap="square" lIns="0" tIns="12700" rIns="0" bIns="0" rtlCol="0">
            <a:spAutoFit/>
          </a:bodyPr>
          <a:lstStyle/>
          <a:p>
            <a:pPr marL="285750" marR="719455" indent="-285750" algn="just">
              <a:lnSpc>
                <a:spcPct val="150000"/>
              </a:lnSpc>
              <a:spcBef>
                <a:spcPts val="100"/>
              </a:spcBef>
              <a:buFont typeface="Arial" panose="020B0604020202020204" pitchFamily="34" charset="0"/>
              <a:buChar char="•"/>
            </a:pPr>
            <a:r>
              <a:rPr lang="es-AR" sz="1400" u="sng" dirty="0">
                <a:latin typeface="Arial"/>
                <a:cs typeface="Arial"/>
              </a:rPr>
              <a:t>Algoritmo Determinista:</a:t>
            </a:r>
          </a:p>
        </p:txBody>
      </p:sp>
      <p:pic>
        <p:nvPicPr>
          <p:cNvPr id="5" name="Imagen 4">
            <a:extLst>
              <a:ext uri="{FF2B5EF4-FFF2-40B4-BE49-F238E27FC236}">
                <a16:creationId xmlns:a16="http://schemas.microsoft.com/office/drawing/2014/main" id="{5723E4A4-6CF5-44D6-AF7B-4EFD69EDFF5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236" y="1949711"/>
            <a:ext cx="1884680" cy="2514600"/>
          </a:xfrm>
          <a:prstGeom prst="rect">
            <a:avLst/>
          </a:prstGeom>
          <a:noFill/>
          <a:ln>
            <a:solidFill>
              <a:schemeClr val="tx1"/>
            </a:solidFill>
          </a:ln>
        </p:spPr>
      </p:pic>
      <p:sp>
        <p:nvSpPr>
          <p:cNvPr id="11" name="CuadroTexto 10">
            <a:extLst>
              <a:ext uri="{FF2B5EF4-FFF2-40B4-BE49-F238E27FC236}">
                <a16:creationId xmlns:a16="http://schemas.microsoft.com/office/drawing/2014/main" id="{D25D8D4C-84E3-4544-B0D3-84BF01099B99}"/>
              </a:ext>
            </a:extLst>
          </p:cNvPr>
          <p:cNvSpPr txBox="1"/>
          <p:nvPr/>
        </p:nvSpPr>
        <p:spPr>
          <a:xfrm>
            <a:off x="3200400" y="1433152"/>
            <a:ext cx="4572000" cy="307777"/>
          </a:xfrm>
          <a:prstGeom prst="rect">
            <a:avLst/>
          </a:prstGeom>
          <a:noFill/>
        </p:spPr>
        <p:txBody>
          <a:bodyPr wrap="square">
            <a:spAutoFit/>
          </a:bodyPr>
          <a:lstStyle/>
          <a:p>
            <a:pPr marL="285750" indent="-285750">
              <a:buFont typeface="Arial" panose="020B0604020202020204" pitchFamily="34" charset="0"/>
              <a:buChar char="•"/>
            </a:pPr>
            <a:r>
              <a:rPr lang="es-AR" sz="1400" u="sng" dirty="0"/>
              <a:t>Algoritmo no Determinista:</a:t>
            </a:r>
          </a:p>
        </p:txBody>
      </p:sp>
      <p:pic>
        <p:nvPicPr>
          <p:cNvPr id="13" name="Imagen 12">
            <a:extLst>
              <a:ext uri="{FF2B5EF4-FFF2-40B4-BE49-F238E27FC236}">
                <a16:creationId xmlns:a16="http://schemas.microsoft.com/office/drawing/2014/main" id="{020A538D-17C4-4FD2-9AC9-85BD9F83C5E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6510" y="1959075"/>
            <a:ext cx="1949890" cy="2514600"/>
          </a:xfrm>
          <a:prstGeom prst="rect">
            <a:avLst/>
          </a:prstGeom>
          <a:noFill/>
          <a:ln>
            <a:solidFill>
              <a:schemeClr val="tx1"/>
            </a:solidFill>
          </a:ln>
        </p:spPr>
      </p:pic>
      <p:pic>
        <p:nvPicPr>
          <p:cNvPr id="15" name="Imagen 14">
            <a:extLst>
              <a:ext uri="{FF2B5EF4-FFF2-40B4-BE49-F238E27FC236}">
                <a16:creationId xmlns:a16="http://schemas.microsoft.com/office/drawing/2014/main" id="{DD89601D-EFAA-4929-96E0-E3BD422A0EE6}"/>
              </a:ext>
            </a:extLst>
          </p:cNvPr>
          <p:cNvPicPr>
            <a:picLocks noChangeAspect="1"/>
          </p:cNvPicPr>
          <p:nvPr/>
        </p:nvPicPr>
        <p:blipFill>
          <a:blip r:embed="rId4"/>
          <a:stretch>
            <a:fillRect/>
          </a:stretch>
        </p:blipFill>
        <p:spPr>
          <a:xfrm>
            <a:off x="6265049" y="970756"/>
            <a:ext cx="2726551" cy="1171584"/>
          </a:xfrm>
          <a:prstGeom prst="rect">
            <a:avLst/>
          </a:prstGeom>
          <a:ln>
            <a:solidFill>
              <a:schemeClr val="tx2"/>
            </a:solidFill>
          </a:ln>
        </p:spPr>
      </p:pic>
    </p:spTree>
    <p:extLst>
      <p:ext uri="{BB962C8B-B14F-4D97-AF65-F5344CB8AC3E}">
        <p14:creationId xmlns:p14="http://schemas.microsoft.com/office/powerpoint/2010/main" val="1095717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58850"/>
            <a:ext cx="5641977" cy="289823"/>
          </a:xfrm>
          <a:prstGeom prst="rect">
            <a:avLst/>
          </a:prstGeom>
        </p:spPr>
        <p:txBody>
          <a:bodyPr vert="horz" wrap="square" lIns="0" tIns="12700" rIns="0" bIns="0" rtlCol="0">
            <a:spAutoFit/>
          </a:bodyPr>
          <a:lstStyle/>
          <a:p>
            <a:pPr marL="12700">
              <a:lnSpc>
                <a:spcPct val="100000"/>
              </a:lnSpc>
              <a:spcBef>
                <a:spcPts val="100"/>
              </a:spcBef>
            </a:pPr>
            <a:r>
              <a:rPr lang="es-AR" sz="1800" b="1" dirty="0">
                <a:effectLst/>
                <a:latin typeface="Calibri" panose="020F0502020204030204" pitchFamily="34" charset="0"/>
                <a:ea typeface="Calibri" panose="020F0502020204030204" pitchFamily="34" charset="0"/>
              </a:rPr>
              <a:t>¿Qué es un modelo?</a:t>
            </a:r>
            <a:endParaRPr lang="es-AR" sz="1600" dirty="0"/>
          </a:p>
        </p:txBody>
      </p:sp>
      <p:sp>
        <p:nvSpPr>
          <p:cNvPr id="10" name="CuadroTexto 9">
            <a:extLst>
              <a:ext uri="{FF2B5EF4-FFF2-40B4-BE49-F238E27FC236}">
                <a16:creationId xmlns:a16="http://schemas.microsoft.com/office/drawing/2014/main" id="{A5AD83C6-479F-488C-BB05-72B506CCFAA2}"/>
              </a:ext>
            </a:extLst>
          </p:cNvPr>
          <p:cNvSpPr txBox="1"/>
          <p:nvPr/>
        </p:nvSpPr>
        <p:spPr>
          <a:xfrm>
            <a:off x="654974" y="1339850"/>
            <a:ext cx="7879426" cy="3024161"/>
          </a:xfrm>
          <a:prstGeom prst="rect">
            <a:avLst/>
          </a:prstGeom>
          <a:noFill/>
        </p:spPr>
        <p:txBody>
          <a:bodyPr wrap="square">
            <a:spAutoFit/>
          </a:bodyPr>
          <a:lstStyle/>
          <a:p>
            <a:pPr algn="just">
              <a:lnSpc>
                <a:spcPct val="150000"/>
              </a:lnSpc>
              <a:spcAft>
                <a:spcPts val="1000"/>
              </a:spcAft>
            </a:pPr>
            <a:r>
              <a:rPr lang="es-AR" sz="1600" dirty="0">
                <a:effectLst/>
                <a:latin typeface="Calibri" panose="020F0502020204030204" pitchFamily="34" charset="0"/>
                <a:ea typeface="Calibri" panose="020F0502020204030204" pitchFamily="34" charset="0"/>
                <a:cs typeface="Calibri" panose="020F0502020204030204" pitchFamily="34" charset="0"/>
              </a:rPr>
              <a:t>Podemos definir a un modelo, como una “abstracción de la realidad”. Dentro de esta clasificación, los modelos pueden ser:</a:t>
            </a:r>
          </a:p>
          <a:p>
            <a:pPr algn="just">
              <a:lnSpc>
                <a:spcPct val="150000"/>
              </a:lnSpc>
              <a:spcAft>
                <a:spcPts val="1000"/>
              </a:spcAft>
              <a:tabLst>
                <a:tab pos="177800" algn="l"/>
              </a:tabLst>
            </a:pPr>
            <a:r>
              <a:rPr lang="es-AR" sz="1600" dirty="0">
                <a:effectLst/>
                <a:latin typeface="Calibri" panose="020F0502020204030204" pitchFamily="34" charset="0"/>
                <a:ea typeface="Calibri" panose="020F0502020204030204" pitchFamily="34" charset="0"/>
                <a:cs typeface="Calibri" panose="020F0502020204030204" pitchFamily="34" charset="0"/>
              </a:rPr>
              <a:t>•	</a:t>
            </a:r>
            <a:r>
              <a:rPr lang="es-AR" sz="1600" b="1" dirty="0">
                <a:effectLst/>
                <a:latin typeface="Calibri" panose="020F0502020204030204" pitchFamily="34" charset="0"/>
                <a:ea typeface="Calibri" panose="020F0502020204030204" pitchFamily="34" charset="0"/>
                <a:cs typeface="Calibri" panose="020F0502020204030204" pitchFamily="34" charset="0"/>
              </a:rPr>
              <a:t>Físicos: </a:t>
            </a:r>
            <a:r>
              <a:rPr lang="es-AR" sz="1600" dirty="0">
                <a:effectLst/>
                <a:latin typeface="Calibri" panose="020F0502020204030204" pitchFamily="34" charset="0"/>
                <a:ea typeface="Calibri" panose="020F0502020204030204" pitchFamily="34" charset="0"/>
                <a:cs typeface="Calibri" panose="020F0502020204030204" pitchFamily="34" charset="0"/>
              </a:rPr>
              <a:t>Representan algo que existe en el mundo real y por lo tanto, están construidos por elementos que podemos tocar. Ejemplo: una maqueta de un edificio.</a:t>
            </a:r>
          </a:p>
          <a:p>
            <a:pPr algn="just">
              <a:lnSpc>
                <a:spcPct val="150000"/>
              </a:lnSpc>
              <a:spcAft>
                <a:spcPts val="1000"/>
              </a:spcAft>
              <a:tabLst>
                <a:tab pos="177800" algn="l"/>
              </a:tabLst>
            </a:pPr>
            <a:r>
              <a:rPr lang="es-AR" sz="1600" dirty="0">
                <a:effectLst/>
                <a:latin typeface="Calibri" panose="020F0502020204030204" pitchFamily="34" charset="0"/>
                <a:ea typeface="Calibri" panose="020F0502020204030204" pitchFamily="34" charset="0"/>
                <a:cs typeface="Calibri" panose="020F0502020204030204" pitchFamily="34" charset="0"/>
              </a:rPr>
              <a:t>•	</a:t>
            </a:r>
            <a:r>
              <a:rPr lang="es-AR" sz="1600" b="1" dirty="0">
                <a:effectLst/>
                <a:latin typeface="Calibri" panose="020F0502020204030204" pitchFamily="34" charset="0"/>
                <a:ea typeface="Calibri" panose="020F0502020204030204" pitchFamily="34" charset="0"/>
                <a:cs typeface="Calibri" panose="020F0502020204030204" pitchFamily="34" charset="0"/>
              </a:rPr>
              <a:t>Lógicos:</a:t>
            </a:r>
            <a:r>
              <a:rPr lang="es-AR" sz="1600" dirty="0">
                <a:effectLst/>
                <a:latin typeface="Calibri" panose="020F0502020204030204" pitchFamily="34" charset="0"/>
                <a:ea typeface="Calibri" panose="020F0502020204030204" pitchFamily="34" charset="0"/>
                <a:cs typeface="Calibri" panose="020F0502020204030204" pitchFamily="34" charset="0"/>
              </a:rPr>
              <a:t> Consiste en una representación “simbólica” de un objeto, la cual puede ser modela a través de la implementación o el desarrollo de un algoritmo. Ejemplo: el software. </a:t>
            </a:r>
          </a:p>
          <a:p>
            <a:pPr algn="just">
              <a:lnSpc>
                <a:spcPct val="150000"/>
              </a:lnSpc>
              <a:spcAft>
                <a:spcPts val="1000"/>
              </a:spcAft>
            </a:pPr>
            <a:r>
              <a:rPr lang="es-AR" sz="1600" dirty="0">
                <a:effectLst/>
                <a:latin typeface="Calibri" panose="020F0502020204030204" pitchFamily="34" charset="0"/>
                <a:ea typeface="Calibri" panose="020F0502020204030204" pitchFamily="34" charset="0"/>
                <a:cs typeface="Calibri" panose="020F0502020204030204" pitchFamily="34" charset="0"/>
              </a:rPr>
              <a:t>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715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521" y="1091097"/>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Tipos de Datos</a:t>
            </a:r>
            <a:endParaRPr lang="es-AR" sz="1500" dirty="0"/>
          </a:p>
        </p:txBody>
      </p:sp>
      <p:pic>
        <p:nvPicPr>
          <p:cNvPr id="13" name="Imagen 12">
            <a:extLst>
              <a:ext uri="{FF2B5EF4-FFF2-40B4-BE49-F238E27FC236}">
                <a16:creationId xmlns:a16="http://schemas.microsoft.com/office/drawing/2014/main" id="{A7BB4766-05FC-4EF7-A920-4DE3FC588C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492250"/>
            <a:ext cx="5040726" cy="2534753"/>
          </a:xfrm>
          <a:prstGeom prst="rect">
            <a:avLst/>
          </a:prstGeom>
          <a:noFill/>
          <a:ln>
            <a:solidFill>
              <a:schemeClr val="bg1"/>
            </a:solidFill>
          </a:ln>
          <a:effectLst/>
        </p:spPr>
      </p:pic>
    </p:spTree>
    <p:extLst>
      <p:ext uri="{BB962C8B-B14F-4D97-AF65-F5344CB8AC3E}">
        <p14:creationId xmlns:p14="http://schemas.microsoft.com/office/powerpoint/2010/main" val="146863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Words>979</Words>
  <Application>Microsoft Office PowerPoint</Application>
  <PresentationFormat>Personalizado</PresentationFormat>
  <Paragraphs>162</Paragraphs>
  <Slides>25</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25</vt:i4>
      </vt:variant>
    </vt:vector>
  </HeadingPairs>
  <TitlesOfParts>
    <vt:vector size="28" baseType="lpstr">
      <vt:lpstr>Arial</vt:lpstr>
      <vt:lpstr>Calibri</vt:lpstr>
      <vt:lpstr>Office Theme</vt:lpstr>
      <vt:lpstr>Academia BA Emprende Formación: Inteligencia Artificial Docente: Mg. Ing. Layla Scheli</vt:lpstr>
      <vt:lpstr>Fundamentos Generales</vt:lpstr>
      <vt:lpstr>Clasificación de lenguajes de programación</vt:lpstr>
      <vt:lpstr>¿Qué es un algoritmo?</vt:lpstr>
      <vt:lpstr>Componentes básicos de un algoritmo:</vt:lpstr>
      <vt:lpstr>Características esenciales de un Algoritmo</vt:lpstr>
      <vt:lpstr>Clasificación de un Algoritmo</vt:lpstr>
      <vt:lpstr>¿Qué es un modelo?</vt:lpstr>
      <vt:lpstr>Tipos de Datos</vt:lpstr>
      <vt:lpstr>Presentación de PowerPoint</vt:lpstr>
      <vt:lpstr>Presentación de PowerPoint</vt:lpstr>
      <vt:lpstr>Presentación de PowerPoint</vt:lpstr>
      <vt:lpstr>Operadores Aritméticos</vt:lpstr>
      <vt:lpstr>Operadores Relacionales</vt:lpstr>
      <vt:lpstr>Operadores Lógicos</vt:lpstr>
      <vt:lpstr>Metodología para la construcción de un programa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 BA Emprende Formación: Ciencia de Datos Docente: Mg. Ing. Layla Scheli</dc:title>
  <cp:lastModifiedBy>Layla Scheli</cp:lastModifiedBy>
  <cp:revision>38</cp:revision>
  <dcterms:created xsi:type="dcterms:W3CDTF">2020-10-20T23:11:42Z</dcterms:created>
  <dcterms:modified xsi:type="dcterms:W3CDTF">2021-04-27T00:45:32Z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2020-10-20T00:00:00Z</vt:filetime>
  </property>
</Properties>
</file>