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331" r:id="rId4"/>
    <p:sldId id="332" r:id="rId5"/>
    <p:sldId id="333" r:id="rId6"/>
    <p:sldId id="324" r:id="rId7"/>
    <p:sldId id="330" r:id="rId8"/>
    <p:sldId id="325" r:id="rId9"/>
    <p:sldId id="296" r:id="rId10"/>
  </p:sldIdLst>
  <p:sldSz cx="9144000" cy="5118100"/>
  <p:notesSz cx="9144000" cy="51181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92" autoAdjust="0"/>
  </p:normalViewPr>
  <p:slideViewPr>
    <p:cSldViewPr>
      <p:cViewPr varScale="1">
        <p:scale>
          <a:sx n="72" d="100"/>
          <a:sy n="72" d="100"/>
        </p:scale>
        <p:origin x="1048"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s-US"/>
          </a:p>
        </p:txBody>
      </p:sp>
      <p:sp>
        <p:nvSpPr>
          <p:cNvPr id="3" name="Marcador de fecha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986F85BC-10D8-4290-9B6F-DD30D340A019}" type="datetimeFigureOut">
              <a:rPr lang="es-US" smtClean="0"/>
              <a:t>27-abr-21</a:t>
            </a:fld>
            <a:endParaRPr lang="es-US"/>
          </a:p>
        </p:txBody>
      </p:sp>
      <p:sp>
        <p:nvSpPr>
          <p:cNvPr id="4" name="Marcador de imagen de diapositiva 3"/>
          <p:cNvSpPr>
            <a:spLocks noGrp="1" noRot="1" noChangeAspect="1"/>
          </p:cNvSpPr>
          <p:nvPr>
            <p:ph type="sldImg" idx="2"/>
          </p:nvPr>
        </p:nvSpPr>
        <p:spPr>
          <a:xfrm>
            <a:off x="3028950" y="639763"/>
            <a:ext cx="3086100" cy="1727200"/>
          </a:xfrm>
          <a:prstGeom prst="rect">
            <a:avLst/>
          </a:prstGeom>
          <a:noFill/>
          <a:ln w="12700">
            <a:solidFill>
              <a:prstClr val="black"/>
            </a:solidFill>
          </a:ln>
        </p:spPr>
        <p:txBody>
          <a:bodyPr vert="horz" lIns="91440" tIns="45720" rIns="91440" bIns="45720" rtlCol="0" anchor="ctr"/>
          <a:lstStyle/>
          <a:p>
            <a:endParaRPr lang="es-US"/>
          </a:p>
        </p:txBody>
      </p:sp>
      <p:sp>
        <p:nvSpPr>
          <p:cNvPr id="5" name="Marcador de notas 4"/>
          <p:cNvSpPr>
            <a:spLocks noGrp="1"/>
          </p:cNvSpPr>
          <p:nvPr>
            <p:ph type="body" sz="quarter" idx="3"/>
          </p:nvPr>
        </p:nvSpPr>
        <p:spPr>
          <a:xfrm>
            <a:off x="914400" y="2463800"/>
            <a:ext cx="7315200" cy="2014538"/>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6" name="Marcador de pie de página 5"/>
          <p:cNvSpPr>
            <a:spLocks noGrp="1"/>
          </p:cNvSpPr>
          <p:nvPr>
            <p:ph type="ftr" sz="quarter" idx="4"/>
          </p:nvPr>
        </p:nvSpPr>
        <p:spPr>
          <a:xfrm>
            <a:off x="0" y="4860925"/>
            <a:ext cx="3962400" cy="257175"/>
          </a:xfrm>
          <a:prstGeom prst="rect">
            <a:avLst/>
          </a:prstGeom>
        </p:spPr>
        <p:txBody>
          <a:bodyPr vert="horz" lIns="91440" tIns="45720" rIns="91440" bIns="45720" rtlCol="0" anchor="b"/>
          <a:lstStyle>
            <a:lvl1pPr algn="l">
              <a:defRPr sz="1200"/>
            </a:lvl1pPr>
          </a:lstStyle>
          <a:p>
            <a:endParaRPr lang="es-US"/>
          </a:p>
        </p:txBody>
      </p:sp>
      <p:sp>
        <p:nvSpPr>
          <p:cNvPr id="7" name="Marcador de número de diapositiva 6"/>
          <p:cNvSpPr>
            <a:spLocks noGrp="1"/>
          </p:cNvSpPr>
          <p:nvPr>
            <p:ph type="sldNum" sz="quarter" idx="5"/>
          </p:nvPr>
        </p:nvSpPr>
        <p:spPr>
          <a:xfrm>
            <a:off x="5180013" y="4860925"/>
            <a:ext cx="3962400" cy="257175"/>
          </a:xfrm>
          <a:prstGeom prst="rect">
            <a:avLst/>
          </a:prstGeom>
        </p:spPr>
        <p:txBody>
          <a:bodyPr vert="horz" lIns="91440" tIns="45720" rIns="91440" bIns="45720" rtlCol="0" anchor="b"/>
          <a:lstStyle>
            <a:lvl1pPr algn="r">
              <a:defRPr sz="1200"/>
            </a:lvl1pPr>
          </a:lstStyle>
          <a:p>
            <a:fld id="{4C8BDA8E-043E-4C4B-B66A-3B4C36285433}" type="slidenum">
              <a:rPr lang="es-US" smtClean="0"/>
              <a:t>‹Nº›</a:t>
            </a:fld>
            <a:endParaRPr lang="es-US"/>
          </a:p>
        </p:txBody>
      </p:sp>
    </p:spTree>
    <p:extLst>
      <p:ext uri="{BB962C8B-B14F-4D97-AF65-F5344CB8AC3E}">
        <p14:creationId xmlns:p14="http://schemas.microsoft.com/office/powerpoint/2010/main" val="3102203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2</a:t>
            </a:fld>
            <a:endParaRPr lang="es-AR"/>
          </a:p>
        </p:txBody>
      </p:sp>
    </p:spTree>
    <p:extLst>
      <p:ext uri="{BB962C8B-B14F-4D97-AF65-F5344CB8AC3E}">
        <p14:creationId xmlns:p14="http://schemas.microsoft.com/office/powerpoint/2010/main" val="1555308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3</a:t>
            </a:fld>
            <a:endParaRPr lang="es-AR"/>
          </a:p>
        </p:txBody>
      </p:sp>
    </p:spTree>
    <p:extLst>
      <p:ext uri="{BB962C8B-B14F-4D97-AF65-F5344CB8AC3E}">
        <p14:creationId xmlns:p14="http://schemas.microsoft.com/office/powerpoint/2010/main" val="4173187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4</a:t>
            </a:fld>
            <a:endParaRPr lang="es-AR"/>
          </a:p>
        </p:txBody>
      </p:sp>
    </p:spTree>
    <p:extLst>
      <p:ext uri="{BB962C8B-B14F-4D97-AF65-F5344CB8AC3E}">
        <p14:creationId xmlns:p14="http://schemas.microsoft.com/office/powerpoint/2010/main" val="2512967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5</a:t>
            </a:fld>
            <a:endParaRPr lang="es-AR"/>
          </a:p>
        </p:txBody>
      </p:sp>
    </p:spTree>
    <p:extLst>
      <p:ext uri="{BB962C8B-B14F-4D97-AF65-F5344CB8AC3E}">
        <p14:creationId xmlns:p14="http://schemas.microsoft.com/office/powerpoint/2010/main" val="3006128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6</a:t>
            </a:fld>
            <a:endParaRPr lang="es-AR"/>
          </a:p>
        </p:txBody>
      </p:sp>
    </p:spTree>
    <p:extLst>
      <p:ext uri="{BB962C8B-B14F-4D97-AF65-F5344CB8AC3E}">
        <p14:creationId xmlns:p14="http://schemas.microsoft.com/office/powerpoint/2010/main" val="1276340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7</a:t>
            </a:fld>
            <a:endParaRPr lang="es-AR"/>
          </a:p>
        </p:txBody>
      </p:sp>
    </p:spTree>
    <p:extLst>
      <p:ext uri="{BB962C8B-B14F-4D97-AF65-F5344CB8AC3E}">
        <p14:creationId xmlns:p14="http://schemas.microsoft.com/office/powerpoint/2010/main" val="459147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8</a:t>
            </a:fld>
            <a:endParaRPr lang="es-AR"/>
          </a:p>
        </p:txBody>
      </p:sp>
    </p:spTree>
    <p:extLst>
      <p:ext uri="{BB962C8B-B14F-4D97-AF65-F5344CB8AC3E}">
        <p14:creationId xmlns:p14="http://schemas.microsoft.com/office/powerpoint/2010/main" val="746020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86611"/>
            <a:ext cx="7772400" cy="107480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66136"/>
            <a:ext cx="6400800" cy="12795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sz="half" idx="2"/>
          </p:nvPr>
        </p:nvSpPr>
        <p:spPr>
          <a:xfrm>
            <a:off x="457200" y="1177163"/>
            <a:ext cx="3977640" cy="337794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77163"/>
            <a:ext cx="3977640" cy="337794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49"/>
            <a:ext cx="9143981" cy="511765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49"/>
            <a:ext cx="9143981" cy="479337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308055" y="487027"/>
            <a:ext cx="6527889" cy="208279"/>
          </a:xfrm>
          <a:prstGeom prst="rect">
            <a:avLst/>
          </a:prstGeom>
        </p:spPr>
        <p:txBody>
          <a:bodyPr wrap="square" lIns="0" tIns="0" rIns="0" bIns="0">
            <a:spAutoFit/>
          </a:bodyPr>
          <a:lstStyle>
            <a:lvl1pPr>
              <a:defRPr sz="1200" b="1" i="0">
                <a:solidFill>
                  <a:schemeClr val="tx1"/>
                </a:solidFill>
                <a:latin typeface="Arial"/>
                <a:cs typeface="Arial"/>
              </a:defRPr>
            </a:lvl1pPr>
          </a:lstStyle>
          <a:p>
            <a:endParaRPr/>
          </a:p>
        </p:txBody>
      </p:sp>
      <p:sp>
        <p:nvSpPr>
          <p:cNvPr id="3" name="Holder 3"/>
          <p:cNvSpPr>
            <a:spLocks noGrp="1"/>
          </p:cNvSpPr>
          <p:nvPr>
            <p:ph type="body" idx="1"/>
          </p:nvPr>
        </p:nvSpPr>
        <p:spPr>
          <a:xfrm>
            <a:off x="530223" y="1533776"/>
            <a:ext cx="8083552" cy="23799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59833"/>
            <a:ext cx="2926080" cy="2559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59833"/>
            <a:ext cx="2103120" cy="2559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4/27/2021</a:t>
            </a:fld>
            <a:endParaRPr lang="en-US"/>
          </a:p>
        </p:txBody>
      </p:sp>
      <p:sp>
        <p:nvSpPr>
          <p:cNvPr id="6" name="Holder 6"/>
          <p:cNvSpPr>
            <a:spLocks noGrp="1"/>
          </p:cNvSpPr>
          <p:nvPr>
            <p:ph type="sldNum" sz="quarter" idx="7"/>
          </p:nvPr>
        </p:nvSpPr>
        <p:spPr>
          <a:xfrm>
            <a:off x="6583680" y="4759833"/>
            <a:ext cx="2103120" cy="2559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644650"/>
            <a:ext cx="2924175" cy="841256"/>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FFFFFF"/>
                </a:solidFill>
                <a:latin typeface="Arial"/>
                <a:cs typeface="Arial"/>
              </a:rPr>
              <a:t>Academia BA</a:t>
            </a:r>
            <a:r>
              <a:rPr sz="2100" b="0" spc="-204" dirty="0">
                <a:solidFill>
                  <a:srgbClr val="FFFFFF"/>
                </a:solidFill>
                <a:latin typeface="Arial"/>
                <a:cs typeface="Arial"/>
              </a:rPr>
              <a:t> </a:t>
            </a:r>
            <a:r>
              <a:rPr sz="2100" b="0" spc="-5" dirty="0">
                <a:solidFill>
                  <a:srgbClr val="FFFFFF"/>
                </a:solidFill>
                <a:latin typeface="Arial"/>
                <a:cs typeface="Arial"/>
              </a:rPr>
              <a:t>Emprende</a:t>
            </a:r>
            <a:endParaRPr sz="2100" dirty="0">
              <a:latin typeface="Arial"/>
              <a:cs typeface="Arial"/>
            </a:endParaRPr>
          </a:p>
          <a:p>
            <a:pPr marL="12700">
              <a:lnSpc>
                <a:spcPct val="100000"/>
              </a:lnSpc>
              <a:spcBef>
                <a:spcPts val="50"/>
              </a:spcBef>
            </a:pPr>
            <a:r>
              <a:rPr lang="es-AR" sz="1600" b="0" spc="-10" dirty="0">
                <a:solidFill>
                  <a:srgbClr val="FFFFFF"/>
                </a:solidFill>
                <a:latin typeface="Arial"/>
                <a:cs typeface="Arial"/>
              </a:rPr>
              <a:t>Formación: Inteligencia Artificial</a:t>
            </a:r>
            <a:br>
              <a:rPr lang="es-AR" sz="1600" b="0" spc="-10" dirty="0">
                <a:solidFill>
                  <a:srgbClr val="FFFFFF"/>
                </a:solidFill>
                <a:latin typeface="Arial"/>
                <a:cs typeface="Arial"/>
              </a:rPr>
            </a:br>
            <a:r>
              <a:rPr lang="es-AR" sz="1600" b="0" spc="-10" dirty="0">
                <a:solidFill>
                  <a:srgbClr val="FFFFFF"/>
                </a:solidFill>
                <a:latin typeface="Arial"/>
                <a:cs typeface="Arial"/>
              </a:rPr>
              <a:t>Docente: Mg. Ing. Layla Scheli</a:t>
            </a:r>
            <a:endParaRPr sz="16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294132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Funciones</a:t>
            </a:r>
            <a:endParaRPr sz="1500" dirty="0"/>
          </a:p>
        </p:txBody>
      </p:sp>
      <p:sp>
        <p:nvSpPr>
          <p:cNvPr id="4" name="object 4"/>
          <p:cNvSpPr txBox="1"/>
          <p:nvPr/>
        </p:nvSpPr>
        <p:spPr>
          <a:xfrm>
            <a:off x="2057400" y="349250"/>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2: Funciones, condiciones y estructuras de repetición</a:t>
            </a:r>
            <a:endParaRPr sz="1300" dirty="0">
              <a:latin typeface="Arial"/>
              <a:cs typeface="Arial"/>
            </a:endParaRPr>
          </a:p>
        </p:txBody>
      </p:sp>
      <p:sp>
        <p:nvSpPr>
          <p:cNvPr id="9" name="CuadroTexto 8">
            <a:extLst>
              <a:ext uri="{FF2B5EF4-FFF2-40B4-BE49-F238E27FC236}">
                <a16:creationId xmlns:a16="http://schemas.microsoft.com/office/drawing/2014/main" id="{7F646359-F5B9-44DE-9744-33B2B3C80AD7}"/>
              </a:ext>
            </a:extLst>
          </p:cNvPr>
          <p:cNvSpPr txBox="1"/>
          <p:nvPr/>
        </p:nvSpPr>
        <p:spPr>
          <a:xfrm>
            <a:off x="685800" y="1263650"/>
            <a:ext cx="7633580" cy="2585323"/>
          </a:xfrm>
          <a:prstGeom prst="rect">
            <a:avLst/>
          </a:prstGeom>
          <a:noFill/>
        </p:spPr>
        <p:txBody>
          <a:bodyPr wrap="square">
            <a:spAutoFit/>
          </a:bodyPr>
          <a:lstStyle/>
          <a:p>
            <a:pPr algn="just"/>
            <a:r>
              <a:rPr lang="es-MX" dirty="0"/>
              <a:t>Una función es un mini programa dentro de un programa. Las funciones contienen varias sentencias bajo un solo nombre y constituyen una forma de dividir un proyecto grande en módulos pequeños. </a:t>
            </a:r>
          </a:p>
          <a:p>
            <a:pPr algn="just"/>
            <a:endParaRPr lang="es-MX" dirty="0"/>
          </a:p>
          <a:p>
            <a:pPr algn="just"/>
            <a:r>
              <a:rPr lang="es-MX" dirty="0"/>
              <a:t>Las funciones existen de modo autónomo con respecto al programa principal, cada una tiene su ámbito, sus variables locales. La división del código en funciones hace que las mismas se puedan reutilizar en su programa y en otros programas. Por lo tanto podemos decir que una función es un subprograma que se llama dentro de un programa principal. </a:t>
            </a:r>
            <a:endParaRPr lang="es-A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294132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Funciones</a:t>
            </a:r>
            <a:endParaRPr sz="1500" dirty="0"/>
          </a:p>
        </p:txBody>
      </p:sp>
      <p:sp>
        <p:nvSpPr>
          <p:cNvPr id="4" name="object 4"/>
          <p:cNvSpPr txBox="1"/>
          <p:nvPr/>
        </p:nvSpPr>
        <p:spPr>
          <a:xfrm>
            <a:off x="2057400" y="349250"/>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2: Funciones, condiciones y estructuras de repetición</a:t>
            </a:r>
            <a:endParaRPr sz="1300" dirty="0">
              <a:latin typeface="Arial"/>
              <a:cs typeface="Arial"/>
            </a:endParaRPr>
          </a:p>
        </p:txBody>
      </p:sp>
      <p:sp>
        <p:nvSpPr>
          <p:cNvPr id="9" name="CuadroTexto 8">
            <a:extLst>
              <a:ext uri="{FF2B5EF4-FFF2-40B4-BE49-F238E27FC236}">
                <a16:creationId xmlns:a16="http://schemas.microsoft.com/office/drawing/2014/main" id="{7F646359-F5B9-44DE-9744-33B2B3C80AD7}"/>
              </a:ext>
            </a:extLst>
          </p:cNvPr>
          <p:cNvSpPr txBox="1"/>
          <p:nvPr/>
        </p:nvSpPr>
        <p:spPr>
          <a:xfrm>
            <a:off x="685800" y="1263650"/>
            <a:ext cx="7633580" cy="923330"/>
          </a:xfrm>
          <a:prstGeom prst="rect">
            <a:avLst/>
          </a:prstGeom>
          <a:noFill/>
        </p:spPr>
        <p:txBody>
          <a:bodyPr wrap="square">
            <a:spAutoFit/>
          </a:bodyPr>
          <a:lstStyle/>
          <a:p>
            <a:pPr algn="just"/>
            <a:r>
              <a:rPr lang="es-MX" dirty="0"/>
              <a:t>Una definición de función tiene la siguiente forma: </a:t>
            </a:r>
          </a:p>
          <a:p>
            <a:pPr algn="just"/>
            <a:endParaRPr lang="es-MX" dirty="0"/>
          </a:p>
          <a:p>
            <a:pPr algn="just"/>
            <a:r>
              <a:rPr lang="es-MX" b="1" dirty="0" err="1"/>
              <a:t>def</a:t>
            </a:r>
            <a:r>
              <a:rPr lang="es-MX" b="1" dirty="0"/>
              <a:t> nombre de la </a:t>
            </a:r>
            <a:r>
              <a:rPr lang="es-MX" b="1" dirty="0" err="1"/>
              <a:t>funcion</a:t>
            </a:r>
            <a:r>
              <a:rPr lang="es-MX" b="1" dirty="0"/>
              <a:t>(param1, param2, …): </a:t>
            </a:r>
            <a:endParaRPr lang="es-AR" b="1" dirty="0"/>
          </a:p>
        </p:txBody>
      </p:sp>
      <p:sp>
        <p:nvSpPr>
          <p:cNvPr id="6" name="CuadroTexto 5">
            <a:extLst>
              <a:ext uri="{FF2B5EF4-FFF2-40B4-BE49-F238E27FC236}">
                <a16:creationId xmlns:a16="http://schemas.microsoft.com/office/drawing/2014/main" id="{A464E6C9-6CAE-4B70-BECC-1A7AF49DC2E5}"/>
              </a:ext>
            </a:extLst>
          </p:cNvPr>
          <p:cNvSpPr txBox="1"/>
          <p:nvPr/>
        </p:nvSpPr>
        <p:spPr>
          <a:xfrm>
            <a:off x="533400" y="3507626"/>
            <a:ext cx="8251054" cy="646331"/>
          </a:xfrm>
          <a:prstGeom prst="rect">
            <a:avLst/>
          </a:prstGeom>
          <a:noFill/>
        </p:spPr>
        <p:txBody>
          <a:bodyPr wrap="square">
            <a:spAutoFit/>
          </a:bodyPr>
          <a:lstStyle/>
          <a:p>
            <a:r>
              <a:rPr lang="es-MX" dirty="0"/>
              <a:t>Los parámetros o parámetros formales representan los nombres de los elementos que se transfieren a la función desde la parte del programa que los llama. </a:t>
            </a:r>
            <a:endParaRPr lang="es-US" dirty="0"/>
          </a:p>
        </p:txBody>
      </p:sp>
      <p:pic>
        <p:nvPicPr>
          <p:cNvPr id="7" name="Imagen 6">
            <a:extLst>
              <a:ext uri="{FF2B5EF4-FFF2-40B4-BE49-F238E27FC236}">
                <a16:creationId xmlns:a16="http://schemas.microsoft.com/office/drawing/2014/main" id="{59FF1F6F-90E6-4B3A-A68D-21359FEFB2B9}"/>
              </a:ext>
            </a:extLst>
          </p:cNvPr>
          <p:cNvPicPr>
            <a:picLocks noChangeAspect="1"/>
          </p:cNvPicPr>
          <p:nvPr/>
        </p:nvPicPr>
        <p:blipFill>
          <a:blip r:embed="rId3"/>
          <a:stretch>
            <a:fillRect/>
          </a:stretch>
        </p:blipFill>
        <p:spPr>
          <a:xfrm>
            <a:off x="2971800" y="2269376"/>
            <a:ext cx="4019550" cy="1238250"/>
          </a:xfrm>
          <a:prstGeom prst="rect">
            <a:avLst/>
          </a:prstGeom>
        </p:spPr>
      </p:pic>
    </p:spTree>
    <p:extLst>
      <p:ext uri="{BB962C8B-B14F-4D97-AF65-F5344CB8AC3E}">
        <p14:creationId xmlns:p14="http://schemas.microsoft.com/office/powerpoint/2010/main" val="1935617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294132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Funciones</a:t>
            </a:r>
            <a:endParaRPr sz="1500" dirty="0"/>
          </a:p>
        </p:txBody>
      </p:sp>
      <p:sp>
        <p:nvSpPr>
          <p:cNvPr id="4" name="object 4"/>
          <p:cNvSpPr txBox="1"/>
          <p:nvPr/>
        </p:nvSpPr>
        <p:spPr>
          <a:xfrm>
            <a:off x="2057400" y="349250"/>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2: Funciones, condiciones y estructuras de repetición</a:t>
            </a:r>
            <a:endParaRPr sz="1300" dirty="0">
              <a:latin typeface="Arial"/>
              <a:cs typeface="Arial"/>
            </a:endParaRPr>
          </a:p>
        </p:txBody>
      </p:sp>
      <p:sp>
        <p:nvSpPr>
          <p:cNvPr id="9" name="CuadroTexto 8">
            <a:extLst>
              <a:ext uri="{FF2B5EF4-FFF2-40B4-BE49-F238E27FC236}">
                <a16:creationId xmlns:a16="http://schemas.microsoft.com/office/drawing/2014/main" id="{7F646359-F5B9-44DE-9744-33B2B3C80AD7}"/>
              </a:ext>
            </a:extLst>
          </p:cNvPr>
          <p:cNvSpPr txBox="1"/>
          <p:nvPr/>
        </p:nvSpPr>
        <p:spPr>
          <a:xfrm>
            <a:off x="685800" y="1263650"/>
            <a:ext cx="8001000" cy="3416320"/>
          </a:xfrm>
          <a:prstGeom prst="rect">
            <a:avLst/>
          </a:prstGeom>
          <a:noFill/>
        </p:spPr>
        <p:txBody>
          <a:bodyPr wrap="square">
            <a:spAutoFit/>
          </a:bodyPr>
          <a:lstStyle/>
          <a:p>
            <a:pPr algn="just"/>
            <a:r>
              <a:rPr lang="es-MX" dirty="0"/>
              <a:t>Conceptos adicionales:</a:t>
            </a:r>
          </a:p>
          <a:p>
            <a:pPr algn="just"/>
            <a:endParaRPr lang="es-MX" dirty="0"/>
          </a:p>
          <a:p>
            <a:pPr marL="285750" indent="-285750" algn="just">
              <a:buFont typeface="Arial" panose="020B0604020202020204" pitchFamily="34" charset="0"/>
              <a:buChar char="•"/>
            </a:pPr>
            <a:r>
              <a:rPr lang="es-MX" b="1" dirty="0"/>
              <a:t>Lista de parámetros: </a:t>
            </a:r>
            <a:r>
              <a:rPr lang="es-MX" dirty="0"/>
              <a:t>Los parámetros son variables que reciben los valores del programa principal. </a:t>
            </a:r>
          </a:p>
          <a:p>
            <a:pPr marL="285750" indent="-285750" algn="just">
              <a:buFont typeface="Arial" panose="020B0604020202020204" pitchFamily="34" charset="0"/>
              <a:buChar char="•"/>
            </a:pPr>
            <a:endParaRPr lang="es-MX" dirty="0"/>
          </a:p>
          <a:p>
            <a:pPr marL="285750" indent="-285750" algn="just">
              <a:buFont typeface="Arial" panose="020B0604020202020204" pitchFamily="34" charset="0"/>
              <a:buChar char="•"/>
            </a:pPr>
            <a:r>
              <a:rPr lang="es-MX" b="1" dirty="0"/>
              <a:t>Cuerpo de la función: </a:t>
            </a:r>
            <a:r>
              <a:rPr lang="es-MX" dirty="0"/>
              <a:t>está formado por las líneas de código que componen la función. Se escriben </a:t>
            </a:r>
            <a:r>
              <a:rPr lang="es-MX" dirty="0" err="1"/>
              <a:t>identadas</a:t>
            </a:r>
            <a:r>
              <a:rPr lang="es-MX" dirty="0"/>
              <a:t> con respecto al nombre de la función. </a:t>
            </a:r>
          </a:p>
          <a:p>
            <a:pPr marL="285750" indent="-285750" algn="just">
              <a:buFont typeface="Arial" panose="020B0604020202020204" pitchFamily="34" charset="0"/>
              <a:buChar char="•"/>
            </a:pPr>
            <a:endParaRPr lang="es-MX" dirty="0"/>
          </a:p>
          <a:p>
            <a:pPr marL="285750" indent="-285750" algn="just">
              <a:buFont typeface="Arial" panose="020B0604020202020204" pitchFamily="34" charset="0"/>
              <a:buChar char="•"/>
            </a:pPr>
            <a:r>
              <a:rPr lang="es-MX" b="1" dirty="0"/>
              <a:t>Valor devuelto por la función: </a:t>
            </a:r>
            <a:r>
              <a:rPr lang="es-MX" dirty="0"/>
              <a:t>mediante la palabra </a:t>
            </a:r>
            <a:r>
              <a:rPr lang="es-MX" dirty="0" err="1"/>
              <a:t>return</a:t>
            </a:r>
            <a:r>
              <a:rPr lang="es-MX" dirty="0"/>
              <a:t> se regresa el valor de la función al programa principal. Si la función no regresa ningún valor, no se escribe la palabra </a:t>
            </a:r>
            <a:r>
              <a:rPr lang="es-MX" dirty="0" err="1"/>
              <a:t>return</a:t>
            </a:r>
            <a:r>
              <a:rPr lang="es-MX" dirty="0"/>
              <a:t>.</a:t>
            </a:r>
          </a:p>
          <a:p>
            <a:pPr algn="just"/>
            <a:endParaRPr lang="es-MX" dirty="0"/>
          </a:p>
        </p:txBody>
      </p:sp>
    </p:spTree>
    <p:extLst>
      <p:ext uri="{BB962C8B-B14F-4D97-AF65-F5344CB8AC3E}">
        <p14:creationId xmlns:p14="http://schemas.microsoft.com/office/powerpoint/2010/main" val="2505446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294132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Funciones</a:t>
            </a:r>
            <a:endParaRPr sz="1500" dirty="0"/>
          </a:p>
        </p:txBody>
      </p:sp>
      <p:sp>
        <p:nvSpPr>
          <p:cNvPr id="4" name="object 4"/>
          <p:cNvSpPr txBox="1"/>
          <p:nvPr/>
        </p:nvSpPr>
        <p:spPr>
          <a:xfrm>
            <a:off x="2057400" y="349250"/>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2: Funciones, condiciones y estructuras de repetición</a:t>
            </a:r>
            <a:endParaRPr sz="1300" dirty="0">
              <a:latin typeface="Arial"/>
              <a:cs typeface="Arial"/>
            </a:endParaRPr>
          </a:p>
        </p:txBody>
      </p:sp>
      <p:sp>
        <p:nvSpPr>
          <p:cNvPr id="9" name="CuadroTexto 8">
            <a:extLst>
              <a:ext uri="{FF2B5EF4-FFF2-40B4-BE49-F238E27FC236}">
                <a16:creationId xmlns:a16="http://schemas.microsoft.com/office/drawing/2014/main" id="{7F646359-F5B9-44DE-9744-33B2B3C80AD7}"/>
              </a:ext>
            </a:extLst>
          </p:cNvPr>
          <p:cNvSpPr txBox="1"/>
          <p:nvPr/>
        </p:nvSpPr>
        <p:spPr>
          <a:xfrm>
            <a:off x="685800" y="1263650"/>
            <a:ext cx="8001000" cy="923330"/>
          </a:xfrm>
          <a:prstGeom prst="rect">
            <a:avLst/>
          </a:prstGeom>
          <a:noFill/>
        </p:spPr>
        <p:txBody>
          <a:bodyPr wrap="square">
            <a:spAutoFit/>
          </a:bodyPr>
          <a:lstStyle/>
          <a:p>
            <a:pPr algn="just"/>
            <a:r>
              <a:rPr lang="es-MX" dirty="0"/>
              <a:t>Ejemplo:</a:t>
            </a:r>
          </a:p>
          <a:p>
            <a:pPr algn="just"/>
            <a:endParaRPr lang="es-MX" dirty="0"/>
          </a:p>
          <a:p>
            <a:pPr algn="just"/>
            <a:r>
              <a:rPr lang="es-MX" dirty="0"/>
              <a:t>Dados dos números, mostrar el mayor (suponemos que los números son distintos):</a:t>
            </a:r>
          </a:p>
        </p:txBody>
      </p:sp>
      <p:pic>
        <p:nvPicPr>
          <p:cNvPr id="5" name="Imagen 4">
            <a:extLst>
              <a:ext uri="{FF2B5EF4-FFF2-40B4-BE49-F238E27FC236}">
                <a16:creationId xmlns:a16="http://schemas.microsoft.com/office/drawing/2014/main" id="{A09AFEC3-4916-4B27-810F-E21F87B17947}"/>
              </a:ext>
            </a:extLst>
          </p:cNvPr>
          <p:cNvPicPr>
            <a:picLocks noChangeAspect="1"/>
          </p:cNvPicPr>
          <p:nvPr/>
        </p:nvPicPr>
        <p:blipFill>
          <a:blip r:embed="rId3"/>
          <a:stretch>
            <a:fillRect/>
          </a:stretch>
        </p:blipFill>
        <p:spPr>
          <a:xfrm>
            <a:off x="609600" y="2248124"/>
            <a:ext cx="7924800" cy="2667077"/>
          </a:xfrm>
          <a:prstGeom prst="rect">
            <a:avLst/>
          </a:prstGeom>
        </p:spPr>
      </p:pic>
    </p:spTree>
    <p:extLst>
      <p:ext uri="{BB962C8B-B14F-4D97-AF65-F5344CB8AC3E}">
        <p14:creationId xmlns:p14="http://schemas.microsoft.com/office/powerpoint/2010/main" val="3852323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294132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Instrucciones de Control</a:t>
            </a:r>
            <a:endParaRPr lang="es-AR" sz="1500" dirty="0"/>
          </a:p>
        </p:txBody>
      </p:sp>
      <p:sp>
        <p:nvSpPr>
          <p:cNvPr id="9" name="CuadroTexto 8">
            <a:extLst>
              <a:ext uri="{FF2B5EF4-FFF2-40B4-BE49-F238E27FC236}">
                <a16:creationId xmlns:a16="http://schemas.microsoft.com/office/drawing/2014/main" id="{7F646359-F5B9-44DE-9744-33B2B3C80AD7}"/>
              </a:ext>
            </a:extLst>
          </p:cNvPr>
          <p:cNvSpPr txBox="1"/>
          <p:nvPr/>
        </p:nvSpPr>
        <p:spPr>
          <a:xfrm>
            <a:off x="685800" y="1263650"/>
            <a:ext cx="8077200" cy="2862322"/>
          </a:xfrm>
          <a:prstGeom prst="rect">
            <a:avLst/>
          </a:prstGeom>
          <a:noFill/>
        </p:spPr>
        <p:txBody>
          <a:bodyPr wrap="square">
            <a:spAutoFit/>
          </a:bodyPr>
          <a:lstStyle/>
          <a:p>
            <a:pPr algn="just"/>
            <a:r>
              <a:rPr lang="es-AR" u="sng" dirty="0"/>
              <a:t>Estructura básica:</a:t>
            </a:r>
          </a:p>
          <a:p>
            <a:pPr algn="just"/>
            <a:r>
              <a:rPr lang="es-AR" dirty="0"/>
              <a:t> </a:t>
            </a:r>
          </a:p>
          <a:p>
            <a:pPr algn="just"/>
            <a:r>
              <a:rPr lang="es-AR" dirty="0"/>
              <a:t>If (expresión condicional)</a:t>
            </a:r>
          </a:p>
          <a:p>
            <a:pPr algn="just"/>
            <a:r>
              <a:rPr lang="es-AR" dirty="0"/>
              <a:t>	expresión</a:t>
            </a:r>
          </a:p>
          <a:p>
            <a:pPr algn="just"/>
            <a:r>
              <a:rPr lang="es-AR" dirty="0" err="1"/>
              <a:t>else</a:t>
            </a:r>
            <a:endParaRPr lang="es-AR" dirty="0"/>
          </a:p>
          <a:p>
            <a:pPr algn="just"/>
            <a:r>
              <a:rPr lang="es-AR"/>
              <a:t>	expresión </a:t>
            </a:r>
            <a:endParaRPr lang="es-AR" dirty="0"/>
          </a:p>
          <a:p>
            <a:pPr algn="just"/>
            <a:r>
              <a:rPr lang="es-AR" dirty="0"/>
              <a:t> </a:t>
            </a:r>
          </a:p>
          <a:p>
            <a:pPr algn="just"/>
            <a:r>
              <a:rPr lang="es-AR" dirty="0" err="1"/>
              <a:t>Ifelse</a:t>
            </a:r>
            <a:r>
              <a:rPr lang="es-AR" dirty="0"/>
              <a:t> (expresión condicional,</a:t>
            </a:r>
          </a:p>
          <a:p>
            <a:pPr algn="just"/>
            <a:r>
              <a:rPr lang="es-AR" dirty="0"/>
              <a:t>expresión verdadera,</a:t>
            </a:r>
          </a:p>
          <a:p>
            <a:pPr algn="just"/>
            <a:r>
              <a:rPr lang="es-AR" dirty="0"/>
              <a:t>expresión falsa)</a:t>
            </a:r>
          </a:p>
        </p:txBody>
      </p:sp>
      <p:pic>
        <p:nvPicPr>
          <p:cNvPr id="3" name="Imagen 2" descr="Instrucciones condicionales Si - Entonces - SiNo (if - then - else).  Ejemplos en pseudocódigo (CU00142A)">
            <a:extLst>
              <a:ext uri="{FF2B5EF4-FFF2-40B4-BE49-F238E27FC236}">
                <a16:creationId xmlns:a16="http://schemas.microsoft.com/office/drawing/2014/main" id="{61C0C01A-E7A5-4616-8BCE-1F7895A1D66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257525"/>
            <a:ext cx="3869471" cy="3068994"/>
          </a:xfrm>
          <a:prstGeom prst="rect">
            <a:avLst/>
          </a:prstGeom>
          <a:noFill/>
          <a:ln>
            <a:noFill/>
          </a:ln>
        </p:spPr>
      </p:pic>
    </p:spTree>
    <p:extLst>
      <p:ext uri="{BB962C8B-B14F-4D97-AF65-F5344CB8AC3E}">
        <p14:creationId xmlns:p14="http://schemas.microsoft.com/office/powerpoint/2010/main" val="1844815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038014"/>
            <a:ext cx="294132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Instrucciones de Repetición</a:t>
            </a:r>
            <a:endParaRPr lang="es-AR" sz="1500" dirty="0"/>
          </a:p>
        </p:txBody>
      </p:sp>
      <p:sp>
        <p:nvSpPr>
          <p:cNvPr id="9" name="CuadroTexto 8">
            <a:extLst>
              <a:ext uri="{FF2B5EF4-FFF2-40B4-BE49-F238E27FC236}">
                <a16:creationId xmlns:a16="http://schemas.microsoft.com/office/drawing/2014/main" id="{7F646359-F5B9-44DE-9744-33B2B3C80AD7}"/>
              </a:ext>
            </a:extLst>
          </p:cNvPr>
          <p:cNvSpPr txBox="1"/>
          <p:nvPr/>
        </p:nvSpPr>
        <p:spPr>
          <a:xfrm>
            <a:off x="685800" y="1368240"/>
            <a:ext cx="8686800" cy="646331"/>
          </a:xfrm>
          <a:prstGeom prst="rect">
            <a:avLst/>
          </a:prstGeom>
          <a:noFill/>
        </p:spPr>
        <p:txBody>
          <a:bodyPr wrap="square">
            <a:spAutoFit/>
          </a:bodyPr>
          <a:lstStyle/>
          <a:p>
            <a:pPr algn="just"/>
            <a:r>
              <a:rPr lang="es-AR" dirty="0" err="1"/>
              <a:t>for</a:t>
            </a:r>
            <a:r>
              <a:rPr lang="es-AR" dirty="0"/>
              <a:t>( i in expresión ) expresión:</a:t>
            </a:r>
          </a:p>
          <a:p>
            <a:pPr algn="just"/>
            <a:endParaRPr lang="es-AR" dirty="0"/>
          </a:p>
        </p:txBody>
      </p:sp>
      <p:pic>
        <p:nvPicPr>
          <p:cNvPr id="3" name="Imagen 2" descr="Estructuras Repetitivas">
            <a:extLst>
              <a:ext uri="{FF2B5EF4-FFF2-40B4-BE49-F238E27FC236}">
                <a16:creationId xmlns:a16="http://schemas.microsoft.com/office/drawing/2014/main" id="{7A5AE036-99A4-4B6F-A57D-1C007F94147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42432" y="1038014"/>
            <a:ext cx="3520488" cy="3148292"/>
          </a:xfrm>
          <a:prstGeom prst="rect">
            <a:avLst/>
          </a:prstGeom>
          <a:noFill/>
          <a:ln>
            <a:solidFill>
              <a:schemeClr val="tx1"/>
            </a:solidFill>
          </a:ln>
        </p:spPr>
      </p:pic>
    </p:spTree>
    <p:extLst>
      <p:ext uri="{BB962C8B-B14F-4D97-AF65-F5344CB8AC3E}">
        <p14:creationId xmlns:p14="http://schemas.microsoft.com/office/powerpoint/2010/main" val="353958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038014"/>
            <a:ext cx="294132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Instrucciones de Repetición</a:t>
            </a:r>
            <a:endParaRPr lang="es-AR" sz="1500" dirty="0"/>
          </a:p>
        </p:txBody>
      </p:sp>
      <p:sp>
        <p:nvSpPr>
          <p:cNvPr id="9" name="CuadroTexto 8">
            <a:extLst>
              <a:ext uri="{FF2B5EF4-FFF2-40B4-BE49-F238E27FC236}">
                <a16:creationId xmlns:a16="http://schemas.microsoft.com/office/drawing/2014/main" id="{7F646359-F5B9-44DE-9744-33B2B3C80AD7}"/>
              </a:ext>
            </a:extLst>
          </p:cNvPr>
          <p:cNvSpPr txBox="1"/>
          <p:nvPr/>
        </p:nvSpPr>
        <p:spPr>
          <a:xfrm>
            <a:off x="685800" y="1368240"/>
            <a:ext cx="8686800" cy="369332"/>
          </a:xfrm>
          <a:prstGeom prst="rect">
            <a:avLst/>
          </a:prstGeom>
          <a:noFill/>
        </p:spPr>
        <p:txBody>
          <a:bodyPr wrap="square">
            <a:spAutoFit/>
          </a:bodyPr>
          <a:lstStyle/>
          <a:p>
            <a:pPr algn="just"/>
            <a:r>
              <a:rPr lang="es-AR" dirty="0" err="1"/>
              <a:t>while</a:t>
            </a:r>
            <a:r>
              <a:rPr lang="es-AR" dirty="0"/>
              <a:t> (expresión condicional) expresión:</a:t>
            </a:r>
          </a:p>
        </p:txBody>
      </p:sp>
      <p:pic>
        <p:nvPicPr>
          <p:cNvPr id="7" name="Imagen 6" descr="Instrucción mientras - hacer (while – do). Pseudocódigo y diagramas de  flujo. (CU00155A)">
            <a:extLst>
              <a:ext uri="{FF2B5EF4-FFF2-40B4-BE49-F238E27FC236}">
                <a16:creationId xmlns:a16="http://schemas.microsoft.com/office/drawing/2014/main" id="{CC119EF0-080E-4CA6-B45D-49526E0A895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24274" y="971550"/>
            <a:ext cx="3138170" cy="3175000"/>
          </a:xfrm>
          <a:prstGeom prst="rect">
            <a:avLst/>
          </a:prstGeom>
          <a:noFill/>
          <a:ln>
            <a:noFill/>
          </a:ln>
        </p:spPr>
      </p:pic>
    </p:spTree>
    <p:extLst>
      <p:ext uri="{BB962C8B-B14F-4D97-AF65-F5344CB8AC3E}">
        <p14:creationId xmlns:p14="http://schemas.microsoft.com/office/powerpoint/2010/main" val="286543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6FE7CA0C-A82F-4D75-808C-2CA10AFF8CBD}"/>
              </a:ext>
            </a:extLst>
          </p:cNvPr>
          <p:cNvSpPr txBox="1"/>
          <p:nvPr/>
        </p:nvSpPr>
        <p:spPr>
          <a:xfrm>
            <a:off x="3400678" y="958850"/>
            <a:ext cx="4572000" cy="461665"/>
          </a:xfrm>
          <a:prstGeom prst="rect">
            <a:avLst/>
          </a:prstGeom>
          <a:noFill/>
        </p:spPr>
        <p:txBody>
          <a:bodyPr wrap="square">
            <a:spAutoFit/>
          </a:bodyPr>
          <a:lstStyle/>
          <a:p>
            <a:r>
              <a:rPr lang="es-AR" sz="2400" b="1" dirty="0"/>
              <a:t>Muchas Gracias!</a:t>
            </a:r>
          </a:p>
        </p:txBody>
      </p:sp>
      <p:pic>
        <p:nvPicPr>
          <p:cNvPr id="10" name="Imagen 9">
            <a:extLst>
              <a:ext uri="{FF2B5EF4-FFF2-40B4-BE49-F238E27FC236}">
                <a16:creationId xmlns:a16="http://schemas.microsoft.com/office/drawing/2014/main" id="{FD65F6B8-2631-4596-AE2D-BE3776551303}"/>
              </a:ext>
            </a:extLst>
          </p:cNvPr>
          <p:cNvPicPr>
            <a:picLocks noChangeAspect="1"/>
          </p:cNvPicPr>
          <p:nvPr/>
        </p:nvPicPr>
        <p:blipFill>
          <a:blip r:embed="rId2"/>
          <a:stretch>
            <a:fillRect/>
          </a:stretch>
        </p:blipFill>
        <p:spPr>
          <a:xfrm>
            <a:off x="3271837" y="3168650"/>
            <a:ext cx="2752725" cy="1731685"/>
          </a:xfrm>
          <a:prstGeom prst="rect">
            <a:avLst/>
          </a:prstGeom>
        </p:spPr>
      </p:pic>
      <p:sp>
        <p:nvSpPr>
          <p:cNvPr id="13" name="CuadroTexto 12">
            <a:extLst>
              <a:ext uri="{FF2B5EF4-FFF2-40B4-BE49-F238E27FC236}">
                <a16:creationId xmlns:a16="http://schemas.microsoft.com/office/drawing/2014/main" id="{C759A346-9E9E-48D2-B164-D47C26945004}"/>
              </a:ext>
            </a:extLst>
          </p:cNvPr>
          <p:cNvSpPr txBox="1"/>
          <p:nvPr/>
        </p:nvSpPr>
        <p:spPr>
          <a:xfrm>
            <a:off x="2362200" y="1680517"/>
            <a:ext cx="4572000" cy="461665"/>
          </a:xfrm>
          <a:prstGeom prst="rect">
            <a:avLst/>
          </a:prstGeom>
          <a:noFill/>
        </p:spPr>
        <p:txBody>
          <a:bodyPr wrap="square">
            <a:spAutoFit/>
          </a:bodyPr>
          <a:lstStyle/>
          <a:p>
            <a:r>
              <a:rPr lang="es-AR" sz="2400" b="1" dirty="0"/>
              <a:t>Contacto: </a:t>
            </a:r>
            <a:r>
              <a:rPr lang="es-AR" sz="2400" b="1"/>
              <a:t>layla.scheli</a:t>
            </a:r>
            <a:r>
              <a:rPr lang="es-AR" sz="2400" b="1" dirty="0"/>
              <a:t>@gmail.com</a:t>
            </a:r>
          </a:p>
        </p:txBody>
      </p:sp>
      <p:sp>
        <p:nvSpPr>
          <p:cNvPr id="15" name="CuadroTexto 14">
            <a:extLst>
              <a:ext uri="{FF2B5EF4-FFF2-40B4-BE49-F238E27FC236}">
                <a16:creationId xmlns:a16="http://schemas.microsoft.com/office/drawing/2014/main" id="{2A8F1D82-738E-48E5-9BF6-498F13C117A8}"/>
              </a:ext>
            </a:extLst>
          </p:cNvPr>
          <p:cNvSpPr txBox="1"/>
          <p:nvPr/>
        </p:nvSpPr>
        <p:spPr>
          <a:xfrm>
            <a:off x="1828800" y="2402185"/>
            <a:ext cx="6172200" cy="461665"/>
          </a:xfrm>
          <a:prstGeom prst="rect">
            <a:avLst/>
          </a:prstGeom>
          <a:noFill/>
        </p:spPr>
        <p:txBody>
          <a:bodyPr wrap="square">
            <a:spAutoFit/>
          </a:bodyPr>
          <a:lstStyle/>
          <a:p>
            <a:r>
              <a:rPr lang="es-AR" sz="2400" b="1" dirty="0" err="1"/>
              <a:t>Linkedin:www.linkedin.com</a:t>
            </a:r>
            <a:r>
              <a:rPr lang="es-AR" sz="2400" b="1" dirty="0"/>
              <a:t>/in/</a:t>
            </a:r>
            <a:r>
              <a:rPr lang="es-AR" sz="2400" b="1" dirty="0" err="1"/>
              <a:t>laylascheli</a:t>
            </a:r>
            <a:endParaRPr lang="es-AR"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TotalTime>
  <Words>386</Words>
  <Application>Microsoft Office PowerPoint</Application>
  <PresentationFormat>Personalizado</PresentationFormat>
  <Paragraphs>52</Paragraphs>
  <Slides>9</Slides>
  <Notes>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Calibri</vt:lpstr>
      <vt:lpstr>Office Theme</vt:lpstr>
      <vt:lpstr>Academia BA Emprende Formación: Inteligencia Artificial Docente: Mg. Ing. Layla Scheli</vt:lpstr>
      <vt:lpstr>Funciones</vt:lpstr>
      <vt:lpstr>Funciones</vt:lpstr>
      <vt:lpstr>Funciones</vt:lpstr>
      <vt:lpstr>Funciones</vt:lpstr>
      <vt:lpstr>Instrucciones de Control</vt:lpstr>
      <vt:lpstr>Instrucciones de Repetición</vt:lpstr>
      <vt:lpstr>Instrucciones de Repetición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Academia BA Emprende Formación: Ciencia de Datos Docente: Mg. Ing. Layla Scheli</dc:title>
  <cp:lastModifiedBy>Layla Scheli</cp:lastModifiedBy>
  <cp:revision>44</cp:revision>
  <dcterms:created xsi:type="dcterms:W3CDTF">2020-10-20T23:11:42Z</dcterms:created>
  <dcterms:modified xsi:type="dcterms:W3CDTF">2021-04-27T21:21:42Z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2020-10-20T00:00:00Z</vt:filetime>
  </property>
</Properties>
</file>