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320" r:id="rId4"/>
    <p:sldId id="321" r:id="rId5"/>
    <p:sldId id="322" r:id="rId6"/>
    <p:sldId id="323" r:id="rId7"/>
    <p:sldId id="324" r:id="rId8"/>
    <p:sldId id="331" r:id="rId9"/>
    <p:sldId id="332" r:id="rId10"/>
    <p:sldId id="333" r:id="rId11"/>
    <p:sldId id="334" r:id="rId12"/>
    <p:sldId id="335" r:id="rId13"/>
    <p:sldId id="336" r:id="rId14"/>
    <p:sldId id="337" r:id="rId15"/>
    <p:sldId id="338" r:id="rId16"/>
    <p:sldId id="339" r:id="rId17"/>
    <p:sldId id="340" r:id="rId18"/>
    <p:sldId id="341" r:id="rId19"/>
    <p:sldId id="342" r:id="rId20"/>
    <p:sldId id="343" r:id="rId21"/>
    <p:sldId id="344" r:id="rId22"/>
    <p:sldId id="345" r:id="rId23"/>
    <p:sldId id="347" r:id="rId24"/>
    <p:sldId id="350" r:id="rId25"/>
    <p:sldId id="351" r:id="rId26"/>
    <p:sldId id="352" r:id="rId27"/>
    <p:sldId id="353" r:id="rId28"/>
    <p:sldId id="354" r:id="rId29"/>
    <p:sldId id="355" r:id="rId30"/>
    <p:sldId id="296" r:id="rId31"/>
  </p:sldIdLst>
  <p:sldSz cx="9144000" cy="5118100"/>
  <p:notesSz cx="9144000" cy="51181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92" autoAdjust="0"/>
  </p:normalViewPr>
  <p:slideViewPr>
    <p:cSldViewPr>
      <p:cViewPr varScale="1">
        <p:scale>
          <a:sx n="72" d="100"/>
          <a:sy n="72" d="100"/>
        </p:scale>
        <p:origin x="1048"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FCAB11E-2EC2-42CC-9681-431B199777FC}" type="datetimeFigureOut">
              <a:rPr lang="es-AR" smtClean="0"/>
              <a:t>28/4/2021</a:t>
            </a:fld>
            <a:endParaRPr lang="es-AR"/>
          </a:p>
        </p:txBody>
      </p:sp>
      <p:sp>
        <p:nvSpPr>
          <p:cNvPr id="4" name="Marcador de imagen de diapositiva 3"/>
          <p:cNvSpPr>
            <a:spLocks noGrp="1" noRot="1" noChangeAspect="1"/>
          </p:cNvSpPr>
          <p:nvPr>
            <p:ph type="sldImg" idx="2"/>
          </p:nvPr>
        </p:nvSpPr>
        <p:spPr>
          <a:xfrm>
            <a:off x="3028950" y="639763"/>
            <a:ext cx="3086100" cy="17272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914400" y="2463800"/>
            <a:ext cx="7315200" cy="2014538"/>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4860925"/>
            <a:ext cx="3962400" cy="257175"/>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5180013" y="4860925"/>
            <a:ext cx="3962400" cy="257175"/>
          </a:xfrm>
          <a:prstGeom prst="rect">
            <a:avLst/>
          </a:prstGeom>
        </p:spPr>
        <p:txBody>
          <a:bodyPr vert="horz" lIns="91440" tIns="45720" rIns="91440" bIns="45720" rtlCol="0" anchor="b"/>
          <a:lstStyle>
            <a:lvl1pPr algn="r">
              <a:defRPr sz="1200"/>
            </a:lvl1pPr>
          </a:lstStyle>
          <a:p>
            <a:fld id="{A69F883B-69E7-4B5C-9B42-029C1044CF74}" type="slidenum">
              <a:rPr lang="es-AR" smtClean="0"/>
              <a:t>‹Nº›</a:t>
            </a:fld>
            <a:endParaRPr lang="es-AR"/>
          </a:p>
        </p:txBody>
      </p:sp>
    </p:spTree>
    <p:extLst>
      <p:ext uri="{BB962C8B-B14F-4D97-AF65-F5344CB8AC3E}">
        <p14:creationId xmlns:p14="http://schemas.microsoft.com/office/powerpoint/2010/main" val="1079005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2</a:t>
            </a:fld>
            <a:endParaRPr lang="es-AR"/>
          </a:p>
        </p:txBody>
      </p:sp>
    </p:spTree>
    <p:extLst>
      <p:ext uri="{BB962C8B-B14F-4D97-AF65-F5344CB8AC3E}">
        <p14:creationId xmlns:p14="http://schemas.microsoft.com/office/powerpoint/2010/main" val="1555308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11</a:t>
            </a:fld>
            <a:endParaRPr lang="es-AR"/>
          </a:p>
        </p:txBody>
      </p:sp>
    </p:spTree>
    <p:extLst>
      <p:ext uri="{BB962C8B-B14F-4D97-AF65-F5344CB8AC3E}">
        <p14:creationId xmlns:p14="http://schemas.microsoft.com/office/powerpoint/2010/main" val="1876980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12</a:t>
            </a:fld>
            <a:endParaRPr lang="es-AR"/>
          </a:p>
        </p:txBody>
      </p:sp>
    </p:spTree>
    <p:extLst>
      <p:ext uri="{BB962C8B-B14F-4D97-AF65-F5344CB8AC3E}">
        <p14:creationId xmlns:p14="http://schemas.microsoft.com/office/powerpoint/2010/main" val="2591924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13</a:t>
            </a:fld>
            <a:endParaRPr lang="es-AR"/>
          </a:p>
        </p:txBody>
      </p:sp>
    </p:spTree>
    <p:extLst>
      <p:ext uri="{BB962C8B-B14F-4D97-AF65-F5344CB8AC3E}">
        <p14:creationId xmlns:p14="http://schemas.microsoft.com/office/powerpoint/2010/main" val="362150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14</a:t>
            </a:fld>
            <a:endParaRPr lang="es-AR"/>
          </a:p>
        </p:txBody>
      </p:sp>
    </p:spTree>
    <p:extLst>
      <p:ext uri="{BB962C8B-B14F-4D97-AF65-F5344CB8AC3E}">
        <p14:creationId xmlns:p14="http://schemas.microsoft.com/office/powerpoint/2010/main" val="3413453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15</a:t>
            </a:fld>
            <a:endParaRPr lang="es-AR"/>
          </a:p>
        </p:txBody>
      </p:sp>
    </p:spTree>
    <p:extLst>
      <p:ext uri="{BB962C8B-B14F-4D97-AF65-F5344CB8AC3E}">
        <p14:creationId xmlns:p14="http://schemas.microsoft.com/office/powerpoint/2010/main" val="1443825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16</a:t>
            </a:fld>
            <a:endParaRPr lang="es-AR"/>
          </a:p>
        </p:txBody>
      </p:sp>
    </p:spTree>
    <p:extLst>
      <p:ext uri="{BB962C8B-B14F-4D97-AF65-F5344CB8AC3E}">
        <p14:creationId xmlns:p14="http://schemas.microsoft.com/office/powerpoint/2010/main" val="1783730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17</a:t>
            </a:fld>
            <a:endParaRPr lang="es-AR"/>
          </a:p>
        </p:txBody>
      </p:sp>
    </p:spTree>
    <p:extLst>
      <p:ext uri="{BB962C8B-B14F-4D97-AF65-F5344CB8AC3E}">
        <p14:creationId xmlns:p14="http://schemas.microsoft.com/office/powerpoint/2010/main" val="434866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18</a:t>
            </a:fld>
            <a:endParaRPr lang="es-AR"/>
          </a:p>
        </p:txBody>
      </p:sp>
    </p:spTree>
    <p:extLst>
      <p:ext uri="{BB962C8B-B14F-4D97-AF65-F5344CB8AC3E}">
        <p14:creationId xmlns:p14="http://schemas.microsoft.com/office/powerpoint/2010/main" val="791463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19</a:t>
            </a:fld>
            <a:endParaRPr lang="es-AR"/>
          </a:p>
        </p:txBody>
      </p:sp>
    </p:spTree>
    <p:extLst>
      <p:ext uri="{BB962C8B-B14F-4D97-AF65-F5344CB8AC3E}">
        <p14:creationId xmlns:p14="http://schemas.microsoft.com/office/powerpoint/2010/main" val="288688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20</a:t>
            </a:fld>
            <a:endParaRPr lang="es-AR"/>
          </a:p>
        </p:txBody>
      </p:sp>
    </p:spTree>
    <p:extLst>
      <p:ext uri="{BB962C8B-B14F-4D97-AF65-F5344CB8AC3E}">
        <p14:creationId xmlns:p14="http://schemas.microsoft.com/office/powerpoint/2010/main" val="1308602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3</a:t>
            </a:fld>
            <a:endParaRPr lang="es-AR"/>
          </a:p>
        </p:txBody>
      </p:sp>
    </p:spTree>
    <p:extLst>
      <p:ext uri="{BB962C8B-B14F-4D97-AF65-F5344CB8AC3E}">
        <p14:creationId xmlns:p14="http://schemas.microsoft.com/office/powerpoint/2010/main" val="2367331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21</a:t>
            </a:fld>
            <a:endParaRPr lang="es-AR"/>
          </a:p>
        </p:txBody>
      </p:sp>
    </p:spTree>
    <p:extLst>
      <p:ext uri="{BB962C8B-B14F-4D97-AF65-F5344CB8AC3E}">
        <p14:creationId xmlns:p14="http://schemas.microsoft.com/office/powerpoint/2010/main" val="2440605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22</a:t>
            </a:fld>
            <a:endParaRPr lang="es-AR"/>
          </a:p>
        </p:txBody>
      </p:sp>
    </p:spTree>
    <p:extLst>
      <p:ext uri="{BB962C8B-B14F-4D97-AF65-F5344CB8AC3E}">
        <p14:creationId xmlns:p14="http://schemas.microsoft.com/office/powerpoint/2010/main" val="3754018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23</a:t>
            </a:fld>
            <a:endParaRPr lang="es-AR"/>
          </a:p>
        </p:txBody>
      </p:sp>
    </p:spTree>
    <p:extLst>
      <p:ext uri="{BB962C8B-B14F-4D97-AF65-F5344CB8AC3E}">
        <p14:creationId xmlns:p14="http://schemas.microsoft.com/office/powerpoint/2010/main" val="3778627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24</a:t>
            </a:fld>
            <a:endParaRPr lang="es-AR"/>
          </a:p>
        </p:txBody>
      </p:sp>
    </p:spTree>
    <p:extLst>
      <p:ext uri="{BB962C8B-B14F-4D97-AF65-F5344CB8AC3E}">
        <p14:creationId xmlns:p14="http://schemas.microsoft.com/office/powerpoint/2010/main" val="13375099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25</a:t>
            </a:fld>
            <a:endParaRPr lang="es-AR"/>
          </a:p>
        </p:txBody>
      </p:sp>
    </p:spTree>
    <p:extLst>
      <p:ext uri="{BB962C8B-B14F-4D97-AF65-F5344CB8AC3E}">
        <p14:creationId xmlns:p14="http://schemas.microsoft.com/office/powerpoint/2010/main" val="3535229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26</a:t>
            </a:fld>
            <a:endParaRPr lang="es-AR"/>
          </a:p>
        </p:txBody>
      </p:sp>
    </p:spTree>
    <p:extLst>
      <p:ext uri="{BB962C8B-B14F-4D97-AF65-F5344CB8AC3E}">
        <p14:creationId xmlns:p14="http://schemas.microsoft.com/office/powerpoint/2010/main" val="14224359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27</a:t>
            </a:fld>
            <a:endParaRPr lang="es-AR"/>
          </a:p>
        </p:txBody>
      </p:sp>
    </p:spTree>
    <p:extLst>
      <p:ext uri="{BB962C8B-B14F-4D97-AF65-F5344CB8AC3E}">
        <p14:creationId xmlns:p14="http://schemas.microsoft.com/office/powerpoint/2010/main" val="2425444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28</a:t>
            </a:fld>
            <a:endParaRPr lang="es-AR"/>
          </a:p>
        </p:txBody>
      </p:sp>
    </p:spTree>
    <p:extLst>
      <p:ext uri="{BB962C8B-B14F-4D97-AF65-F5344CB8AC3E}">
        <p14:creationId xmlns:p14="http://schemas.microsoft.com/office/powerpoint/2010/main" val="627951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29</a:t>
            </a:fld>
            <a:endParaRPr lang="es-AR"/>
          </a:p>
        </p:txBody>
      </p:sp>
    </p:spTree>
    <p:extLst>
      <p:ext uri="{BB962C8B-B14F-4D97-AF65-F5344CB8AC3E}">
        <p14:creationId xmlns:p14="http://schemas.microsoft.com/office/powerpoint/2010/main" val="3248707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4</a:t>
            </a:fld>
            <a:endParaRPr lang="es-AR"/>
          </a:p>
        </p:txBody>
      </p:sp>
    </p:spTree>
    <p:extLst>
      <p:ext uri="{BB962C8B-B14F-4D97-AF65-F5344CB8AC3E}">
        <p14:creationId xmlns:p14="http://schemas.microsoft.com/office/powerpoint/2010/main" val="1623567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5</a:t>
            </a:fld>
            <a:endParaRPr lang="es-AR"/>
          </a:p>
        </p:txBody>
      </p:sp>
    </p:spTree>
    <p:extLst>
      <p:ext uri="{BB962C8B-B14F-4D97-AF65-F5344CB8AC3E}">
        <p14:creationId xmlns:p14="http://schemas.microsoft.com/office/powerpoint/2010/main" val="951001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6</a:t>
            </a:fld>
            <a:endParaRPr lang="es-AR"/>
          </a:p>
        </p:txBody>
      </p:sp>
    </p:spTree>
    <p:extLst>
      <p:ext uri="{BB962C8B-B14F-4D97-AF65-F5344CB8AC3E}">
        <p14:creationId xmlns:p14="http://schemas.microsoft.com/office/powerpoint/2010/main" val="1236023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7</a:t>
            </a:fld>
            <a:endParaRPr lang="es-AR"/>
          </a:p>
        </p:txBody>
      </p:sp>
    </p:spTree>
    <p:extLst>
      <p:ext uri="{BB962C8B-B14F-4D97-AF65-F5344CB8AC3E}">
        <p14:creationId xmlns:p14="http://schemas.microsoft.com/office/powerpoint/2010/main" val="1276340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8</a:t>
            </a:fld>
            <a:endParaRPr lang="es-AR"/>
          </a:p>
        </p:txBody>
      </p:sp>
    </p:spTree>
    <p:extLst>
      <p:ext uri="{BB962C8B-B14F-4D97-AF65-F5344CB8AC3E}">
        <p14:creationId xmlns:p14="http://schemas.microsoft.com/office/powerpoint/2010/main" val="2527633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9</a:t>
            </a:fld>
            <a:endParaRPr lang="es-AR"/>
          </a:p>
        </p:txBody>
      </p:sp>
    </p:spTree>
    <p:extLst>
      <p:ext uri="{BB962C8B-B14F-4D97-AF65-F5344CB8AC3E}">
        <p14:creationId xmlns:p14="http://schemas.microsoft.com/office/powerpoint/2010/main" val="2958335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10</a:t>
            </a:fld>
            <a:endParaRPr lang="es-AR"/>
          </a:p>
        </p:txBody>
      </p:sp>
    </p:spTree>
    <p:extLst>
      <p:ext uri="{BB962C8B-B14F-4D97-AF65-F5344CB8AC3E}">
        <p14:creationId xmlns:p14="http://schemas.microsoft.com/office/powerpoint/2010/main" val="222324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86611"/>
            <a:ext cx="7772400" cy="107480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66136"/>
            <a:ext cx="6400800" cy="12795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sz="half" idx="2"/>
          </p:nvPr>
        </p:nvSpPr>
        <p:spPr>
          <a:xfrm>
            <a:off x="457200" y="1177163"/>
            <a:ext cx="3977640" cy="337794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77163"/>
            <a:ext cx="3977640" cy="337794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49"/>
            <a:ext cx="9143981" cy="511765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49"/>
            <a:ext cx="9143981" cy="479337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308055" y="487027"/>
            <a:ext cx="6527889" cy="208279"/>
          </a:xfrm>
          <a:prstGeom prst="rect">
            <a:avLst/>
          </a:prstGeom>
        </p:spPr>
        <p:txBody>
          <a:bodyPr wrap="square" lIns="0" tIns="0" rIns="0" bIns="0">
            <a:spAutoFit/>
          </a:bodyPr>
          <a:lstStyle>
            <a:lvl1pPr>
              <a:defRPr sz="1200" b="1" i="0">
                <a:solidFill>
                  <a:schemeClr val="tx1"/>
                </a:solidFill>
                <a:latin typeface="Arial"/>
                <a:cs typeface="Arial"/>
              </a:defRPr>
            </a:lvl1pPr>
          </a:lstStyle>
          <a:p>
            <a:endParaRPr/>
          </a:p>
        </p:txBody>
      </p:sp>
      <p:sp>
        <p:nvSpPr>
          <p:cNvPr id="3" name="Holder 3"/>
          <p:cNvSpPr>
            <a:spLocks noGrp="1"/>
          </p:cNvSpPr>
          <p:nvPr>
            <p:ph type="body" idx="1"/>
          </p:nvPr>
        </p:nvSpPr>
        <p:spPr>
          <a:xfrm>
            <a:off x="530223" y="1533776"/>
            <a:ext cx="8083552" cy="23799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59833"/>
            <a:ext cx="2926080" cy="2559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59833"/>
            <a:ext cx="2103120" cy="2559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4/28/2021</a:t>
            </a:fld>
            <a:endParaRPr lang="en-US"/>
          </a:p>
        </p:txBody>
      </p:sp>
      <p:sp>
        <p:nvSpPr>
          <p:cNvPr id="6" name="Holder 6"/>
          <p:cNvSpPr>
            <a:spLocks noGrp="1"/>
          </p:cNvSpPr>
          <p:nvPr>
            <p:ph type="sldNum" sz="quarter" idx="7"/>
          </p:nvPr>
        </p:nvSpPr>
        <p:spPr>
          <a:xfrm>
            <a:off x="6583680" y="4759833"/>
            <a:ext cx="2103120" cy="2559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seeing-theory.brown.edu/basic-probability/es.html#section3"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644650"/>
            <a:ext cx="2924175" cy="841256"/>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FFFFFF"/>
                </a:solidFill>
                <a:latin typeface="Arial"/>
                <a:cs typeface="Arial"/>
              </a:rPr>
              <a:t>Academia BA</a:t>
            </a:r>
            <a:r>
              <a:rPr sz="2100" b="0" spc="-204" dirty="0">
                <a:solidFill>
                  <a:srgbClr val="FFFFFF"/>
                </a:solidFill>
                <a:latin typeface="Arial"/>
                <a:cs typeface="Arial"/>
              </a:rPr>
              <a:t> </a:t>
            </a:r>
            <a:r>
              <a:rPr sz="2100" b="0" spc="-5" dirty="0">
                <a:solidFill>
                  <a:srgbClr val="FFFFFF"/>
                </a:solidFill>
                <a:latin typeface="Arial"/>
                <a:cs typeface="Arial"/>
              </a:rPr>
              <a:t>Emprende</a:t>
            </a:r>
            <a:endParaRPr sz="2100" dirty="0">
              <a:latin typeface="Arial"/>
              <a:cs typeface="Arial"/>
            </a:endParaRPr>
          </a:p>
          <a:p>
            <a:pPr marL="12700">
              <a:lnSpc>
                <a:spcPct val="100000"/>
              </a:lnSpc>
              <a:spcBef>
                <a:spcPts val="50"/>
              </a:spcBef>
            </a:pPr>
            <a:r>
              <a:rPr lang="es-AR" sz="1600" b="0" spc="-10" dirty="0">
                <a:solidFill>
                  <a:srgbClr val="FFFFFF"/>
                </a:solidFill>
                <a:latin typeface="Arial"/>
                <a:cs typeface="Arial"/>
              </a:rPr>
              <a:t>Formación: Inteligencia Artificial</a:t>
            </a:r>
            <a:br>
              <a:rPr lang="es-AR" sz="1600" b="0" spc="-10" dirty="0">
                <a:solidFill>
                  <a:srgbClr val="FFFFFF"/>
                </a:solidFill>
                <a:latin typeface="Arial"/>
                <a:cs typeface="Arial"/>
              </a:rPr>
            </a:br>
            <a:r>
              <a:rPr lang="es-AR" sz="1600" b="0" spc="-10" dirty="0">
                <a:solidFill>
                  <a:srgbClr val="FFFFFF"/>
                </a:solidFill>
                <a:latin typeface="Arial"/>
                <a:cs typeface="Arial"/>
              </a:rPr>
              <a:t>Docente: Mg. Ing. Layla Scheli</a:t>
            </a:r>
            <a:endParaRPr sz="16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Medidas de Tendencia Central</a:t>
            </a:r>
          </a:p>
        </p:txBody>
      </p:sp>
      <p:sp>
        <p:nvSpPr>
          <p:cNvPr id="10" name="CuadroTexto 9">
            <a:extLst>
              <a:ext uri="{FF2B5EF4-FFF2-40B4-BE49-F238E27FC236}">
                <a16:creationId xmlns:a16="http://schemas.microsoft.com/office/drawing/2014/main" id="{B4602061-3D1F-44B1-8514-CBB9BF64D76F}"/>
              </a:ext>
            </a:extLst>
          </p:cNvPr>
          <p:cNvSpPr txBox="1"/>
          <p:nvPr/>
        </p:nvSpPr>
        <p:spPr>
          <a:xfrm>
            <a:off x="685800" y="1263650"/>
            <a:ext cx="7772400" cy="1754326"/>
          </a:xfrm>
          <a:prstGeom prst="rect">
            <a:avLst/>
          </a:prstGeom>
          <a:noFill/>
        </p:spPr>
        <p:txBody>
          <a:bodyPr wrap="square">
            <a:spAutoFit/>
          </a:bodyPr>
          <a:lstStyle/>
          <a:p>
            <a:pPr algn="just"/>
            <a:r>
              <a:rPr lang="es-AR" u="sng" dirty="0"/>
              <a:t>Media aritmética o Promedio:</a:t>
            </a:r>
            <a:r>
              <a:rPr lang="es-AR" dirty="0"/>
              <a:t> Es una medida de tendencia central, que resulta conveniente cuando los datos no presentan valores atípicos o extremos ya que es muy sensible a </a:t>
            </a:r>
            <a:r>
              <a:rPr lang="es-AR" dirty="0" err="1"/>
              <a:t>outliers</a:t>
            </a:r>
            <a:r>
              <a:rPr lang="es-AR" dirty="0"/>
              <a:t>. La media aritmética, se calcula con la suma de los valores de los datos de la muestra divididos entre el número total de datos que conforman la muestra.</a:t>
            </a:r>
          </a:p>
          <a:p>
            <a:pPr algn="just"/>
            <a:endParaRPr lang="es-AR" dirty="0"/>
          </a:p>
        </p:txBody>
      </p:sp>
      <p:pic>
        <p:nvPicPr>
          <p:cNvPr id="3" name="Imagen 2">
            <a:extLst>
              <a:ext uri="{FF2B5EF4-FFF2-40B4-BE49-F238E27FC236}">
                <a16:creationId xmlns:a16="http://schemas.microsoft.com/office/drawing/2014/main" id="{AD4A387D-180A-4576-9209-ABCB555F69F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855663"/>
            <a:ext cx="3521650" cy="1034471"/>
          </a:xfrm>
          <a:prstGeom prst="rect">
            <a:avLst/>
          </a:prstGeom>
          <a:noFill/>
          <a:ln>
            <a:solidFill>
              <a:schemeClr val="tx2"/>
            </a:solidFill>
          </a:ln>
        </p:spPr>
      </p:pic>
    </p:spTree>
    <p:extLst>
      <p:ext uri="{BB962C8B-B14F-4D97-AF65-F5344CB8AC3E}">
        <p14:creationId xmlns:p14="http://schemas.microsoft.com/office/powerpoint/2010/main" val="1924643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Medidas de Tendencia Central</a:t>
            </a:r>
          </a:p>
        </p:txBody>
      </p:sp>
      <p:sp>
        <p:nvSpPr>
          <p:cNvPr id="10" name="CuadroTexto 9">
            <a:extLst>
              <a:ext uri="{FF2B5EF4-FFF2-40B4-BE49-F238E27FC236}">
                <a16:creationId xmlns:a16="http://schemas.microsoft.com/office/drawing/2014/main" id="{B4602061-3D1F-44B1-8514-CBB9BF64D76F}"/>
              </a:ext>
            </a:extLst>
          </p:cNvPr>
          <p:cNvSpPr txBox="1"/>
          <p:nvPr/>
        </p:nvSpPr>
        <p:spPr>
          <a:xfrm>
            <a:off x="685800" y="1263650"/>
            <a:ext cx="7772400" cy="2862322"/>
          </a:xfrm>
          <a:prstGeom prst="rect">
            <a:avLst/>
          </a:prstGeom>
          <a:noFill/>
        </p:spPr>
        <p:txBody>
          <a:bodyPr wrap="square">
            <a:spAutoFit/>
          </a:bodyPr>
          <a:lstStyle/>
          <a:p>
            <a:pPr algn="just"/>
            <a:r>
              <a:rPr lang="es-AR" u="sng" dirty="0"/>
              <a:t>Mediana:</a:t>
            </a:r>
            <a:r>
              <a:rPr lang="es-AR" dirty="0"/>
              <a:t> Es una medida de tendencia central y se define como el valor que divide un conjunto de datos previamente ordenados de menor a mayor y es el punto intermedio entre todos ellos. Esta medida, es conveniente cuando la muestra presenta datos atípicos o extremos.</a:t>
            </a:r>
          </a:p>
          <a:p>
            <a:pPr algn="just"/>
            <a:endParaRPr lang="es-AR" dirty="0"/>
          </a:p>
          <a:p>
            <a:pPr algn="just"/>
            <a:r>
              <a:rPr lang="es-AR" dirty="0"/>
              <a:t>Se calcula ordenando los datos de menor a mayor. Si el número N de datos es impar, entonces hay un número intermedio que es el que representa la mediana. En el caso de que el número N de datos sea par, entonces hay dos datos intermedios, por lo que se calcula la media entre ellos.</a:t>
            </a:r>
          </a:p>
          <a:p>
            <a:pPr algn="just"/>
            <a:endParaRPr lang="es-AR" dirty="0"/>
          </a:p>
        </p:txBody>
      </p:sp>
    </p:spTree>
    <p:extLst>
      <p:ext uri="{BB962C8B-B14F-4D97-AF65-F5344CB8AC3E}">
        <p14:creationId xmlns:p14="http://schemas.microsoft.com/office/powerpoint/2010/main" val="3952159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Medidas de Tendencia Central</a:t>
            </a:r>
          </a:p>
        </p:txBody>
      </p:sp>
      <p:sp>
        <p:nvSpPr>
          <p:cNvPr id="10" name="CuadroTexto 9">
            <a:extLst>
              <a:ext uri="{FF2B5EF4-FFF2-40B4-BE49-F238E27FC236}">
                <a16:creationId xmlns:a16="http://schemas.microsoft.com/office/drawing/2014/main" id="{B4602061-3D1F-44B1-8514-CBB9BF64D76F}"/>
              </a:ext>
            </a:extLst>
          </p:cNvPr>
          <p:cNvSpPr txBox="1"/>
          <p:nvPr/>
        </p:nvSpPr>
        <p:spPr>
          <a:xfrm>
            <a:off x="647700" y="1282812"/>
            <a:ext cx="7848600" cy="3416320"/>
          </a:xfrm>
          <a:prstGeom prst="rect">
            <a:avLst/>
          </a:prstGeom>
          <a:noFill/>
        </p:spPr>
        <p:txBody>
          <a:bodyPr wrap="square">
            <a:spAutoFit/>
          </a:bodyPr>
          <a:lstStyle/>
          <a:p>
            <a:pPr algn="just"/>
            <a:r>
              <a:rPr lang="es-AR" u="sng" dirty="0"/>
              <a:t>Moda:</a:t>
            </a:r>
            <a:r>
              <a:rPr lang="es-AR" dirty="0"/>
              <a:t> En un conjunto de datos de una muestra, la moda es el valor que ocurre con mayor frecuencia, por lo que es el valor más representativo. Es importante mencionar, que podría haber una, varias o ninguna moda, dependiendo nuestras observaciones.</a:t>
            </a:r>
          </a:p>
          <a:p>
            <a:pPr algn="just"/>
            <a:endParaRPr lang="es-AR" dirty="0"/>
          </a:p>
          <a:p>
            <a:pPr algn="just"/>
            <a:r>
              <a:rPr lang="es-AR" u="sng" dirty="0"/>
              <a:t>Ejemplo de Medidas de Tendencia Central</a:t>
            </a:r>
            <a:r>
              <a:rPr lang="es-AR" dirty="0"/>
              <a:t>: En un pueblo existen 5 casas, con precios $2000, $500, $300, $100 y $100.</a:t>
            </a:r>
          </a:p>
          <a:p>
            <a:pPr algn="just"/>
            <a:endParaRPr lang="es-AR" dirty="0"/>
          </a:p>
          <a:p>
            <a:pPr marL="285750" indent="-285750" algn="just">
              <a:buFont typeface="Arial" panose="020B0604020202020204" pitchFamily="34" charset="0"/>
              <a:buChar char="•"/>
            </a:pPr>
            <a:r>
              <a:rPr lang="es-AR" dirty="0"/>
              <a:t>Media = $3000 / 5 = $600. </a:t>
            </a:r>
          </a:p>
          <a:p>
            <a:pPr marL="285750" indent="-285750" algn="just">
              <a:buFont typeface="Arial" panose="020B0604020202020204" pitchFamily="34" charset="0"/>
              <a:buChar char="•"/>
            </a:pPr>
            <a:r>
              <a:rPr lang="es-AR" dirty="0"/>
              <a:t>Moda = $100. </a:t>
            </a:r>
          </a:p>
          <a:p>
            <a:pPr marL="285750" indent="-285750" algn="just">
              <a:buFont typeface="Arial" panose="020B0604020202020204" pitchFamily="34" charset="0"/>
              <a:buChar char="•"/>
            </a:pPr>
            <a:r>
              <a:rPr lang="es-AR" dirty="0"/>
              <a:t>Mediana = $300.</a:t>
            </a:r>
          </a:p>
          <a:p>
            <a:pPr algn="just"/>
            <a:endParaRPr lang="es-AR" dirty="0"/>
          </a:p>
        </p:txBody>
      </p:sp>
    </p:spTree>
    <p:extLst>
      <p:ext uri="{BB962C8B-B14F-4D97-AF65-F5344CB8AC3E}">
        <p14:creationId xmlns:p14="http://schemas.microsoft.com/office/powerpoint/2010/main" val="988398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Medidas de Variabilidad</a:t>
            </a:r>
          </a:p>
        </p:txBody>
      </p:sp>
      <p:sp>
        <p:nvSpPr>
          <p:cNvPr id="10" name="CuadroTexto 9">
            <a:extLst>
              <a:ext uri="{FF2B5EF4-FFF2-40B4-BE49-F238E27FC236}">
                <a16:creationId xmlns:a16="http://schemas.microsoft.com/office/drawing/2014/main" id="{B4602061-3D1F-44B1-8514-CBB9BF64D76F}"/>
              </a:ext>
            </a:extLst>
          </p:cNvPr>
          <p:cNvSpPr txBox="1"/>
          <p:nvPr/>
        </p:nvSpPr>
        <p:spPr>
          <a:xfrm>
            <a:off x="647700" y="1282812"/>
            <a:ext cx="7848600" cy="1754326"/>
          </a:xfrm>
          <a:prstGeom prst="rect">
            <a:avLst/>
          </a:prstGeom>
          <a:noFill/>
        </p:spPr>
        <p:txBody>
          <a:bodyPr wrap="square">
            <a:spAutoFit/>
          </a:bodyPr>
          <a:lstStyle/>
          <a:p>
            <a:pPr algn="just"/>
            <a:r>
              <a:rPr lang="es-AR" dirty="0"/>
              <a:t>Mientras que las medidas de tendencia central describen el comportamiento de los datos en una muestra o conjunto de datos, las medidas de dispersión proporcionan información acerca de cómo están distribuidos o dispersos los valores con relación a la tendencia central.</a:t>
            </a:r>
          </a:p>
          <a:p>
            <a:pPr algn="just"/>
            <a:endParaRPr lang="es-AR" dirty="0"/>
          </a:p>
          <a:p>
            <a:pPr algn="just"/>
            <a:endParaRPr lang="es-AR" dirty="0"/>
          </a:p>
        </p:txBody>
      </p:sp>
      <p:pic>
        <p:nvPicPr>
          <p:cNvPr id="3" name="Imagen 2">
            <a:extLst>
              <a:ext uri="{FF2B5EF4-FFF2-40B4-BE49-F238E27FC236}">
                <a16:creationId xmlns:a16="http://schemas.microsoft.com/office/drawing/2014/main" id="{401BBC35-547D-4B2D-BB7B-37AD769A3DBD}"/>
              </a:ext>
            </a:extLst>
          </p:cNvPr>
          <p:cNvPicPr>
            <a:picLocks noChangeAspect="1"/>
          </p:cNvPicPr>
          <p:nvPr/>
        </p:nvPicPr>
        <p:blipFill>
          <a:blip r:embed="rId3"/>
          <a:stretch>
            <a:fillRect/>
          </a:stretch>
        </p:blipFill>
        <p:spPr>
          <a:xfrm>
            <a:off x="3732753" y="2611797"/>
            <a:ext cx="2149273" cy="2214763"/>
          </a:xfrm>
          <a:prstGeom prst="rect">
            <a:avLst/>
          </a:prstGeom>
          <a:ln>
            <a:solidFill>
              <a:schemeClr val="tx2"/>
            </a:solidFill>
          </a:ln>
        </p:spPr>
      </p:pic>
    </p:spTree>
    <p:extLst>
      <p:ext uri="{BB962C8B-B14F-4D97-AF65-F5344CB8AC3E}">
        <p14:creationId xmlns:p14="http://schemas.microsoft.com/office/powerpoint/2010/main" val="2123097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Medidas de Variabilidad</a:t>
            </a:r>
          </a:p>
        </p:txBody>
      </p:sp>
      <p:sp>
        <p:nvSpPr>
          <p:cNvPr id="10" name="CuadroTexto 9">
            <a:extLst>
              <a:ext uri="{FF2B5EF4-FFF2-40B4-BE49-F238E27FC236}">
                <a16:creationId xmlns:a16="http://schemas.microsoft.com/office/drawing/2014/main" id="{B4602061-3D1F-44B1-8514-CBB9BF64D76F}"/>
              </a:ext>
            </a:extLst>
          </p:cNvPr>
          <p:cNvSpPr txBox="1"/>
          <p:nvPr/>
        </p:nvSpPr>
        <p:spPr>
          <a:xfrm>
            <a:off x="647700" y="1282812"/>
            <a:ext cx="7848600" cy="2862322"/>
          </a:xfrm>
          <a:prstGeom prst="rect">
            <a:avLst/>
          </a:prstGeom>
          <a:noFill/>
        </p:spPr>
        <p:txBody>
          <a:bodyPr wrap="square">
            <a:spAutoFit/>
          </a:bodyPr>
          <a:lstStyle/>
          <a:p>
            <a:pPr algn="just"/>
            <a:r>
              <a:rPr lang="es-AR" u="sng" dirty="0"/>
              <a:t>Rango:</a:t>
            </a:r>
            <a:r>
              <a:rPr lang="es-AR" dirty="0"/>
              <a:t> En todo conjunto de datos hay valores extremos, uno menor y otro mayor, la diferencia entre estos se le llama rango. Esta medida de dispersión es la más fácil de obtener, sin embargo se usa poco debido a que es muy influenciable por la presencia de valores extremos de poca frecuencia, lo cual conduce a apreciaciones falsas.</a:t>
            </a:r>
          </a:p>
          <a:p>
            <a:pPr algn="just"/>
            <a:endParaRPr lang="es-AR" dirty="0"/>
          </a:p>
          <a:p>
            <a:pPr algn="just"/>
            <a:r>
              <a:rPr lang="es-AR" u="sng" dirty="0"/>
              <a:t>Rango </a:t>
            </a:r>
            <a:r>
              <a:rPr lang="es-AR" u="sng" dirty="0" err="1"/>
              <a:t>intercuartil</a:t>
            </a:r>
            <a:r>
              <a:rPr lang="es-AR" dirty="0"/>
              <a:t>: Soluciona los problemas de </a:t>
            </a:r>
            <a:r>
              <a:rPr lang="es-AR" dirty="0" err="1"/>
              <a:t>outliers</a:t>
            </a:r>
            <a:r>
              <a:rPr lang="es-AR" dirty="0"/>
              <a:t>, computando la diferencia entre los valores de la variable entre el tercer y primer cuartil.</a:t>
            </a:r>
          </a:p>
          <a:p>
            <a:pPr algn="just"/>
            <a:endParaRPr lang="es-AR" dirty="0"/>
          </a:p>
          <a:p>
            <a:pPr algn="just"/>
            <a:endParaRPr lang="es-AR" dirty="0"/>
          </a:p>
        </p:txBody>
      </p:sp>
      <p:pic>
        <p:nvPicPr>
          <p:cNvPr id="5" name="Imagen 4">
            <a:extLst>
              <a:ext uri="{FF2B5EF4-FFF2-40B4-BE49-F238E27FC236}">
                <a16:creationId xmlns:a16="http://schemas.microsoft.com/office/drawing/2014/main" id="{239E8A60-2E11-461C-9C38-5B1601D9090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00159" y="3750002"/>
            <a:ext cx="2943681" cy="1062956"/>
          </a:xfrm>
          <a:prstGeom prst="rect">
            <a:avLst/>
          </a:prstGeom>
          <a:noFill/>
          <a:ln>
            <a:solidFill>
              <a:schemeClr val="tx2"/>
            </a:solidFill>
          </a:ln>
        </p:spPr>
      </p:pic>
    </p:spTree>
    <p:extLst>
      <p:ext uri="{BB962C8B-B14F-4D97-AF65-F5344CB8AC3E}">
        <p14:creationId xmlns:p14="http://schemas.microsoft.com/office/powerpoint/2010/main" val="1303639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Medidas de Variabilidad</a:t>
            </a:r>
          </a:p>
        </p:txBody>
      </p:sp>
      <p:sp>
        <p:nvSpPr>
          <p:cNvPr id="10" name="CuadroTexto 9">
            <a:extLst>
              <a:ext uri="{FF2B5EF4-FFF2-40B4-BE49-F238E27FC236}">
                <a16:creationId xmlns:a16="http://schemas.microsoft.com/office/drawing/2014/main" id="{B4602061-3D1F-44B1-8514-CBB9BF64D76F}"/>
              </a:ext>
            </a:extLst>
          </p:cNvPr>
          <p:cNvSpPr txBox="1"/>
          <p:nvPr/>
        </p:nvSpPr>
        <p:spPr>
          <a:xfrm>
            <a:off x="647700" y="1282812"/>
            <a:ext cx="7848600" cy="2585323"/>
          </a:xfrm>
          <a:prstGeom prst="rect">
            <a:avLst/>
          </a:prstGeom>
          <a:noFill/>
        </p:spPr>
        <p:txBody>
          <a:bodyPr wrap="square">
            <a:spAutoFit/>
          </a:bodyPr>
          <a:lstStyle/>
          <a:p>
            <a:pPr algn="just"/>
            <a:r>
              <a:rPr lang="es-AR" u="sng" dirty="0"/>
              <a:t>Varianza: </a:t>
            </a:r>
            <a:r>
              <a:rPr lang="es-AR" dirty="0"/>
              <a:t>Es una medida de dispersión, que refleja la distancia al cuadrado de los valores en un conjunto con el valor esperado o media.</a:t>
            </a:r>
          </a:p>
          <a:p>
            <a:pPr algn="just"/>
            <a:endParaRPr lang="es-AR" dirty="0"/>
          </a:p>
          <a:p>
            <a:pPr algn="just"/>
            <a:r>
              <a:rPr lang="es-AR" dirty="0"/>
              <a:t>Para calcular la varianza muestral, es necesario contar con el valor de la media. Se obtiene la diferencia de cada valor del conjunto con la media y se eleva al cuadrado. Se suman todos los valores obtenidos y se dividen entre el número de datos. Para la varianza de la población se utiliza únicamente /n en vez de n-1.</a:t>
            </a:r>
          </a:p>
          <a:p>
            <a:pPr algn="just"/>
            <a:endParaRPr lang="es-AR" dirty="0"/>
          </a:p>
          <a:p>
            <a:pPr algn="just"/>
            <a:endParaRPr lang="es-AR" dirty="0"/>
          </a:p>
        </p:txBody>
      </p:sp>
      <p:pic>
        <p:nvPicPr>
          <p:cNvPr id="3" name="Imagen 2">
            <a:extLst>
              <a:ext uri="{FF2B5EF4-FFF2-40B4-BE49-F238E27FC236}">
                <a16:creationId xmlns:a16="http://schemas.microsoft.com/office/drawing/2014/main" id="{9F666E77-0954-4377-A510-CDAA99B3883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25793" y="3533637"/>
            <a:ext cx="1892414" cy="1016539"/>
          </a:xfrm>
          <a:prstGeom prst="rect">
            <a:avLst/>
          </a:prstGeom>
          <a:noFill/>
          <a:ln>
            <a:solidFill>
              <a:schemeClr val="tx2"/>
            </a:solidFill>
          </a:ln>
        </p:spPr>
      </p:pic>
    </p:spTree>
    <p:extLst>
      <p:ext uri="{BB962C8B-B14F-4D97-AF65-F5344CB8AC3E}">
        <p14:creationId xmlns:p14="http://schemas.microsoft.com/office/powerpoint/2010/main" val="1380181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Medidas de Variabilidad</a:t>
            </a:r>
          </a:p>
        </p:txBody>
      </p:sp>
      <p:sp>
        <p:nvSpPr>
          <p:cNvPr id="10" name="CuadroTexto 9">
            <a:extLst>
              <a:ext uri="{FF2B5EF4-FFF2-40B4-BE49-F238E27FC236}">
                <a16:creationId xmlns:a16="http://schemas.microsoft.com/office/drawing/2014/main" id="{B4602061-3D1F-44B1-8514-CBB9BF64D76F}"/>
              </a:ext>
            </a:extLst>
          </p:cNvPr>
          <p:cNvSpPr txBox="1"/>
          <p:nvPr/>
        </p:nvSpPr>
        <p:spPr>
          <a:xfrm>
            <a:off x="647700" y="1282812"/>
            <a:ext cx="5905500" cy="3416320"/>
          </a:xfrm>
          <a:prstGeom prst="rect">
            <a:avLst/>
          </a:prstGeom>
          <a:noFill/>
        </p:spPr>
        <p:txBody>
          <a:bodyPr wrap="square">
            <a:spAutoFit/>
          </a:bodyPr>
          <a:lstStyle/>
          <a:p>
            <a:pPr algn="just"/>
            <a:r>
              <a:rPr lang="es-AR" u="sng" dirty="0"/>
              <a:t>Consideraciones a tener en cuenta:</a:t>
            </a:r>
          </a:p>
          <a:p>
            <a:pPr marL="285750" indent="-285750" algn="just">
              <a:lnSpc>
                <a:spcPct val="150000"/>
              </a:lnSpc>
              <a:buFont typeface="Arial" panose="020B0604020202020204" pitchFamily="34" charset="0"/>
              <a:buChar char="•"/>
            </a:pPr>
            <a:r>
              <a:rPr lang="es-AR" dirty="0"/>
              <a:t>La varianza es un número real no negativo.</a:t>
            </a:r>
          </a:p>
          <a:p>
            <a:pPr marL="285750" indent="-285750" algn="just">
              <a:lnSpc>
                <a:spcPct val="150000"/>
              </a:lnSpc>
              <a:buFont typeface="Arial" panose="020B0604020202020204" pitchFamily="34" charset="0"/>
              <a:buChar char="•"/>
            </a:pPr>
            <a:r>
              <a:rPr lang="es-AR" dirty="0"/>
              <a:t>La varianza de una constante es 0.</a:t>
            </a:r>
          </a:p>
          <a:p>
            <a:pPr marL="285750" indent="-285750" algn="just">
              <a:lnSpc>
                <a:spcPct val="150000"/>
              </a:lnSpc>
              <a:buFont typeface="Arial" panose="020B0604020202020204" pitchFamily="34" charset="0"/>
              <a:buChar char="•"/>
            </a:pPr>
            <a:r>
              <a:rPr lang="es-AR" dirty="0"/>
              <a:t>La varianza de la suma de una variable y una constante, es la varianza de la variable.</a:t>
            </a:r>
          </a:p>
          <a:p>
            <a:pPr marL="285750" indent="-285750" algn="just">
              <a:lnSpc>
                <a:spcPct val="150000"/>
              </a:lnSpc>
              <a:buFont typeface="Arial" panose="020B0604020202020204" pitchFamily="34" charset="0"/>
              <a:buChar char="•"/>
            </a:pPr>
            <a:r>
              <a:rPr lang="es-AR" dirty="0"/>
              <a:t>La varianza del producto de una variable y una constante, es la varianza de la variable por la constante al cuadrado.</a:t>
            </a:r>
          </a:p>
          <a:p>
            <a:pPr algn="just"/>
            <a:endParaRPr lang="es-AR" dirty="0"/>
          </a:p>
          <a:p>
            <a:pPr algn="just"/>
            <a:endParaRPr lang="es-AR" dirty="0"/>
          </a:p>
        </p:txBody>
      </p:sp>
      <p:pic>
        <p:nvPicPr>
          <p:cNvPr id="5" name="Picture 2" descr="Información Importante | CEIP TINGUARO">
            <a:extLst>
              <a:ext uri="{FF2B5EF4-FFF2-40B4-BE49-F238E27FC236}">
                <a16:creationId xmlns:a16="http://schemas.microsoft.com/office/drawing/2014/main" id="{6A36660C-DE1D-4E2E-AD3F-65B5DC044C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1004478"/>
            <a:ext cx="2104385" cy="2120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Medidas de Variabilidad</a:t>
            </a:r>
          </a:p>
        </p:txBody>
      </p:sp>
      <p:sp>
        <p:nvSpPr>
          <p:cNvPr id="10" name="CuadroTexto 9">
            <a:extLst>
              <a:ext uri="{FF2B5EF4-FFF2-40B4-BE49-F238E27FC236}">
                <a16:creationId xmlns:a16="http://schemas.microsoft.com/office/drawing/2014/main" id="{B4602061-3D1F-44B1-8514-CBB9BF64D76F}"/>
              </a:ext>
            </a:extLst>
          </p:cNvPr>
          <p:cNvSpPr txBox="1"/>
          <p:nvPr/>
        </p:nvSpPr>
        <p:spPr>
          <a:xfrm>
            <a:off x="647700" y="1282812"/>
            <a:ext cx="7886700" cy="2308324"/>
          </a:xfrm>
          <a:prstGeom prst="rect">
            <a:avLst/>
          </a:prstGeom>
          <a:noFill/>
        </p:spPr>
        <p:txBody>
          <a:bodyPr wrap="square">
            <a:spAutoFit/>
          </a:bodyPr>
          <a:lstStyle/>
          <a:p>
            <a:pPr algn="just">
              <a:lnSpc>
                <a:spcPct val="150000"/>
              </a:lnSpc>
            </a:pPr>
            <a:r>
              <a:rPr lang="es-AR" u="sng" dirty="0"/>
              <a:t>Desviación estándar:</a:t>
            </a:r>
            <a:r>
              <a:rPr lang="es-AR" dirty="0"/>
              <a:t> Es la medida de dispersión más utilizada y objetiva. Cuanto mayor sea su valor, mayor es la dispersión de los datos, aunque no se puede determinar si se encuentra por encima o por debajo de la media aritmética. Se calcula obteniendo la raíz cuadrada de la varianza.</a:t>
            </a:r>
          </a:p>
          <a:p>
            <a:pPr algn="just"/>
            <a:endParaRPr lang="es-AR" dirty="0"/>
          </a:p>
          <a:p>
            <a:pPr algn="just"/>
            <a:endParaRPr lang="es-AR" dirty="0"/>
          </a:p>
        </p:txBody>
      </p:sp>
      <p:pic>
        <p:nvPicPr>
          <p:cNvPr id="3" name="Imagen 2">
            <a:extLst>
              <a:ext uri="{FF2B5EF4-FFF2-40B4-BE49-F238E27FC236}">
                <a16:creationId xmlns:a16="http://schemas.microsoft.com/office/drawing/2014/main" id="{69C33026-03ED-4260-B901-100D8E5012E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244850"/>
            <a:ext cx="2462990" cy="1243016"/>
          </a:xfrm>
          <a:prstGeom prst="rect">
            <a:avLst/>
          </a:prstGeom>
          <a:noFill/>
          <a:ln>
            <a:solidFill>
              <a:schemeClr val="tx2"/>
            </a:solidFill>
          </a:ln>
        </p:spPr>
      </p:pic>
    </p:spTree>
    <p:extLst>
      <p:ext uri="{BB962C8B-B14F-4D97-AF65-F5344CB8AC3E}">
        <p14:creationId xmlns:p14="http://schemas.microsoft.com/office/powerpoint/2010/main" val="196777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Ejemplo de Medidas de Variabilidad</a:t>
            </a:r>
          </a:p>
        </p:txBody>
      </p:sp>
      <p:pic>
        <p:nvPicPr>
          <p:cNvPr id="5" name="Imagen 4">
            <a:extLst>
              <a:ext uri="{FF2B5EF4-FFF2-40B4-BE49-F238E27FC236}">
                <a16:creationId xmlns:a16="http://schemas.microsoft.com/office/drawing/2014/main" id="{58043D94-55D7-46CD-8C96-C4C8A71C3E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44924" y="1408185"/>
            <a:ext cx="2988876" cy="2286509"/>
          </a:xfrm>
          <a:prstGeom prst="rect">
            <a:avLst/>
          </a:prstGeom>
          <a:noFill/>
          <a:ln>
            <a:noFill/>
          </a:ln>
        </p:spPr>
      </p:pic>
      <p:pic>
        <p:nvPicPr>
          <p:cNvPr id="7" name="Imagen 6">
            <a:extLst>
              <a:ext uri="{FF2B5EF4-FFF2-40B4-BE49-F238E27FC236}">
                <a16:creationId xmlns:a16="http://schemas.microsoft.com/office/drawing/2014/main" id="{4C4DE910-C8F8-46C7-AA99-1BEE1C6785F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581376"/>
            <a:ext cx="2126708" cy="1940125"/>
          </a:xfrm>
          <a:prstGeom prst="rect">
            <a:avLst/>
          </a:prstGeom>
          <a:noFill/>
          <a:ln>
            <a:solidFill>
              <a:schemeClr val="tx1"/>
            </a:solidFill>
          </a:ln>
        </p:spPr>
      </p:pic>
    </p:spTree>
    <p:extLst>
      <p:ext uri="{BB962C8B-B14F-4D97-AF65-F5344CB8AC3E}">
        <p14:creationId xmlns:p14="http://schemas.microsoft.com/office/powerpoint/2010/main" val="368184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Medidas de Forma</a:t>
            </a:r>
          </a:p>
        </p:txBody>
      </p:sp>
      <p:sp>
        <p:nvSpPr>
          <p:cNvPr id="10" name="CuadroTexto 9">
            <a:extLst>
              <a:ext uri="{FF2B5EF4-FFF2-40B4-BE49-F238E27FC236}">
                <a16:creationId xmlns:a16="http://schemas.microsoft.com/office/drawing/2014/main" id="{B4602061-3D1F-44B1-8514-CBB9BF64D76F}"/>
              </a:ext>
            </a:extLst>
          </p:cNvPr>
          <p:cNvSpPr txBox="1"/>
          <p:nvPr/>
        </p:nvSpPr>
        <p:spPr>
          <a:xfrm>
            <a:off x="647700" y="1282812"/>
            <a:ext cx="7886700" cy="2723823"/>
          </a:xfrm>
          <a:prstGeom prst="rect">
            <a:avLst/>
          </a:prstGeom>
          <a:noFill/>
        </p:spPr>
        <p:txBody>
          <a:bodyPr wrap="square">
            <a:spAutoFit/>
          </a:bodyPr>
          <a:lstStyle/>
          <a:p>
            <a:pPr algn="just">
              <a:lnSpc>
                <a:spcPct val="150000"/>
              </a:lnSpc>
            </a:pPr>
            <a:r>
              <a:rPr lang="es-AR" dirty="0"/>
              <a:t>Son aquellas que estudian las características de la distribución de probabilidades observada.</a:t>
            </a:r>
          </a:p>
          <a:p>
            <a:pPr algn="just">
              <a:lnSpc>
                <a:spcPct val="150000"/>
              </a:lnSpc>
            </a:pPr>
            <a:r>
              <a:rPr lang="es-AR" u="sng" dirty="0"/>
              <a:t>Simetría:</a:t>
            </a:r>
            <a:r>
              <a:rPr lang="es-AR" dirty="0"/>
              <a:t> Una variable es simétrica, si los valores que equidistan de la media son iguales. Para una mayor comprensión observemos la siguiente imagen:</a:t>
            </a:r>
          </a:p>
          <a:p>
            <a:pPr algn="just">
              <a:lnSpc>
                <a:spcPct val="150000"/>
              </a:lnSpc>
            </a:pPr>
            <a:endParaRPr lang="es-AR" dirty="0"/>
          </a:p>
          <a:p>
            <a:pPr algn="just"/>
            <a:endParaRPr lang="es-AR" dirty="0"/>
          </a:p>
          <a:p>
            <a:pPr algn="just"/>
            <a:endParaRPr lang="es-AR" dirty="0"/>
          </a:p>
        </p:txBody>
      </p:sp>
      <p:pic>
        <p:nvPicPr>
          <p:cNvPr id="5" name="Imagen 4">
            <a:extLst>
              <a:ext uri="{FF2B5EF4-FFF2-40B4-BE49-F238E27FC236}">
                <a16:creationId xmlns:a16="http://schemas.microsoft.com/office/drawing/2014/main" id="{188D6551-BB6D-47FE-B328-60D48E2F4DE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168650"/>
            <a:ext cx="6505553" cy="1241771"/>
          </a:xfrm>
          <a:prstGeom prst="rect">
            <a:avLst/>
          </a:prstGeom>
          <a:noFill/>
          <a:ln>
            <a:solidFill>
              <a:schemeClr val="bg1"/>
            </a:solidFill>
          </a:ln>
        </p:spPr>
      </p:pic>
    </p:spTree>
    <p:extLst>
      <p:ext uri="{BB962C8B-B14F-4D97-AF65-F5344CB8AC3E}">
        <p14:creationId xmlns:p14="http://schemas.microsoft.com/office/powerpoint/2010/main" val="325694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294132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Fundamentos Generales</a:t>
            </a:r>
            <a:endParaRPr lang="es-AR" sz="1500" dirty="0"/>
          </a:p>
        </p:txBody>
      </p:sp>
      <p:sp>
        <p:nvSpPr>
          <p:cNvPr id="9" name="CuadroTexto 8">
            <a:extLst>
              <a:ext uri="{FF2B5EF4-FFF2-40B4-BE49-F238E27FC236}">
                <a16:creationId xmlns:a16="http://schemas.microsoft.com/office/drawing/2014/main" id="{7F646359-F5B9-44DE-9744-33B2B3C80AD7}"/>
              </a:ext>
            </a:extLst>
          </p:cNvPr>
          <p:cNvSpPr txBox="1"/>
          <p:nvPr/>
        </p:nvSpPr>
        <p:spPr>
          <a:xfrm>
            <a:off x="685800" y="1263650"/>
            <a:ext cx="7848600" cy="3234860"/>
          </a:xfrm>
          <a:prstGeom prst="rect">
            <a:avLst/>
          </a:prstGeom>
          <a:noFill/>
        </p:spPr>
        <p:txBody>
          <a:bodyPr wrap="square">
            <a:spAutoFit/>
          </a:bodyPr>
          <a:lstStyle/>
          <a:p>
            <a:pPr algn="just"/>
            <a:r>
              <a:rPr lang="es-AR" dirty="0"/>
              <a:t>La Estadística, es una rama de las matemáticas que a grandes rasgos se divide en 2 grupos. Por un lado tenemos, la Estadística Inferencial y por otro lado tenemos la Estadística Descriptiva. </a:t>
            </a:r>
          </a:p>
          <a:p>
            <a:pPr algn="just"/>
            <a:endParaRPr lang="es-AR" dirty="0"/>
          </a:p>
          <a:p>
            <a:pPr marL="285750" indent="-285750" algn="just">
              <a:buFont typeface="Arial" panose="020B0604020202020204" pitchFamily="34" charset="0"/>
              <a:buChar char="•"/>
            </a:pPr>
            <a:r>
              <a:rPr lang="es-AR" u="sng" dirty="0"/>
              <a:t>Estadística Descriptiva</a:t>
            </a:r>
            <a:r>
              <a:rPr lang="es-AR" dirty="0"/>
              <a:t>: Organizar, resumir y poner foco en las principales características de los datos es decir, la Estadística Descriptiva busca convertir los datos en información útil. </a:t>
            </a:r>
          </a:p>
          <a:p>
            <a:pPr marL="285750" indent="-285750" algn="just">
              <a:lnSpc>
                <a:spcPct val="150000"/>
              </a:lnSpc>
              <a:buFont typeface="Arial" panose="020B0604020202020204" pitchFamily="34" charset="0"/>
              <a:buChar char="•"/>
            </a:pPr>
            <a:r>
              <a:rPr lang="es-AR" u="sng" dirty="0"/>
              <a:t>Estadística Inferencial</a:t>
            </a:r>
            <a:r>
              <a:rPr lang="es-AR" dirty="0"/>
              <a:t>: Realizar inferencias o generalizaciones sobre una población a partir de datos de una muestra, utilizando la teoría de las probabilidades.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Medidas de Forma</a:t>
            </a:r>
          </a:p>
        </p:txBody>
      </p:sp>
      <p:sp>
        <p:nvSpPr>
          <p:cNvPr id="10" name="CuadroTexto 9">
            <a:extLst>
              <a:ext uri="{FF2B5EF4-FFF2-40B4-BE49-F238E27FC236}">
                <a16:creationId xmlns:a16="http://schemas.microsoft.com/office/drawing/2014/main" id="{B4602061-3D1F-44B1-8514-CBB9BF64D76F}"/>
              </a:ext>
            </a:extLst>
          </p:cNvPr>
          <p:cNvSpPr txBox="1"/>
          <p:nvPr/>
        </p:nvSpPr>
        <p:spPr>
          <a:xfrm>
            <a:off x="647700" y="1282812"/>
            <a:ext cx="7886700" cy="3139321"/>
          </a:xfrm>
          <a:prstGeom prst="rect">
            <a:avLst/>
          </a:prstGeom>
          <a:noFill/>
        </p:spPr>
        <p:txBody>
          <a:bodyPr wrap="square">
            <a:spAutoFit/>
          </a:bodyPr>
          <a:lstStyle/>
          <a:p>
            <a:pPr algn="just">
              <a:lnSpc>
                <a:spcPct val="150000"/>
              </a:lnSpc>
            </a:pPr>
            <a:r>
              <a:rPr lang="es-AR" u="sng" dirty="0"/>
              <a:t>Curtosis:</a:t>
            </a:r>
            <a:r>
              <a:rPr lang="es-AR" dirty="0"/>
              <a:t> La curtosis mide el grado de apuntamiento o achatamiento de la distribución de frecuenta. Es decir, nos ayuda a entender “cuán empinada está la curva”. Un concepto importante para tener en cuenta, es que a mayor dispersión obtendremos una curtosis más pequeña. Como podemos observar en la siguiente imagen: </a:t>
            </a:r>
          </a:p>
          <a:p>
            <a:pPr algn="just">
              <a:lnSpc>
                <a:spcPct val="150000"/>
              </a:lnSpc>
            </a:pPr>
            <a:endParaRPr lang="es-AR" dirty="0"/>
          </a:p>
          <a:p>
            <a:pPr algn="just"/>
            <a:endParaRPr lang="es-AR" dirty="0"/>
          </a:p>
          <a:p>
            <a:pPr algn="just"/>
            <a:endParaRPr lang="es-AR" dirty="0"/>
          </a:p>
        </p:txBody>
      </p:sp>
      <p:pic>
        <p:nvPicPr>
          <p:cNvPr id="3" name="Imagen 2">
            <a:extLst>
              <a:ext uri="{FF2B5EF4-FFF2-40B4-BE49-F238E27FC236}">
                <a16:creationId xmlns:a16="http://schemas.microsoft.com/office/drawing/2014/main" id="{39C6F6FB-7C5C-4269-8761-E395204E044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168650"/>
            <a:ext cx="3386596" cy="1737591"/>
          </a:xfrm>
          <a:prstGeom prst="rect">
            <a:avLst/>
          </a:prstGeom>
          <a:noFill/>
          <a:ln>
            <a:solidFill>
              <a:schemeClr val="bg1"/>
            </a:solidFill>
          </a:ln>
        </p:spPr>
      </p:pic>
    </p:spTree>
    <p:extLst>
      <p:ext uri="{BB962C8B-B14F-4D97-AF65-F5344CB8AC3E}">
        <p14:creationId xmlns:p14="http://schemas.microsoft.com/office/powerpoint/2010/main" val="4128669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Medidas de Forma</a:t>
            </a:r>
          </a:p>
        </p:txBody>
      </p:sp>
      <p:sp>
        <p:nvSpPr>
          <p:cNvPr id="10" name="CuadroTexto 9">
            <a:extLst>
              <a:ext uri="{FF2B5EF4-FFF2-40B4-BE49-F238E27FC236}">
                <a16:creationId xmlns:a16="http://schemas.microsoft.com/office/drawing/2014/main" id="{B4602061-3D1F-44B1-8514-CBB9BF64D76F}"/>
              </a:ext>
            </a:extLst>
          </p:cNvPr>
          <p:cNvSpPr txBox="1"/>
          <p:nvPr/>
        </p:nvSpPr>
        <p:spPr>
          <a:xfrm>
            <a:off x="685800" y="1210786"/>
            <a:ext cx="7886700" cy="1477328"/>
          </a:xfrm>
          <a:prstGeom prst="rect">
            <a:avLst/>
          </a:prstGeom>
          <a:noFill/>
        </p:spPr>
        <p:txBody>
          <a:bodyPr wrap="square">
            <a:spAutoFit/>
          </a:bodyPr>
          <a:lstStyle/>
          <a:p>
            <a:pPr algn="just">
              <a:lnSpc>
                <a:spcPct val="150000"/>
              </a:lnSpc>
            </a:pPr>
            <a:r>
              <a:rPr lang="es-AR" dirty="0"/>
              <a:t>Adicionalmente, existen diferentes tipos de curtosis: </a:t>
            </a:r>
          </a:p>
          <a:p>
            <a:pPr algn="just">
              <a:lnSpc>
                <a:spcPct val="150000"/>
              </a:lnSpc>
            </a:pPr>
            <a:endParaRPr lang="es-AR" dirty="0"/>
          </a:p>
          <a:p>
            <a:pPr algn="just"/>
            <a:endParaRPr lang="es-AR" dirty="0"/>
          </a:p>
          <a:p>
            <a:pPr algn="just"/>
            <a:endParaRPr lang="es-AR" dirty="0"/>
          </a:p>
        </p:txBody>
      </p:sp>
      <p:pic>
        <p:nvPicPr>
          <p:cNvPr id="5" name="Imagen 4" descr="Curtosis: definición, tipos, fórmulas, para qué sirve, ejemplo - Lifeder">
            <a:extLst>
              <a:ext uri="{FF2B5EF4-FFF2-40B4-BE49-F238E27FC236}">
                <a16:creationId xmlns:a16="http://schemas.microsoft.com/office/drawing/2014/main" id="{B6CCD097-29C1-4FF5-8EAA-AD197A2C63C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963555"/>
            <a:ext cx="4710161" cy="2363101"/>
          </a:xfrm>
          <a:prstGeom prst="rect">
            <a:avLst/>
          </a:prstGeom>
          <a:noFill/>
          <a:ln>
            <a:solidFill>
              <a:schemeClr val="bg1"/>
            </a:solidFill>
          </a:ln>
        </p:spPr>
      </p:pic>
    </p:spTree>
    <p:extLst>
      <p:ext uri="{BB962C8B-B14F-4D97-AF65-F5344CB8AC3E}">
        <p14:creationId xmlns:p14="http://schemas.microsoft.com/office/powerpoint/2010/main" val="355928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Medidas de Concentración</a:t>
            </a:r>
          </a:p>
        </p:txBody>
      </p:sp>
      <p:sp>
        <p:nvSpPr>
          <p:cNvPr id="10" name="CuadroTexto 9">
            <a:extLst>
              <a:ext uri="{FF2B5EF4-FFF2-40B4-BE49-F238E27FC236}">
                <a16:creationId xmlns:a16="http://schemas.microsoft.com/office/drawing/2014/main" id="{B4602061-3D1F-44B1-8514-CBB9BF64D76F}"/>
              </a:ext>
            </a:extLst>
          </p:cNvPr>
          <p:cNvSpPr txBox="1"/>
          <p:nvPr/>
        </p:nvSpPr>
        <p:spPr>
          <a:xfrm>
            <a:off x="685800" y="1126306"/>
            <a:ext cx="7886700" cy="1892826"/>
          </a:xfrm>
          <a:prstGeom prst="rect">
            <a:avLst/>
          </a:prstGeom>
          <a:noFill/>
        </p:spPr>
        <p:txBody>
          <a:bodyPr wrap="square">
            <a:spAutoFit/>
          </a:bodyPr>
          <a:lstStyle/>
          <a:p>
            <a:pPr algn="just">
              <a:lnSpc>
                <a:spcPct val="150000"/>
              </a:lnSpc>
            </a:pPr>
            <a:r>
              <a:rPr lang="es-AR" dirty="0"/>
              <a:t>Permiten establecer, el porcentaje de datos que está concentrado dentro de un determinado intervalo. </a:t>
            </a:r>
          </a:p>
          <a:p>
            <a:pPr algn="just">
              <a:lnSpc>
                <a:spcPct val="150000"/>
              </a:lnSpc>
            </a:pPr>
            <a:endParaRPr lang="es-AR" dirty="0"/>
          </a:p>
          <a:p>
            <a:pPr algn="just"/>
            <a:endParaRPr lang="es-AR" dirty="0"/>
          </a:p>
          <a:p>
            <a:pPr algn="just"/>
            <a:endParaRPr lang="es-AR" dirty="0"/>
          </a:p>
        </p:txBody>
      </p:sp>
      <p:sp>
        <p:nvSpPr>
          <p:cNvPr id="9" name="CuadroTexto 8">
            <a:extLst>
              <a:ext uri="{FF2B5EF4-FFF2-40B4-BE49-F238E27FC236}">
                <a16:creationId xmlns:a16="http://schemas.microsoft.com/office/drawing/2014/main" id="{D1DA948B-8521-4B58-8288-B8D0CD40D39A}"/>
              </a:ext>
            </a:extLst>
          </p:cNvPr>
          <p:cNvSpPr txBox="1"/>
          <p:nvPr/>
        </p:nvSpPr>
        <p:spPr>
          <a:xfrm>
            <a:off x="685800" y="2113506"/>
            <a:ext cx="4560363" cy="2862322"/>
          </a:xfrm>
          <a:prstGeom prst="rect">
            <a:avLst/>
          </a:prstGeom>
          <a:noFill/>
        </p:spPr>
        <p:txBody>
          <a:bodyPr wrap="square">
            <a:spAutoFit/>
          </a:bodyPr>
          <a:lstStyle/>
          <a:p>
            <a:pPr algn="just"/>
            <a:r>
              <a:rPr lang="es-AR" u="sng" dirty="0"/>
              <a:t>Percentiles:</a:t>
            </a:r>
            <a:r>
              <a:rPr lang="es-AR" dirty="0"/>
              <a:t> Un percentil, es una medida estadística utilizada para comparar datos. Consiste en un número de 0 a 100 que indica el porcentaje de datos que son igual o menor que un determinado valor. Los percentiles, son muy conocidos por su uso en los percentiles de crecimiento. Por ejemplo, si el peso de un bebé está en el percentil 65, quiere decir que el 65% de los bebés de la misma edad pesan igual o menos.</a:t>
            </a:r>
          </a:p>
        </p:txBody>
      </p:sp>
      <p:pic>
        <p:nvPicPr>
          <p:cNvPr id="8" name="Imagen 7">
            <a:extLst>
              <a:ext uri="{FF2B5EF4-FFF2-40B4-BE49-F238E27FC236}">
                <a16:creationId xmlns:a16="http://schemas.microsoft.com/office/drawing/2014/main" id="{54C54E4D-ED1A-4D25-9246-B3964C6FE5B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30960" y="1873250"/>
            <a:ext cx="3218780" cy="2520811"/>
          </a:xfrm>
          <a:prstGeom prst="rect">
            <a:avLst/>
          </a:prstGeom>
          <a:noFill/>
          <a:ln>
            <a:noFill/>
          </a:ln>
        </p:spPr>
      </p:pic>
    </p:spTree>
    <p:extLst>
      <p:ext uri="{BB962C8B-B14F-4D97-AF65-F5344CB8AC3E}">
        <p14:creationId xmlns:p14="http://schemas.microsoft.com/office/powerpoint/2010/main" val="2393324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63712"/>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Muestreo</a:t>
            </a:r>
          </a:p>
        </p:txBody>
      </p:sp>
      <p:sp>
        <p:nvSpPr>
          <p:cNvPr id="10" name="CuadroTexto 9">
            <a:extLst>
              <a:ext uri="{FF2B5EF4-FFF2-40B4-BE49-F238E27FC236}">
                <a16:creationId xmlns:a16="http://schemas.microsoft.com/office/drawing/2014/main" id="{B4602061-3D1F-44B1-8514-CBB9BF64D76F}"/>
              </a:ext>
            </a:extLst>
          </p:cNvPr>
          <p:cNvSpPr txBox="1"/>
          <p:nvPr/>
        </p:nvSpPr>
        <p:spPr>
          <a:xfrm>
            <a:off x="685800" y="1130403"/>
            <a:ext cx="7886700" cy="4078039"/>
          </a:xfrm>
          <a:prstGeom prst="rect">
            <a:avLst/>
          </a:prstGeom>
          <a:noFill/>
        </p:spPr>
        <p:txBody>
          <a:bodyPr wrap="square">
            <a:spAutoFit/>
          </a:bodyPr>
          <a:lstStyle/>
          <a:p>
            <a:pPr algn="just">
              <a:lnSpc>
                <a:spcPct val="150000"/>
              </a:lnSpc>
            </a:pPr>
            <a:r>
              <a:rPr lang="es-AR" sz="1400" dirty="0"/>
              <a:t>Una muestra puede ser definida como una selección de una parte de un universo o población, de acuerdo a un conjunto de reglas específicas. A grandes rasgos, tenemos 2 tipos de muestras:</a:t>
            </a:r>
          </a:p>
          <a:p>
            <a:pPr algn="just">
              <a:lnSpc>
                <a:spcPct val="150000"/>
              </a:lnSpc>
            </a:pPr>
            <a:endParaRPr lang="es-AR" sz="1400" dirty="0"/>
          </a:p>
          <a:p>
            <a:pPr algn="just">
              <a:lnSpc>
                <a:spcPct val="150000"/>
              </a:lnSpc>
            </a:pPr>
            <a:r>
              <a:rPr lang="es-AR" sz="1400" u="sng" dirty="0"/>
              <a:t>Muestras no representativas:</a:t>
            </a:r>
            <a:r>
              <a:rPr lang="es-AR" sz="1400" dirty="0"/>
              <a:t> Imposible cuantificar la magnitud del error de estimación en consecuencia, la probabilidad de cada unidad del universo de ser parte de la muestra es desconocida. </a:t>
            </a:r>
          </a:p>
          <a:p>
            <a:pPr marL="285750" indent="-285750" algn="just">
              <a:lnSpc>
                <a:spcPct val="150000"/>
              </a:lnSpc>
              <a:buFont typeface="Arial" panose="020B0604020202020204" pitchFamily="34" charset="0"/>
              <a:buChar char="•"/>
            </a:pPr>
            <a:r>
              <a:rPr lang="es-AR" sz="1400" dirty="0"/>
              <a:t>Muestras voluntarias.</a:t>
            </a:r>
          </a:p>
          <a:p>
            <a:pPr marL="285750" indent="-285750" algn="just">
              <a:lnSpc>
                <a:spcPct val="150000"/>
              </a:lnSpc>
              <a:buFont typeface="Arial" panose="020B0604020202020204" pitchFamily="34" charset="0"/>
              <a:buChar char="•"/>
            </a:pPr>
            <a:r>
              <a:rPr lang="es-AR" sz="1400" dirty="0"/>
              <a:t>Muestras de unidades típicas o seleccionadas subjetivamente por personas.</a:t>
            </a:r>
          </a:p>
          <a:p>
            <a:pPr algn="just">
              <a:lnSpc>
                <a:spcPct val="150000"/>
              </a:lnSpc>
            </a:pPr>
            <a:endParaRPr lang="es-AR" sz="1400" dirty="0"/>
          </a:p>
          <a:p>
            <a:pPr algn="just">
              <a:lnSpc>
                <a:spcPct val="150000"/>
              </a:lnSpc>
            </a:pPr>
            <a:r>
              <a:rPr lang="es-AR" sz="1400" u="sng" dirty="0"/>
              <a:t>Aleatorias (o probabilísticas):</a:t>
            </a:r>
            <a:r>
              <a:rPr lang="es-AR" sz="1400" dirty="0"/>
              <a:t> La probabilidad de cada unidad del universo de ser </a:t>
            </a:r>
          </a:p>
          <a:p>
            <a:pPr algn="just">
              <a:lnSpc>
                <a:spcPct val="150000"/>
              </a:lnSpc>
            </a:pPr>
            <a:r>
              <a:rPr lang="es-AR" sz="1400" dirty="0"/>
              <a:t>parte de la muestra es conocida.</a:t>
            </a:r>
          </a:p>
          <a:p>
            <a:pPr algn="just">
              <a:lnSpc>
                <a:spcPct val="150000"/>
              </a:lnSpc>
            </a:pPr>
            <a:endParaRPr lang="es-AR" sz="1400" dirty="0"/>
          </a:p>
          <a:p>
            <a:pPr algn="just"/>
            <a:endParaRPr lang="es-AR" sz="1400" dirty="0"/>
          </a:p>
          <a:p>
            <a:pPr algn="just"/>
            <a:endParaRPr lang="es-AR" sz="1400" dirty="0"/>
          </a:p>
        </p:txBody>
      </p:sp>
    </p:spTree>
    <p:extLst>
      <p:ext uri="{BB962C8B-B14F-4D97-AF65-F5344CB8AC3E}">
        <p14:creationId xmlns:p14="http://schemas.microsoft.com/office/powerpoint/2010/main" val="497154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008575"/>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Valor Esperado</a:t>
            </a:r>
          </a:p>
        </p:txBody>
      </p:sp>
      <p:sp>
        <p:nvSpPr>
          <p:cNvPr id="10" name="CuadroTexto 9">
            <a:extLst>
              <a:ext uri="{FF2B5EF4-FFF2-40B4-BE49-F238E27FC236}">
                <a16:creationId xmlns:a16="http://schemas.microsoft.com/office/drawing/2014/main" id="{B4602061-3D1F-44B1-8514-CBB9BF64D76F}"/>
              </a:ext>
            </a:extLst>
          </p:cNvPr>
          <p:cNvSpPr txBox="1"/>
          <p:nvPr/>
        </p:nvSpPr>
        <p:spPr>
          <a:xfrm>
            <a:off x="685800" y="1289725"/>
            <a:ext cx="7886700" cy="2031325"/>
          </a:xfrm>
          <a:prstGeom prst="rect">
            <a:avLst/>
          </a:prstGeom>
          <a:noFill/>
        </p:spPr>
        <p:txBody>
          <a:bodyPr wrap="square">
            <a:spAutoFit/>
          </a:bodyPr>
          <a:lstStyle/>
          <a:p>
            <a:pPr algn="just">
              <a:lnSpc>
                <a:spcPct val="150000"/>
              </a:lnSpc>
            </a:pPr>
            <a:r>
              <a:rPr lang="es-AR" dirty="0"/>
              <a:t>La esperanza matemática, también llamada valor esperado es el número que formaliza la idea de valor medio de un fenómeno aleatorio. En esencia, captura el centro de la distribución y generalmente se constituye como el promedio de muchas muestras independientes de dicha distribución.</a:t>
            </a:r>
          </a:p>
          <a:p>
            <a:pPr algn="just"/>
            <a:endParaRPr lang="es-AR" dirty="0"/>
          </a:p>
        </p:txBody>
      </p:sp>
    </p:spTree>
    <p:extLst>
      <p:ext uri="{BB962C8B-B14F-4D97-AF65-F5344CB8AC3E}">
        <p14:creationId xmlns:p14="http://schemas.microsoft.com/office/powerpoint/2010/main" val="2435135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625F9F83-5E56-4FDC-AF80-F65B8485FDF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0241" y="882650"/>
            <a:ext cx="5163518" cy="3428800"/>
          </a:xfrm>
          <a:prstGeom prst="rect">
            <a:avLst/>
          </a:prstGeom>
          <a:noFill/>
          <a:ln>
            <a:solidFill>
              <a:schemeClr val="bg1"/>
            </a:solidFill>
          </a:ln>
        </p:spPr>
      </p:pic>
      <p:sp>
        <p:nvSpPr>
          <p:cNvPr id="8" name="CuadroTexto 7">
            <a:extLst>
              <a:ext uri="{FF2B5EF4-FFF2-40B4-BE49-F238E27FC236}">
                <a16:creationId xmlns:a16="http://schemas.microsoft.com/office/drawing/2014/main" id="{3F7F3C4B-07ED-43E7-B7B7-C2BF28EFC705}"/>
              </a:ext>
            </a:extLst>
          </p:cNvPr>
          <p:cNvSpPr txBox="1"/>
          <p:nvPr/>
        </p:nvSpPr>
        <p:spPr>
          <a:xfrm>
            <a:off x="1371600" y="4424052"/>
            <a:ext cx="6108806" cy="338554"/>
          </a:xfrm>
          <a:prstGeom prst="rect">
            <a:avLst/>
          </a:prstGeom>
          <a:noFill/>
        </p:spPr>
        <p:txBody>
          <a:bodyPr wrap="square">
            <a:spAutoFit/>
          </a:bodyPr>
          <a:lstStyle/>
          <a:p>
            <a:r>
              <a:rPr lang="es-AR" sz="1600" u="sng" dirty="0">
                <a:latin typeface="Calibri" panose="020F0502020204030204" pitchFamily="34" charset="0"/>
                <a:hlinkClick r:id="rId4">
                  <a:extLst>
                    <a:ext uri="{A12FA001-AC4F-418D-AE19-62706E023703}">
                      <ahyp:hlinkClr xmlns:ahyp="http://schemas.microsoft.com/office/drawing/2018/hyperlinkcolor" val="tx"/>
                    </a:ext>
                  </a:extLst>
                </a:hlinkClick>
              </a:rPr>
              <a:t>https://seeing-theory.brown.edu/basic-probability/es.html#section3</a:t>
            </a:r>
            <a:endParaRPr lang="es-AR" sz="1600" u="sng" dirty="0">
              <a:latin typeface="Calibri" panose="020F0502020204030204" pitchFamily="34" charset="0"/>
            </a:endParaRPr>
          </a:p>
        </p:txBody>
      </p:sp>
    </p:spTree>
    <p:extLst>
      <p:ext uri="{BB962C8B-B14F-4D97-AF65-F5344CB8AC3E}">
        <p14:creationId xmlns:p14="http://schemas.microsoft.com/office/powerpoint/2010/main" val="2250457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008575"/>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Distribuciones</a:t>
            </a:r>
          </a:p>
        </p:txBody>
      </p:sp>
      <p:sp>
        <p:nvSpPr>
          <p:cNvPr id="10" name="CuadroTexto 9">
            <a:extLst>
              <a:ext uri="{FF2B5EF4-FFF2-40B4-BE49-F238E27FC236}">
                <a16:creationId xmlns:a16="http://schemas.microsoft.com/office/drawing/2014/main" id="{B4602061-3D1F-44B1-8514-CBB9BF64D76F}"/>
              </a:ext>
            </a:extLst>
          </p:cNvPr>
          <p:cNvSpPr txBox="1"/>
          <p:nvPr/>
        </p:nvSpPr>
        <p:spPr>
          <a:xfrm>
            <a:off x="685800" y="1289725"/>
            <a:ext cx="7886700" cy="3277820"/>
          </a:xfrm>
          <a:prstGeom prst="rect">
            <a:avLst/>
          </a:prstGeom>
          <a:noFill/>
        </p:spPr>
        <p:txBody>
          <a:bodyPr wrap="square">
            <a:spAutoFit/>
          </a:bodyPr>
          <a:lstStyle/>
          <a:p>
            <a:pPr algn="just">
              <a:lnSpc>
                <a:spcPct val="150000"/>
              </a:lnSpc>
            </a:pPr>
            <a:r>
              <a:rPr lang="es-AR" dirty="0"/>
              <a:t>Las distribuciones, son funciones asociadas con la probabilidad de que suceda un suceso. Se crean en base a las distintas observaciones de una variable. Resulta importante mencionar, que existen muchos tipos de distribuciones diferentes. Para los fines de este curso, únicamente nos centraremos en la Distribución Normal. Ahora bien, ¿Para qué nos serviría conocer la distribución de una variable? Bueno generalmente la utilidad de conocer estas características, radica justamente en que nos permite realizar o hacer inferencias sobre nuestros datos. </a:t>
            </a:r>
          </a:p>
          <a:p>
            <a:pPr algn="just"/>
            <a:endParaRPr lang="es-AR" dirty="0"/>
          </a:p>
        </p:txBody>
      </p:sp>
    </p:spTree>
    <p:extLst>
      <p:ext uri="{BB962C8B-B14F-4D97-AF65-F5344CB8AC3E}">
        <p14:creationId xmlns:p14="http://schemas.microsoft.com/office/powerpoint/2010/main" val="3686972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008575"/>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Distribuciones</a:t>
            </a:r>
          </a:p>
        </p:txBody>
      </p:sp>
      <p:sp>
        <p:nvSpPr>
          <p:cNvPr id="10" name="CuadroTexto 9">
            <a:extLst>
              <a:ext uri="{FF2B5EF4-FFF2-40B4-BE49-F238E27FC236}">
                <a16:creationId xmlns:a16="http://schemas.microsoft.com/office/drawing/2014/main" id="{B4602061-3D1F-44B1-8514-CBB9BF64D76F}"/>
              </a:ext>
            </a:extLst>
          </p:cNvPr>
          <p:cNvSpPr txBox="1"/>
          <p:nvPr/>
        </p:nvSpPr>
        <p:spPr>
          <a:xfrm>
            <a:off x="685800" y="1289725"/>
            <a:ext cx="7886700" cy="1615827"/>
          </a:xfrm>
          <a:prstGeom prst="rect">
            <a:avLst/>
          </a:prstGeom>
          <a:noFill/>
        </p:spPr>
        <p:txBody>
          <a:bodyPr wrap="square">
            <a:spAutoFit/>
          </a:bodyPr>
          <a:lstStyle/>
          <a:p>
            <a:pPr algn="just">
              <a:lnSpc>
                <a:spcPct val="150000"/>
              </a:lnSpc>
            </a:pPr>
            <a:r>
              <a:rPr lang="es-AR" dirty="0"/>
              <a:t>Existen 2 tipos de distribuciones, las Distribuciones Discretas como ser por ejemplo: “cantidad de películas vistas” y las Distribuciones Continuas: “cantidad de minutos vistos”.</a:t>
            </a:r>
          </a:p>
          <a:p>
            <a:pPr algn="just"/>
            <a:endParaRPr lang="es-AR" dirty="0"/>
          </a:p>
        </p:txBody>
      </p:sp>
      <p:pic>
        <p:nvPicPr>
          <p:cNvPr id="3" name="Imagen 2">
            <a:extLst>
              <a:ext uri="{FF2B5EF4-FFF2-40B4-BE49-F238E27FC236}">
                <a16:creationId xmlns:a16="http://schemas.microsoft.com/office/drawing/2014/main" id="{311E82F7-C97B-4D21-9591-B1096A4BE6E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573423"/>
            <a:ext cx="3411197" cy="2424027"/>
          </a:xfrm>
          <a:prstGeom prst="rect">
            <a:avLst/>
          </a:prstGeom>
          <a:noFill/>
          <a:ln>
            <a:solidFill>
              <a:schemeClr val="bg1"/>
            </a:solidFill>
          </a:ln>
        </p:spPr>
      </p:pic>
    </p:spTree>
    <p:extLst>
      <p:ext uri="{BB962C8B-B14F-4D97-AF65-F5344CB8AC3E}">
        <p14:creationId xmlns:p14="http://schemas.microsoft.com/office/powerpoint/2010/main" val="3865442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008575"/>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Distribución Normal</a:t>
            </a:r>
          </a:p>
        </p:txBody>
      </p:sp>
      <p:sp>
        <p:nvSpPr>
          <p:cNvPr id="10" name="CuadroTexto 9">
            <a:extLst>
              <a:ext uri="{FF2B5EF4-FFF2-40B4-BE49-F238E27FC236}">
                <a16:creationId xmlns:a16="http://schemas.microsoft.com/office/drawing/2014/main" id="{B4602061-3D1F-44B1-8514-CBB9BF64D76F}"/>
              </a:ext>
            </a:extLst>
          </p:cNvPr>
          <p:cNvSpPr txBox="1"/>
          <p:nvPr/>
        </p:nvSpPr>
        <p:spPr>
          <a:xfrm>
            <a:off x="685800" y="1289725"/>
            <a:ext cx="7886700" cy="3021340"/>
          </a:xfrm>
          <a:prstGeom prst="rect">
            <a:avLst/>
          </a:prstGeom>
          <a:noFill/>
        </p:spPr>
        <p:txBody>
          <a:bodyPr wrap="square">
            <a:spAutoFit/>
          </a:bodyPr>
          <a:lstStyle/>
          <a:p>
            <a:pPr algn="just">
              <a:lnSpc>
                <a:spcPct val="150000"/>
              </a:lnSpc>
              <a:spcAft>
                <a:spcPts val="1000"/>
              </a:spcAft>
            </a:pPr>
            <a:r>
              <a:rPr lang="es-AR" sz="1400" dirty="0"/>
              <a:t>La distribución normal, es una distribución de probabilidad de variable continua sumamente utilizada en el campo de la Estadística. Representa el comportamiento de la mayoría de las situaciones del universo y de ahí justamente deriva su nombre. Asimismo, resulta relevante mencionar que la distribución normal, posee ciertas características particulares como ser:</a:t>
            </a:r>
          </a:p>
          <a:p>
            <a:pPr marL="342900" lvl="0" indent="-342900" algn="just">
              <a:lnSpc>
                <a:spcPct val="150000"/>
              </a:lnSpc>
              <a:buClr>
                <a:schemeClr val="tx1"/>
              </a:buClr>
              <a:buFont typeface="+mj-lt"/>
              <a:buAutoNum type="arabicPeriod"/>
              <a:tabLst>
                <a:tab pos="180340" algn="l"/>
              </a:tabLst>
            </a:pPr>
            <a:r>
              <a:rPr lang="es-AR" sz="1400" dirty="0"/>
              <a:t>La media, la mediana y la moda de la distribución coinciden.</a:t>
            </a:r>
          </a:p>
          <a:p>
            <a:pPr marL="342900" lvl="0" indent="-342900" algn="just">
              <a:lnSpc>
                <a:spcPct val="150000"/>
              </a:lnSpc>
              <a:buClr>
                <a:schemeClr val="tx1"/>
              </a:buClr>
              <a:buFont typeface="+mj-lt"/>
              <a:buAutoNum type="arabicPeriod"/>
              <a:tabLst>
                <a:tab pos="180340" algn="l"/>
              </a:tabLst>
            </a:pPr>
            <a:r>
              <a:rPr lang="es-AR" sz="1400" dirty="0"/>
              <a:t>La curva de la distribución tiene forma de campana y es simétrica con respecto a la línea x = μ.</a:t>
            </a:r>
          </a:p>
          <a:p>
            <a:pPr marL="342900" lvl="0" indent="-342900" algn="just">
              <a:lnSpc>
                <a:spcPct val="150000"/>
              </a:lnSpc>
              <a:buClr>
                <a:schemeClr val="tx1"/>
              </a:buClr>
              <a:buFont typeface="+mj-lt"/>
              <a:buAutoNum type="arabicPeriod"/>
              <a:tabLst>
                <a:tab pos="180340" algn="l"/>
              </a:tabLst>
            </a:pPr>
            <a:r>
              <a:rPr lang="es-AR" sz="1400" dirty="0"/>
              <a:t>El área total bajo la curva es 1.</a:t>
            </a:r>
          </a:p>
          <a:p>
            <a:pPr marL="342900" lvl="0" indent="-342900" algn="just">
              <a:lnSpc>
                <a:spcPct val="150000"/>
              </a:lnSpc>
              <a:buClr>
                <a:schemeClr val="tx1"/>
              </a:buClr>
              <a:buFont typeface="+mj-lt"/>
              <a:buAutoNum type="arabicPeriod"/>
              <a:tabLst>
                <a:tab pos="180340" algn="l"/>
              </a:tabLst>
            </a:pPr>
            <a:r>
              <a:rPr lang="es-AR" sz="1400" dirty="0"/>
              <a:t>Exactamente la mitad de los valores están a la izquierda del centro y la otra mitad a la derecha.</a:t>
            </a:r>
          </a:p>
          <a:p>
            <a:pPr algn="just"/>
            <a:endParaRPr lang="es-AR" sz="1400" dirty="0"/>
          </a:p>
        </p:txBody>
      </p:sp>
    </p:spTree>
    <p:extLst>
      <p:ext uri="{BB962C8B-B14F-4D97-AF65-F5344CB8AC3E}">
        <p14:creationId xmlns:p14="http://schemas.microsoft.com/office/powerpoint/2010/main" val="3589058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008575"/>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Distribución Normal</a:t>
            </a:r>
          </a:p>
        </p:txBody>
      </p:sp>
      <p:pic>
        <p:nvPicPr>
          <p:cNvPr id="3" name="Imagen 2">
            <a:extLst>
              <a:ext uri="{FF2B5EF4-FFF2-40B4-BE49-F238E27FC236}">
                <a16:creationId xmlns:a16="http://schemas.microsoft.com/office/drawing/2014/main" id="{E0986E16-6E57-41DC-B1B6-6C1A7EDB665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416050"/>
            <a:ext cx="4265087" cy="2760906"/>
          </a:xfrm>
          <a:prstGeom prst="rect">
            <a:avLst/>
          </a:prstGeom>
          <a:noFill/>
          <a:ln>
            <a:solidFill>
              <a:schemeClr val="bg1"/>
            </a:solidFill>
          </a:ln>
        </p:spPr>
      </p:pic>
    </p:spTree>
    <p:extLst>
      <p:ext uri="{BB962C8B-B14F-4D97-AF65-F5344CB8AC3E}">
        <p14:creationId xmlns:p14="http://schemas.microsoft.com/office/powerpoint/2010/main" val="3570519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020770"/>
            <a:ext cx="61722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Ejemplos de Estadística Descriptiva e Inferencial</a:t>
            </a:r>
            <a:endParaRPr lang="es-AR" sz="1500" dirty="0"/>
          </a:p>
        </p:txBody>
      </p:sp>
      <p:pic>
        <p:nvPicPr>
          <p:cNvPr id="8" name="Imagen 7" descr="Netflix 'Shuffle Play' Feature Randomly Streams Selected Titles - Variety">
            <a:extLst>
              <a:ext uri="{FF2B5EF4-FFF2-40B4-BE49-F238E27FC236}">
                <a16:creationId xmlns:a16="http://schemas.microsoft.com/office/drawing/2014/main" id="{94894CB5-55DA-40A5-A568-751707604A7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8055" y="1492250"/>
            <a:ext cx="2648889" cy="1295401"/>
          </a:xfrm>
          <a:prstGeom prst="rect">
            <a:avLst/>
          </a:prstGeom>
          <a:noFill/>
          <a:ln>
            <a:solidFill>
              <a:schemeClr val="bg2"/>
            </a:solidFill>
          </a:ln>
        </p:spPr>
      </p:pic>
      <p:sp>
        <p:nvSpPr>
          <p:cNvPr id="12" name="CuadroTexto 11">
            <a:extLst>
              <a:ext uri="{FF2B5EF4-FFF2-40B4-BE49-F238E27FC236}">
                <a16:creationId xmlns:a16="http://schemas.microsoft.com/office/drawing/2014/main" id="{FFC73405-A330-4205-BA1F-245BAE03A4A8}"/>
              </a:ext>
            </a:extLst>
          </p:cNvPr>
          <p:cNvSpPr txBox="1"/>
          <p:nvPr/>
        </p:nvSpPr>
        <p:spPr>
          <a:xfrm>
            <a:off x="533400" y="2863850"/>
            <a:ext cx="8153400" cy="1754326"/>
          </a:xfrm>
          <a:prstGeom prst="rect">
            <a:avLst/>
          </a:prstGeom>
          <a:noFill/>
        </p:spPr>
        <p:txBody>
          <a:bodyPr wrap="square">
            <a:spAutoFit/>
          </a:bodyPr>
          <a:lstStyle/>
          <a:p>
            <a:r>
              <a:rPr lang="es-AR" dirty="0"/>
              <a:t>- </a:t>
            </a:r>
            <a:r>
              <a:rPr lang="es-AR" b="1" dirty="0"/>
              <a:t>La estadística descriptiva: </a:t>
            </a:r>
          </a:p>
          <a:p>
            <a:r>
              <a:rPr lang="es-AR" dirty="0"/>
              <a:t>  Usuarios de Netflix: ¿edad </a:t>
            </a:r>
            <a:r>
              <a:rPr lang="es-AR" dirty="0" err="1"/>
              <a:t>prom</a:t>
            </a:r>
            <a:r>
              <a:rPr lang="es-AR" dirty="0"/>
              <a:t>?, ¿tiempo de visualización?</a:t>
            </a:r>
          </a:p>
          <a:p>
            <a:endParaRPr lang="es-AR" dirty="0"/>
          </a:p>
          <a:p>
            <a:r>
              <a:rPr lang="es-AR" dirty="0"/>
              <a:t>- </a:t>
            </a:r>
            <a:r>
              <a:rPr lang="es-AR" b="1" dirty="0"/>
              <a:t>La estadística inferencial:</a:t>
            </a:r>
          </a:p>
          <a:p>
            <a:pPr marL="88900" indent="-88900"/>
            <a:r>
              <a:rPr lang="es-AR" dirty="0"/>
              <a:t>  Predecir e inferir por inducción, si usuarios nuevos verán la nueva película de Brad Pitt en base a su historial de búsqueda.</a:t>
            </a:r>
          </a:p>
        </p:txBody>
      </p:sp>
    </p:spTree>
    <p:extLst>
      <p:ext uri="{BB962C8B-B14F-4D97-AF65-F5344CB8AC3E}">
        <p14:creationId xmlns:p14="http://schemas.microsoft.com/office/powerpoint/2010/main" val="3237294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6FE7CA0C-A82F-4D75-808C-2CA10AFF8CBD}"/>
              </a:ext>
            </a:extLst>
          </p:cNvPr>
          <p:cNvSpPr txBox="1"/>
          <p:nvPr/>
        </p:nvSpPr>
        <p:spPr>
          <a:xfrm>
            <a:off x="3400678" y="958850"/>
            <a:ext cx="4572000" cy="461665"/>
          </a:xfrm>
          <a:prstGeom prst="rect">
            <a:avLst/>
          </a:prstGeom>
          <a:noFill/>
        </p:spPr>
        <p:txBody>
          <a:bodyPr wrap="square">
            <a:spAutoFit/>
          </a:bodyPr>
          <a:lstStyle/>
          <a:p>
            <a:r>
              <a:rPr lang="es-AR" sz="2400" b="1" dirty="0"/>
              <a:t>Muchas Gracias!</a:t>
            </a:r>
          </a:p>
        </p:txBody>
      </p:sp>
      <p:pic>
        <p:nvPicPr>
          <p:cNvPr id="10" name="Imagen 9">
            <a:extLst>
              <a:ext uri="{FF2B5EF4-FFF2-40B4-BE49-F238E27FC236}">
                <a16:creationId xmlns:a16="http://schemas.microsoft.com/office/drawing/2014/main" id="{FD65F6B8-2631-4596-AE2D-BE3776551303}"/>
              </a:ext>
            </a:extLst>
          </p:cNvPr>
          <p:cNvPicPr>
            <a:picLocks noChangeAspect="1"/>
          </p:cNvPicPr>
          <p:nvPr/>
        </p:nvPicPr>
        <p:blipFill>
          <a:blip r:embed="rId2"/>
          <a:stretch>
            <a:fillRect/>
          </a:stretch>
        </p:blipFill>
        <p:spPr>
          <a:xfrm>
            <a:off x="3271837" y="3168650"/>
            <a:ext cx="2752725" cy="1731685"/>
          </a:xfrm>
          <a:prstGeom prst="rect">
            <a:avLst/>
          </a:prstGeom>
        </p:spPr>
      </p:pic>
      <p:sp>
        <p:nvSpPr>
          <p:cNvPr id="13" name="CuadroTexto 12">
            <a:extLst>
              <a:ext uri="{FF2B5EF4-FFF2-40B4-BE49-F238E27FC236}">
                <a16:creationId xmlns:a16="http://schemas.microsoft.com/office/drawing/2014/main" id="{C759A346-9E9E-48D2-B164-D47C26945004}"/>
              </a:ext>
            </a:extLst>
          </p:cNvPr>
          <p:cNvSpPr txBox="1"/>
          <p:nvPr/>
        </p:nvSpPr>
        <p:spPr>
          <a:xfrm>
            <a:off x="2362200" y="1680517"/>
            <a:ext cx="4572000" cy="461665"/>
          </a:xfrm>
          <a:prstGeom prst="rect">
            <a:avLst/>
          </a:prstGeom>
          <a:noFill/>
        </p:spPr>
        <p:txBody>
          <a:bodyPr wrap="square">
            <a:spAutoFit/>
          </a:bodyPr>
          <a:lstStyle/>
          <a:p>
            <a:r>
              <a:rPr lang="es-AR" sz="2400" b="1" dirty="0"/>
              <a:t>Contacto: </a:t>
            </a:r>
            <a:r>
              <a:rPr lang="es-AR" sz="2400" b="1"/>
              <a:t>layla.scheli</a:t>
            </a:r>
            <a:r>
              <a:rPr lang="es-AR" sz="2400" b="1" dirty="0"/>
              <a:t>@gmail.com</a:t>
            </a:r>
          </a:p>
        </p:txBody>
      </p:sp>
      <p:sp>
        <p:nvSpPr>
          <p:cNvPr id="15" name="CuadroTexto 14">
            <a:extLst>
              <a:ext uri="{FF2B5EF4-FFF2-40B4-BE49-F238E27FC236}">
                <a16:creationId xmlns:a16="http://schemas.microsoft.com/office/drawing/2014/main" id="{2A8F1D82-738E-48E5-9BF6-498F13C117A8}"/>
              </a:ext>
            </a:extLst>
          </p:cNvPr>
          <p:cNvSpPr txBox="1"/>
          <p:nvPr/>
        </p:nvSpPr>
        <p:spPr>
          <a:xfrm>
            <a:off x="1828800" y="2402185"/>
            <a:ext cx="6172200" cy="461665"/>
          </a:xfrm>
          <a:prstGeom prst="rect">
            <a:avLst/>
          </a:prstGeom>
          <a:noFill/>
        </p:spPr>
        <p:txBody>
          <a:bodyPr wrap="square">
            <a:spAutoFit/>
          </a:bodyPr>
          <a:lstStyle/>
          <a:p>
            <a:r>
              <a:rPr lang="es-AR" sz="2400" b="1" dirty="0" err="1"/>
              <a:t>Linkedin:www.linkedin.com</a:t>
            </a:r>
            <a:r>
              <a:rPr lang="es-AR" sz="2400" b="1" dirty="0"/>
              <a:t>/in/</a:t>
            </a:r>
            <a:r>
              <a:rPr lang="es-AR" sz="2400" b="1" dirty="0" err="1"/>
              <a:t>laylascheli</a:t>
            </a:r>
            <a:endParaRPr lang="es-AR"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882650"/>
            <a:ext cx="3810000" cy="259045"/>
          </a:xfrm>
          <a:prstGeom prst="rect">
            <a:avLst/>
          </a:prstGeom>
        </p:spPr>
        <p:txBody>
          <a:bodyPr vert="horz" wrap="square" lIns="0" tIns="12700" rIns="0" bIns="0" rtlCol="0">
            <a:spAutoFit/>
          </a:bodyPr>
          <a:lstStyle/>
          <a:p>
            <a:pPr marL="0" lvl="0" indent="0" algn="ctr" rtl="0">
              <a:spcBef>
                <a:spcPts val="0"/>
              </a:spcBef>
              <a:spcAft>
                <a:spcPts val="1600"/>
              </a:spcAft>
              <a:buNone/>
            </a:pPr>
            <a:r>
              <a:rPr lang="es-AR" sz="1600" dirty="0"/>
              <a:t>Pasos típicos del Análisis Estadístico</a:t>
            </a:r>
          </a:p>
        </p:txBody>
      </p:sp>
      <p:sp>
        <p:nvSpPr>
          <p:cNvPr id="8" name="CuadroTexto 7">
            <a:extLst>
              <a:ext uri="{FF2B5EF4-FFF2-40B4-BE49-F238E27FC236}">
                <a16:creationId xmlns:a16="http://schemas.microsoft.com/office/drawing/2014/main" id="{3F4CCD20-55C1-4749-B60F-D9C4189709C2}"/>
              </a:ext>
            </a:extLst>
          </p:cNvPr>
          <p:cNvSpPr txBox="1"/>
          <p:nvPr/>
        </p:nvSpPr>
        <p:spPr>
          <a:xfrm>
            <a:off x="685800" y="1187450"/>
            <a:ext cx="8001000" cy="4222951"/>
          </a:xfrm>
          <a:prstGeom prst="rect">
            <a:avLst/>
          </a:prstGeom>
          <a:noFill/>
        </p:spPr>
        <p:txBody>
          <a:bodyPr wrap="square">
            <a:spAutoFit/>
          </a:bodyPr>
          <a:lstStyle/>
          <a:p>
            <a:pPr algn="just">
              <a:lnSpc>
                <a:spcPct val="115000"/>
              </a:lnSpc>
              <a:spcAft>
                <a:spcPts val="1000"/>
              </a:spcAft>
            </a:pPr>
            <a:r>
              <a:rPr lang="es-AR" sz="1400" dirty="0"/>
              <a:t>1. Delinear el objetivo del estudio. </a:t>
            </a:r>
          </a:p>
          <a:p>
            <a:pPr algn="just">
              <a:lnSpc>
                <a:spcPct val="115000"/>
              </a:lnSpc>
              <a:spcAft>
                <a:spcPts val="1000"/>
              </a:spcAft>
            </a:pPr>
            <a:r>
              <a:rPr lang="es-AR" sz="1400" dirty="0"/>
              <a:t>2. Documentar las preguntas del estudio. </a:t>
            </a:r>
          </a:p>
          <a:p>
            <a:pPr algn="just">
              <a:lnSpc>
                <a:spcPct val="115000"/>
              </a:lnSpc>
              <a:spcAft>
                <a:spcPts val="1000"/>
              </a:spcAft>
            </a:pPr>
            <a:r>
              <a:rPr lang="es-AR" sz="1400" dirty="0"/>
              <a:t>3. Establecer o demarcar la población de interés. </a:t>
            </a:r>
          </a:p>
          <a:p>
            <a:pPr algn="just">
              <a:lnSpc>
                <a:spcPct val="115000"/>
              </a:lnSpc>
              <a:spcAft>
                <a:spcPts val="1000"/>
              </a:spcAft>
            </a:pPr>
            <a:r>
              <a:rPr lang="es-AR" sz="1400" dirty="0"/>
              <a:t>4. Determinar la necesidad de una muestra.</a:t>
            </a:r>
          </a:p>
          <a:p>
            <a:pPr algn="just">
              <a:lnSpc>
                <a:spcPct val="115000"/>
              </a:lnSpc>
              <a:spcAft>
                <a:spcPts val="1000"/>
              </a:spcAft>
            </a:pPr>
            <a:r>
              <a:rPr lang="es-AR" sz="1400" dirty="0"/>
              <a:t> 5. Definir el método de recolección de datos. </a:t>
            </a:r>
          </a:p>
          <a:p>
            <a:pPr algn="just">
              <a:lnSpc>
                <a:spcPct val="115000"/>
              </a:lnSpc>
              <a:spcAft>
                <a:spcPts val="1000"/>
              </a:spcAft>
            </a:pPr>
            <a:r>
              <a:rPr lang="es-AR" sz="1400" dirty="0"/>
              <a:t>6. Recoger los datos. </a:t>
            </a:r>
          </a:p>
          <a:p>
            <a:pPr algn="just">
              <a:lnSpc>
                <a:spcPct val="115000"/>
              </a:lnSpc>
              <a:spcAft>
                <a:spcPts val="1000"/>
              </a:spcAft>
            </a:pPr>
            <a:r>
              <a:rPr lang="es-AR" sz="1400" dirty="0"/>
              <a:t>7. Procesar los datos recogidos. </a:t>
            </a:r>
          </a:p>
          <a:p>
            <a:pPr algn="just">
              <a:lnSpc>
                <a:spcPct val="115000"/>
              </a:lnSpc>
              <a:spcAft>
                <a:spcPts val="1000"/>
              </a:spcAft>
            </a:pPr>
            <a:r>
              <a:rPr lang="es-AR" sz="1400" dirty="0"/>
              <a:t>8. Realizar el análisis. </a:t>
            </a:r>
          </a:p>
          <a:p>
            <a:pPr algn="just">
              <a:lnSpc>
                <a:spcPct val="115000"/>
              </a:lnSpc>
              <a:spcAft>
                <a:spcPts val="1000"/>
              </a:spcAft>
            </a:pPr>
            <a:r>
              <a:rPr lang="es-AR" sz="1400" dirty="0"/>
              <a:t>9. Comunicar los resultados. </a:t>
            </a:r>
          </a:p>
          <a:p>
            <a:pPr algn="just">
              <a:lnSpc>
                <a:spcPct val="115000"/>
              </a:lnSpc>
              <a:spcAft>
                <a:spcPts val="1000"/>
              </a:spcAft>
            </a:pPr>
            <a:r>
              <a:rPr lang="es-AR" sz="1400" dirty="0"/>
              <a:t>10. Volver al paso 1 (retroalimentar en base a los hallazgos y resultados obtenidos</a:t>
            </a:r>
            <a:r>
              <a:rPr lang="es-AR" dirty="0"/>
              <a:t>).</a:t>
            </a:r>
          </a:p>
          <a:p>
            <a:pPr algn="just">
              <a:lnSpc>
                <a:spcPct val="115000"/>
              </a:lnSpc>
              <a:spcAft>
                <a:spcPts val="1000"/>
              </a:spcAft>
            </a:pPr>
            <a:endParaRPr lang="es-AR" dirty="0">
              <a:solidFill>
                <a:schemeClr val="lt2"/>
              </a:solidFill>
              <a:latin typeface="Calibri" panose="020F0502020204030204" pitchFamily="34" charset="0"/>
            </a:endParaRPr>
          </a:p>
        </p:txBody>
      </p:sp>
    </p:spTree>
    <p:extLst>
      <p:ext uri="{BB962C8B-B14F-4D97-AF65-F5344CB8AC3E}">
        <p14:creationId xmlns:p14="http://schemas.microsoft.com/office/powerpoint/2010/main" val="163154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020770"/>
            <a:ext cx="294132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Conceptos esenciales</a:t>
            </a:r>
            <a:endParaRPr lang="es-AR" sz="1500" dirty="0"/>
          </a:p>
        </p:txBody>
      </p:sp>
      <p:pic>
        <p:nvPicPr>
          <p:cNvPr id="3" name="Imagen 2">
            <a:extLst>
              <a:ext uri="{FF2B5EF4-FFF2-40B4-BE49-F238E27FC236}">
                <a16:creationId xmlns:a16="http://schemas.microsoft.com/office/drawing/2014/main" id="{DC162881-F5B5-4A98-9BA3-ABA4E272E6F4}"/>
              </a:ext>
            </a:extLst>
          </p:cNvPr>
          <p:cNvPicPr>
            <a:picLocks noChangeAspect="1"/>
          </p:cNvPicPr>
          <p:nvPr/>
        </p:nvPicPr>
        <p:blipFill>
          <a:blip r:embed="rId3"/>
          <a:stretch>
            <a:fillRect/>
          </a:stretch>
        </p:blipFill>
        <p:spPr>
          <a:xfrm>
            <a:off x="930541" y="1339850"/>
            <a:ext cx="7388839" cy="2938419"/>
          </a:xfrm>
          <a:prstGeom prst="rect">
            <a:avLst/>
          </a:prstGeom>
        </p:spPr>
      </p:pic>
    </p:spTree>
    <p:extLst>
      <p:ext uri="{BB962C8B-B14F-4D97-AF65-F5344CB8AC3E}">
        <p14:creationId xmlns:p14="http://schemas.microsoft.com/office/powerpoint/2010/main" val="293401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Distribución de Frecuencias…</a:t>
            </a:r>
          </a:p>
        </p:txBody>
      </p:sp>
      <p:sp>
        <p:nvSpPr>
          <p:cNvPr id="10" name="CuadroTexto 9">
            <a:extLst>
              <a:ext uri="{FF2B5EF4-FFF2-40B4-BE49-F238E27FC236}">
                <a16:creationId xmlns:a16="http://schemas.microsoft.com/office/drawing/2014/main" id="{B4602061-3D1F-44B1-8514-CBB9BF64D76F}"/>
              </a:ext>
            </a:extLst>
          </p:cNvPr>
          <p:cNvSpPr txBox="1"/>
          <p:nvPr/>
        </p:nvSpPr>
        <p:spPr>
          <a:xfrm>
            <a:off x="685800" y="1263650"/>
            <a:ext cx="7848600" cy="2862322"/>
          </a:xfrm>
          <a:prstGeom prst="rect">
            <a:avLst/>
          </a:prstGeom>
          <a:noFill/>
        </p:spPr>
        <p:txBody>
          <a:bodyPr wrap="square">
            <a:spAutoFit/>
          </a:bodyPr>
          <a:lstStyle/>
          <a:p>
            <a:pPr algn="just"/>
            <a:r>
              <a:rPr lang="es-AR" dirty="0"/>
              <a:t>Es una lista o tabla que contiene agrupaciones o categorías de los datos, tal que a cada una se le asigne su frecuencia asociada y sea más fácil su interpretación. </a:t>
            </a:r>
          </a:p>
          <a:p>
            <a:pPr algn="just"/>
            <a:endParaRPr lang="es-AR" dirty="0"/>
          </a:p>
          <a:p>
            <a:pPr algn="just"/>
            <a:r>
              <a:rPr lang="es-AR" dirty="0"/>
              <a:t>Podemos encontrar 4 tipos de frecuencias distintas:</a:t>
            </a:r>
          </a:p>
          <a:p>
            <a:pPr marL="285750" indent="-285750" algn="just">
              <a:buFont typeface="Arial" panose="020B0604020202020204" pitchFamily="34" charset="0"/>
              <a:buChar char="•"/>
            </a:pPr>
            <a:r>
              <a:rPr lang="es-AR" dirty="0"/>
              <a:t>Absoluta: cantidad de datos en una misma clase.</a:t>
            </a:r>
          </a:p>
          <a:p>
            <a:pPr marL="285750" indent="-285750" algn="just">
              <a:buFont typeface="Arial" panose="020B0604020202020204" pitchFamily="34" charset="0"/>
              <a:buChar char="•"/>
            </a:pPr>
            <a:r>
              <a:rPr lang="es-AR" dirty="0"/>
              <a:t>Relativa: cociente entre frecuencia absoluta y cantidad de observaciones totales.</a:t>
            </a:r>
          </a:p>
          <a:p>
            <a:pPr marL="285750" indent="-285750" algn="just">
              <a:buFont typeface="Arial" panose="020B0604020202020204" pitchFamily="34" charset="0"/>
              <a:buChar char="•"/>
            </a:pPr>
            <a:r>
              <a:rPr lang="es-AR" dirty="0"/>
              <a:t>Simple: cantidad de veces que se repite el valor de una variable.</a:t>
            </a:r>
          </a:p>
          <a:p>
            <a:pPr marL="285750" indent="-285750" algn="just">
              <a:buFont typeface="Arial" panose="020B0604020202020204" pitchFamily="34" charset="0"/>
              <a:buChar char="•"/>
            </a:pPr>
            <a:r>
              <a:rPr lang="es-AR" dirty="0"/>
              <a:t>Acumulada: cantidad de veces que los valores son menores o iguales a un valor de variable. </a:t>
            </a:r>
          </a:p>
        </p:txBody>
      </p:sp>
    </p:spTree>
    <p:extLst>
      <p:ext uri="{BB962C8B-B14F-4D97-AF65-F5344CB8AC3E}">
        <p14:creationId xmlns:p14="http://schemas.microsoft.com/office/powerpoint/2010/main" val="4788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7F646359-F5B9-44DE-9744-33B2B3C80AD7}"/>
              </a:ext>
            </a:extLst>
          </p:cNvPr>
          <p:cNvSpPr txBox="1"/>
          <p:nvPr/>
        </p:nvSpPr>
        <p:spPr>
          <a:xfrm>
            <a:off x="685800" y="941805"/>
            <a:ext cx="7772400" cy="1477328"/>
          </a:xfrm>
          <a:prstGeom prst="rect">
            <a:avLst/>
          </a:prstGeom>
          <a:noFill/>
        </p:spPr>
        <p:txBody>
          <a:bodyPr wrap="square">
            <a:spAutoFit/>
          </a:bodyPr>
          <a:lstStyle/>
          <a:p>
            <a:pPr algn="just"/>
            <a:r>
              <a:rPr lang="es-AR" u="sng" dirty="0"/>
              <a:t>Ejemplo 1:</a:t>
            </a:r>
          </a:p>
          <a:p>
            <a:pPr algn="just"/>
            <a:endParaRPr lang="es-AR" u="sng" dirty="0"/>
          </a:p>
          <a:p>
            <a:pPr algn="just"/>
            <a:r>
              <a:rPr lang="es-AR" dirty="0"/>
              <a:t>De acuerdo con los datos de un censo, los siguientes datos corresponden a la cantidad de personas que viven en cada departamento: 3, 0, 1, 2, 2, 2, 1, 0, 4, 3, 2, 2, 4, 0, 2, 1, 1, 1, 3, 2, 1, 1, 2, 2, 3.</a:t>
            </a:r>
          </a:p>
        </p:txBody>
      </p:sp>
      <p:pic>
        <p:nvPicPr>
          <p:cNvPr id="6" name="Imagen 5">
            <a:extLst>
              <a:ext uri="{FF2B5EF4-FFF2-40B4-BE49-F238E27FC236}">
                <a16:creationId xmlns:a16="http://schemas.microsoft.com/office/drawing/2014/main" id="{C47A2478-4D6A-47D6-9ABE-123D43D3FA4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2587990"/>
            <a:ext cx="5886989" cy="1714311"/>
          </a:xfrm>
          <a:prstGeom prst="rect">
            <a:avLst/>
          </a:prstGeom>
          <a:noFill/>
          <a:ln>
            <a:noFill/>
          </a:ln>
        </p:spPr>
      </p:pic>
    </p:spTree>
    <p:extLst>
      <p:ext uri="{BB962C8B-B14F-4D97-AF65-F5344CB8AC3E}">
        <p14:creationId xmlns:p14="http://schemas.microsoft.com/office/powerpoint/2010/main" val="1844815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7F646359-F5B9-44DE-9744-33B2B3C80AD7}"/>
              </a:ext>
            </a:extLst>
          </p:cNvPr>
          <p:cNvSpPr txBox="1"/>
          <p:nvPr/>
        </p:nvSpPr>
        <p:spPr>
          <a:xfrm>
            <a:off x="685800" y="941805"/>
            <a:ext cx="7772400" cy="1200329"/>
          </a:xfrm>
          <a:prstGeom prst="rect">
            <a:avLst/>
          </a:prstGeom>
          <a:noFill/>
        </p:spPr>
        <p:txBody>
          <a:bodyPr wrap="square">
            <a:spAutoFit/>
          </a:bodyPr>
          <a:lstStyle/>
          <a:p>
            <a:pPr algn="just"/>
            <a:r>
              <a:rPr lang="es-AR" u="sng" dirty="0"/>
              <a:t>Ejemplo 2:</a:t>
            </a:r>
          </a:p>
          <a:p>
            <a:pPr algn="just"/>
            <a:endParaRPr lang="es-AR" u="sng" dirty="0"/>
          </a:p>
          <a:p>
            <a:pPr algn="just"/>
            <a:r>
              <a:rPr lang="es-AR" dirty="0"/>
              <a:t>Días de invierno con alta temperatura: 24, 35, 17, 21, 24, 37, 26, 46, 58, 30, 32, 13, 12, 38, 41, 43, 44, 27, 53, 27.</a:t>
            </a:r>
          </a:p>
        </p:txBody>
      </p:sp>
      <p:pic>
        <p:nvPicPr>
          <p:cNvPr id="2" name="Imagen 1">
            <a:extLst>
              <a:ext uri="{FF2B5EF4-FFF2-40B4-BE49-F238E27FC236}">
                <a16:creationId xmlns:a16="http://schemas.microsoft.com/office/drawing/2014/main" id="{4A84101C-0434-436B-8FB1-14B80F0ED25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4035" y="2330450"/>
            <a:ext cx="6155930" cy="1719708"/>
          </a:xfrm>
          <a:prstGeom prst="rect">
            <a:avLst/>
          </a:prstGeom>
          <a:noFill/>
          <a:ln>
            <a:noFill/>
          </a:ln>
        </p:spPr>
      </p:pic>
    </p:spTree>
    <p:extLst>
      <p:ext uri="{BB962C8B-B14F-4D97-AF65-F5344CB8AC3E}">
        <p14:creationId xmlns:p14="http://schemas.microsoft.com/office/powerpoint/2010/main" val="283707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Medidas para resumir información</a:t>
            </a:r>
          </a:p>
        </p:txBody>
      </p:sp>
      <p:sp>
        <p:nvSpPr>
          <p:cNvPr id="10" name="CuadroTexto 9">
            <a:extLst>
              <a:ext uri="{FF2B5EF4-FFF2-40B4-BE49-F238E27FC236}">
                <a16:creationId xmlns:a16="http://schemas.microsoft.com/office/drawing/2014/main" id="{B4602061-3D1F-44B1-8514-CBB9BF64D76F}"/>
              </a:ext>
            </a:extLst>
          </p:cNvPr>
          <p:cNvSpPr txBox="1"/>
          <p:nvPr/>
        </p:nvSpPr>
        <p:spPr>
          <a:xfrm>
            <a:off x="685800" y="1263650"/>
            <a:ext cx="7848600" cy="3835024"/>
          </a:xfrm>
          <a:prstGeom prst="rect">
            <a:avLst/>
          </a:prstGeom>
          <a:noFill/>
        </p:spPr>
        <p:txBody>
          <a:bodyPr wrap="square">
            <a:spAutoFit/>
          </a:bodyPr>
          <a:lstStyle/>
          <a:p>
            <a:pPr algn="just">
              <a:lnSpc>
                <a:spcPct val="150000"/>
              </a:lnSpc>
            </a:pPr>
            <a:r>
              <a:rPr lang="es-AR" sz="1600" dirty="0"/>
              <a:t>Son un conjunto de medidas, utilizadas para extraer la esencia de los datos y brindar herramientas aplicables a la caracterización de variables. Siempre resulta importante recordar, que si se calculan sobre una población son Parámetros, y si se calculan sobre muestras se denominan Estimadores.</a:t>
            </a:r>
          </a:p>
          <a:p>
            <a:pPr algn="just">
              <a:lnSpc>
                <a:spcPct val="150000"/>
              </a:lnSpc>
            </a:pPr>
            <a:endParaRPr lang="es-AR" sz="1600" dirty="0"/>
          </a:p>
          <a:p>
            <a:pPr algn="just">
              <a:lnSpc>
                <a:spcPct val="150000"/>
              </a:lnSpc>
            </a:pPr>
            <a:r>
              <a:rPr lang="es-AR" sz="1600" dirty="0"/>
              <a:t>Existen cuatro tipos de medidas:</a:t>
            </a:r>
          </a:p>
          <a:p>
            <a:pPr algn="just">
              <a:lnSpc>
                <a:spcPct val="150000"/>
              </a:lnSpc>
            </a:pPr>
            <a:r>
              <a:rPr lang="es-AR" sz="1600" dirty="0"/>
              <a:t>1) Medidas de Tendencia Central.</a:t>
            </a:r>
          </a:p>
          <a:p>
            <a:pPr algn="just">
              <a:lnSpc>
                <a:spcPct val="150000"/>
              </a:lnSpc>
            </a:pPr>
            <a:r>
              <a:rPr lang="es-AR" sz="1600" dirty="0"/>
              <a:t>2) Medidas de Variabilidad.</a:t>
            </a:r>
          </a:p>
          <a:p>
            <a:pPr algn="just">
              <a:lnSpc>
                <a:spcPct val="150000"/>
              </a:lnSpc>
            </a:pPr>
            <a:r>
              <a:rPr lang="es-AR" sz="1600" dirty="0"/>
              <a:t>3) Medidas de Forma. </a:t>
            </a:r>
          </a:p>
          <a:p>
            <a:pPr algn="just">
              <a:lnSpc>
                <a:spcPct val="150000"/>
              </a:lnSpc>
            </a:pPr>
            <a:r>
              <a:rPr lang="es-AR" sz="1600" dirty="0"/>
              <a:t>4) Medidas de Concentración.</a:t>
            </a:r>
          </a:p>
        </p:txBody>
      </p:sp>
    </p:spTree>
    <p:extLst>
      <p:ext uri="{BB962C8B-B14F-4D97-AF65-F5344CB8AC3E}">
        <p14:creationId xmlns:p14="http://schemas.microsoft.com/office/powerpoint/2010/main" val="1059455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TotalTime>
  <Words>1903</Words>
  <Application>Microsoft Office PowerPoint</Application>
  <PresentationFormat>Personalizado</PresentationFormat>
  <Paragraphs>149</Paragraphs>
  <Slides>30</Slides>
  <Notes>28</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30</vt:i4>
      </vt:variant>
    </vt:vector>
  </HeadingPairs>
  <TitlesOfParts>
    <vt:vector size="33" baseType="lpstr">
      <vt:lpstr>Arial</vt:lpstr>
      <vt:lpstr>Calibri</vt:lpstr>
      <vt:lpstr>Office Theme</vt:lpstr>
      <vt:lpstr>Academia BA Emprende Formación: Inteligencia Artificial Docente: Mg. Ing. Layla Scheli</vt:lpstr>
      <vt:lpstr>Fundamentos Generales</vt:lpstr>
      <vt:lpstr>Ejemplos de Estadística Descriptiva e Inferencial</vt:lpstr>
      <vt:lpstr>Pasos típicos del Análisis Estadístico</vt:lpstr>
      <vt:lpstr>Conceptos esenciales</vt:lpstr>
      <vt:lpstr>Distribución de Frecuencias…</vt:lpstr>
      <vt:lpstr>Presentación de PowerPoint</vt:lpstr>
      <vt:lpstr>Presentación de PowerPoint</vt:lpstr>
      <vt:lpstr>Medidas para resumir información</vt:lpstr>
      <vt:lpstr>Medidas de Tendencia Central</vt:lpstr>
      <vt:lpstr>Medidas de Tendencia Central</vt:lpstr>
      <vt:lpstr>Medidas de Tendencia Central</vt:lpstr>
      <vt:lpstr>Medidas de Variabilidad</vt:lpstr>
      <vt:lpstr>Medidas de Variabilidad</vt:lpstr>
      <vt:lpstr>Medidas de Variabilidad</vt:lpstr>
      <vt:lpstr>Medidas de Variabilidad</vt:lpstr>
      <vt:lpstr>Medidas de Variabilidad</vt:lpstr>
      <vt:lpstr>Ejemplo de Medidas de Variabilidad</vt:lpstr>
      <vt:lpstr>Medidas de Forma</vt:lpstr>
      <vt:lpstr>Medidas de Forma</vt:lpstr>
      <vt:lpstr>Medidas de Forma</vt:lpstr>
      <vt:lpstr>Medidas de Concentración</vt:lpstr>
      <vt:lpstr>Muestreo</vt:lpstr>
      <vt:lpstr>Valor Esperado</vt:lpstr>
      <vt:lpstr>Presentación de PowerPoint</vt:lpstr>
      <vt:lpstr>Distribuciones</vt:lpstr>
      <vt:lpstr>Distribuciones</vt:lpstr>
      <vt:lpstr>Distribución Normal</vt:lpstr>
      <vt:lpstr>Distribución Normal</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Academia BA Emprende Formación: Ciencia de Datos Docente: Mg. Ing. Layla Scheli</dc:title>
  <cp:lastModifiedBy>Layla Scheli</cp:lastModifiedBy>
  <cp:revision>97</cp:revision>
  <dcterms:created xsi:type="dcterms:W3CDTF">2020-10-20T23:11:42Z</dcterms:created>
  <dcterms:modified xsi:type="dcterms:W3CDTF">2021-04-28T22:07:12Z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2020-10-20T00:00:00Z</vt:filetime>
  </property>
</Properties>
</file>