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29" r:id="rId3"/>
    <p:sldId id="356" r:id="rId4"/>
    <p:sldId id="297" r:id="rId5"/>
    <p:sldId id="298" r:id="rId6"/>
    <p:sldId id="299" r:id="rId7"/>
    <p:sldId id="357" r:id="rId8"/>
    <p:sldId id="300" r:id="rId9"/>
    <p:sldId id="301" r:id="rId10"/>
    <p:sldId id="302" r:id="rId11"/>
    <p:sldId id="296" r:id="rId12"/>
  </p:sldIdLst>
  <p:sldSz cx="9144000" cy="5118100"/>
  <p:notesSz cx="9144000" cy="5118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>
      <p:cViewPr varScale="1">
        <p:scale>
          <a:sx n="72" d="100"/>
          <a:sy n="72" d="100"/>
        </p:scale>
        <p:origin x="104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B11E-2EC2-42CC-9681-431B199777FC}" type="datetimeFigureOut">
              <a:rPr lang="es-AR" smtClean="0"/>
              <a:t>28/4/2021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39763"/>
            <a:ext cx="3086100" cy="172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63800"/>
            <a:ext cx="7315200" cy="2014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609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F883B-69E7-4B5C-9B42-029C1044CF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90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30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4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84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288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169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20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883B-69E7-4B5C-9B42-029C1044CF74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82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86611"/>
            <a:ext cx="7772400" cy="107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66136"/>
            <a:ext cx="640080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511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práctica 2">
  <p:cSld name="Actividad práctica 2">
    <p:bg>
      <p:bgPr>
        <a:noFill/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/>
          <p:nvPr/>
        </p:nvSpPr>
        <p:spPr>
          <a:xfrm>
            <a:off x="0" y="5075"/>
            <a:ext cx="213000" cy="5118100"/>
          </a:xfrm>
          <a:prstGeom prst="rect">
            <a:avLst/>
          </a:prstGeom>
          <a:solidFill>
            <a:srgbClr val="FCD300"/>
          </a:solidFill>
          <a:ln>
            <a:noFill/>
          </a:ln>
        </p:spPr>
        <p:txBody>
          <a:bodyPr spcFirstLastPara="1" wrap="square" lIns="90974" tIns="90974" rIns="90974" bIns="9097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91"/>
          </a:p>
        </p:txBody>
      </p:sp>
      <p:sp>
        <p:nvSpPr>
          <p:cNvPr id="248" name="Google Shape;248;p53"/>
          <p:cNvSpPr txBox="1">
            <a:spLocks noGrp="1"/>
          </p:cNvSpPr>
          <p:nvPr>
            <p:ph type="sldNum" idx="12"/>
          </p:nvPr>
        </p:nvSpPr>
        <p:spPr>
          <a:xfrm>
            <a:off x="8556784" y="4726395"/>
            <a:ext cx="548700" cy="39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1pPr>
            <a:lvl2pPr lvl="1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2pPr>
            <a:lvl3pPr lvl="2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3pPr>
            <a:lvl4pPr lvl="3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4pPr>
            <a:lvl5pPr lvl="4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5pPr>
            <a:lvl6pPr lvl="5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6pPr>
            <a:lvl7pPr lvl="6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7pPr>
            <a:lvl8pPr lvl="7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8pPr>
            <a:lvl9pPr lvl="8" rtl="0">
              <a:buNone/>
              <a:defRPr sz="1095">
                <a:latin typeface="Rubik"/>
                <a:ea typeface="Rubik"/>
                <a:cs typeface="Rubik"/>
                <a:sym typeface="Rubik"/>
              </a:defRPr>
            </a:lvl9pPr>
          </a:lstStyle>
          <a:p>
            <a:fld id="{00000000-1234-1234-1234-123412341234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60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4793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055" y="487027"/>
            <a:ext cx="652788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3" y="1533776"/>
            <a:ext cx="8083552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59833"/>
            <a:ext cx="292608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rtificial.net/precision-recall-f1-accuracy-en-clasificaci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644650"/>
            <a:ext cx="2924175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Academia BA</a:t>
            </a:r>
            <a:r>
              <a:rPr sz="2100" b="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Emprende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Formación: Inteligencia Artificial</a:t>
            </a:r>
            <a:b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Docente: Mg. Ing. Layla Scheli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Casos de éxito</a:t>
            </a:r>
          </a:p>
        </p:txBody>
      </p:sp>
      <p:pic>
        <p:nvPicPr>
          <p:cNvPr id="3" name="5 Imagen" descr="Tesla Logo Vector Download | Tesla logo, Tesla, Logos">
            <a:extLst>
              <a:ext uri="{FF2B5EF4-FFF2-40B4-BE49-F238E27FC236}">
                <a16:creationId xmlns:a16="http://schemas.microsoft.com/office/drawing/2014/main" id="{F373C1CE-4A20-4B61-901C-E5AA6F1B48F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5"/>
          <a:stretch/>
        </p:blipFill>
        <p:spPr bwMode="auto">
          <a:xfrm>
            <a:off x="2133600" y="1438983"/>
            <a:ext cx="2035810" cy="163385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Aliexpress celebra su 10 aniversario con descuentos: éstas son las ...">
            <a:extLst>
              <a:ext uri="{FF2B5EF4-FFF2-40B4-BE49-F238E27FC236}">
                <a16:creationId xmlns:a16="http://schemas.microsoft.com/office/drawing/2014/main" id="{F20D7AAF-A1E6-4A35-80E8-C31E1DA275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34547"/>
            <a:ext cx="2045623" cy="11222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11" name="7 Imagen" descr="Expoagro 2020: BBVA Argentina ofrece una amplia variedad de ...">
            <a:extLst>
              <a:ext uri="{FF2B5EF4-FFF2-40B4-BE49-F238E27FC236}">
                <a16:creationId xmlns:a16="http://schemas.microsoft.com/office/drawing/2014/main" id="{54A01A4D-89FC-4B0C-BE3A-6AF820EFFDD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50128"/>
            <a:ext cx="1974561" cy="12425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13" name="11 Imagen" descr="Mazda Logo HD Image Wallpaper (con imágenes) | Mazda, Comunicacion ...">
            <a:extLst>
              <a:ext uri="{FF2B5EF4-FFF2-40B4-BE49-F238E27FC236}">
                <a16:creationId xmlns:a16="http://schemas.microsoft.com/office/drawing/2014/main" id="{C2343598-0998-46F5-96C9-AF32E901A63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90" y="3092450"/>
            <a:ext cx="2202815" cy="12236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6191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FE7CA0C-A82F-4D75-808C-2CA10AFF8CBD}"/>
              </a:ext>
            </a:extLst>
          </p:cNvPr>
          <p:cNvSpPr txBox="1"/>
          <p:nvPr/>
        </p:nvSpPr>
        <p:spPr>
          <a:xfrm>
            <a:off x="3400678" y="9588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Muchas Gracias!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65F6B8-2631-4596-AE2D-BE377655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168650"/>
            <a:ext cx="2752725" cy="17316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59A346-9E9E-48D2-B164-D47C26945004}"/>
              </a:ext>
            </a:extLst>
          </p:cNvPr>
          <p:cNvSpPr txBox="1"/>
          <p:nvPr/>
        </p:nvSpPr>
        <p:spPr>
          <a:xfrm>
            <a:off x="2362200" y="16805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Contacto: </a:t>
            </a:r>
            <a:r>
              <a:rPr lang="es-AR" sz="2400" b="1"/>
              <a:t>layla.scheli</a:t>
            </a:r>
            <a:r>
              <a:rPr lang="es-AR" sz="2400" b="1" dirty="0"/>
              <a:t>@gmail.com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8F1D82-738E-48E5-9BF6-498F13C117A8}"/>
              </a:ext>
            </a:extLst>
          </p:cNvPr>
          <p:cNvSpPr txBox="1"/>
          <p:nvPr/>
        </p:nvSpPr>
        <p:spPr>
          <a:xfrm>
            <a:off x="1828800" y="240218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 err="1"/>
              <a:t>Linkedin:www.linkedin.com</a:t>
            </a:r>
            <a:r>
              <a:rPr lang="es-AR" sz="2400" b="1" dirty="0"/>
              <a:t>/in/</a:t>
            </a:r>
            <a:r>
              <a:rPr lang="es-AR" sz="2400" b="1" dirty="0" err="1"/>
              <a:t>laylascheli</a:t>
            </a:r>
            <a:endParaRPr lang="es-A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2396" y="1158865"/>
            <a:ext cx="3857219" cy="997069"/>
          </a:xfrm>
          <a:prstGeom prst="rect">
            <a:avLst/>
          </a:prstGeom>
        </p:spPr>
        <p:txBody>
          <a:bodyPr vert="horz" wrap="square" lIns="0" tIns="12637" rIns="0" bIns="0" rtlCol="0">
            <a:spAutoFit/>
          </a:bodyPr>
          <a:lstStyle/>
          <a:p>
            <a:pPr marL="12638" marR="5055">
              <a:lnSpc>
                <a:spcPct val="111100"/>
              </a:lnSpc>
              <a:spcBef>
                <a:spcPts val="100"/>
              </a:spcBef>
            </a:pPr>
            <a:r>
              <a:rPr sz="3000" dirty="0">
                <a:sym typeface="Arial"/>
              </a:rPr>
              <a:t>¿</a:t>
            </a:r>
            <a:r>
              <a:rPr lang="es-AR" sz="3000" dirty="0">
                <a:sym typeface="Arial"/>
              </a:rPr>
              <a:t>Qué es para vos el Machine </a:t>
            </a:r>
            <a:r>
              <a:rPr lang="es-AR" sz="3000" dirty="0" err="1">
                <a:sym typeface="Arial"/>
              </a:rPr>
              <a:t>Learning</a:t>
            </a:r>
            <a:r>
              <a:rPr sz="3000" dirty="0">
                <a:sym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411" y="2539150"/>
            <a:ext cx="2907207" cy="1380623"/>
          </a:xfrm>
          <a:prstGeom prst="rect">
            <a:avLst/>
          </a:prstGeom>
        </p:spPr>
        <p:txBody>
          <a:bodyPr vert="horz" wrap="square" lIns="0" tIns="139642" rIns="0" bIns="0" rtlCol="0">
            <a:spAutoFit/>
          </a:bodyPr>
          <a:lstStyle/>
          <a:p>
            <a:pPr marL="278031" indent="-265393">
              <a:spcBef>
                <a:spcPts val="1100"/>
              </a:spcBef>
              <a:buFont typeface="Arial"/>
              <a:buChar char="●"/>
              <a:tabLst>
                <a:tab pos="277399" algn="l"/>
                <a:tab pos="278031" algn="l"/>
              </a:tabLst>
            </a:pPr>
            <a:r>
              <a:rPr sz="1592" spc="-35" dirty="0">
                <a:latin typeface="Noto Sans"/>
                <a:cs typeface="Noto Sans"/>
              </a:rPr>
              <a:t>Ingresar </a:t>
            </a:r>
            <a:r>
              <a:rPr sz="1592" spc="-10" dirty="0">
                <a:latin typeface="Noto Sans"/>
                <a:cs typeface="Noto Sans"/>
              </a:rPr>
              <a:t>a</a:t>
            </a:r>
            <a:r>
              <a:rPr sz="1592" spc="30" dirty="0">
                <a:latin typeface="Noto Sans"/>
                <a:cs typeface="Noto Sans"/>
              </a:rPr>
              <a:t> </a:t>
            </a:r>
            <a:r>
              <a:rPr sz="1592" b="1" spc="-5" dirty="0">
                <a:latin typeface="Noto Sans"/>
                <a:cs typeface="Noto Sans"/>
              </a:rPr>
              <a:t>menti.com</a:t>
            </a:r>
            <a:endParaRPr sz="1592">
              <a:latin typeface="Noto Sans"/>
              <a:cs typeface="Noto Sans"/>
            </a:endParaRPr>
          </a:p>
          <a:p>
            <a:pPr marL="278031" indent="-265393">
              <a:spcBef>
                <a:spcPts val="1000"/>
              </a:spcBef>
              <a:buFont typeface="Arial"/>
              <a:buChar char="●"/>
              <a:tabLst>
                <a:tab pos="277399" algn="l"/>
                <a:tab pos="278031" algn="l"/>
              </a:tabLst>
            </a:pPr>
            <a:r>
              <a:rPr sz="1592" spc="-10" dirty="0">
                <a:latin typeface="Noto Sans"/>
                <a:cs typeface="Noto Sans"/>
              </a:rPr>
              <a:t>Colocar el </a:t>
            </a:r>
            <a:r>
              <a:rPr sz="1592" spc="-30" dirty="0">
                <a:latin typeface="Noto Sans"/>
                <a:cs typeface="Noto Sans"/>
              </a:rPr>
              <a:t>código</a:t>
            </a:r>
            <a:r>
              <a:rPr sz="1592" spc="-15" dirty="0">
                <a:latin typeface="Noto Sans"/>
                <a:cs typeface="Noto Sans"/>
              </a:rPr>
              <a:t> </a:t>
            </a:r>
            <a:r>
              <a:rPr sz="1592" spc="-20" dirty="0">
                <a:latin typeface="Noto Sans"/>
                <a:cs typeface="Noto Sans"/>
              </a:rPr>
              <a:t>XXXXX</a:t>
            </a:r>
            <a:endParaRPr sz="1592">
              <a:latin typeface="Noto Sans"/>
              <a:cs typeface="Noto Sans"/>
            </a:endParaRPr>
          </a:p>
          <a:p>
            <a:pPr marL="278031" marR="5055" indent="-265393">
              <a:lnSpc>
                <a:spcPct val="101600"/>
              </a:lnSpc>
              <a:spcBef>
                <a:spcPts val="970"/>
              </a:spcBef>
              <a:buFont typeface="Arial"/>
              <a:buChar char="●"/>
              <a:tabLst>
                <a:tab pos="277399" algn="l"/>
                <a:tab pos="278031" algn="l"/>
              </a:tabLst>
            </a:pPr>
            <a:r>
              <a:rPr sz="1592" spc="-40" dirty="0">
                <a:latin typeface="Noto Sans"/>
                <a:cs typeface="Noto Sans"/>
              </a:rPr>
              <a:t>Ingresa </a:t>
            </a:r>
            <a:r>
              <a:rPr sz="1592" spc="-15" dirty="0">
                <a:latin typeface="Noto Sans"/>
                <a:cs typeface="Noto Sans"/>
              </a:rPr>
              <a:t>una </a:t>
            </a:r>
            <a:r>
              <a:rPr sz="1592" spc="-10" dirty="0">
                <a:latin typeface="Noto Sans"/>
                <a:cs typeface="Noto Sans"/>
              </a:rPr>
              <a:t>descripción por  campo con </a:t>
            </a:r>
            <a:r>
              <a:rPr sz="1592" spc="-15" dirty="0">
                <a:latin typeface="Noto Sans"/>
                <a:cs typeface="Noto Sans"/>
              </a:rPr>
              <a:t>tus</a:t>
            </a:r>
            <a:r>
              <a:rPr sz="1592" spc="-10" dirty="0">
                <a:latin typeface="Noto Sans"/>
                <a:cs typeface="Noto Sans"/>
              </a:rPr>
              <a:t> </a:t>
            </a:r>
            <a:r>
              <a:rPr sz="1592" spc="-15" dirty="0">
                <a:latin typeface="Noto Sans"/>
                <a:cs typeface="Noto Sans"/>
              </a:rPr>
              <a:t>palabras.</a:t>
            </a:r>
            <a:endParaRPr sz="1592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712" y="4662390"/>
            <a:ext cx="123845" cy="226056"/>
          </a:xfrm>
          <a:prstGeom prst="rect">
            <a:avLst/>
          </a:prstGeom>
        </p:spPr>
        <p:txBody>
          <a:bodyPr vert="horz" wrap="square" lIns="0" tIns="12637" rIns="0" bIns="0" rtlCol="0">
            <a:spAutoFit/>
          </a:bodyPr>
          <a:lstStyle/>
          <a:p>
            <a:pPr marL="12638">
              <a:spcBef>
                <a:spcPts val="100"/>
              </a:spcBef>
            </a:pPr>
            <a:r>
              <a:rPr sz="1393" dirty="0">
                <a:latin typeface="Arial"/>
                <a:cs typeface="Arial"/>
              </a:rPr>
              <a:t>2</a:t>
            </a:r>
            <a:endParaRPr sz="139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86" y="4797638"/>
            <a:ext cx="2701219" cy="226120"/>
          </a:xfrm>
          <a:prstGeom prst="rect">
            <a:avLst/>
          </a:prstGeom>
        </p:spPr>
        <p:txBody>
          <a:bodyPr vert="horz" wrap="square" lIns="0" tIns="12637" rIns="0" bIns="0" rtlCol="0">
            <a:spAutoFit/>
          </a:bodyPr>
          <a:lstStyle/>
          <a:p>
            <a:pPr marL="37913">
              <a:spcBef>
                <a:spcPts val="100"/>
              </a:spcBef>
            </a:pPr>
            <a:r>
              <a:rPr sz="1393" spc="-70" dirty="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2090" spc="-103" baseline="-23809" dirty="0">
                <a:latin typeface="Arial"/>
                <a:cs typeface="Arial"/>
              </a:rPr>
              <a:t>9</a:t>
            </a:r>
            <a:r>
              <a:rPr sz="1393" spc="-70" dirty="0">
                <a:solidFill>
                  <a:srgbClr val="FFFFFF"/>
                </a:solidFill>
                <a:latin typeface="Trebuchet MS"/>
                <a:cs typeface="Trebuchet MS"/>
              </a:rPr>
              <a:t>rso </a:t>
            </a:r>
            <a:r>
              <a:rPr sz="1393" spc="3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393" spc="30" dirty="0">
                <a:solidFill>
                  <a:srgbClr val="FFFFFF"/>
                </a:solidFill>
                <a:latin typeface="Trebuchet MS"/>
                <a:cs typeface="Trebuchet MS"/>
              </a:rPr>
              <a:t>Transformación</a:t>
            </a:r>
            <a:r>
              <a:rPr sz="1393" spc="-28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93" spc="10" dirty="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endParaRPr sz="1393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78" y="303294"/>
            <a:ext cx="4974800" cy="4814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1"/>
          </a:p>
        </p:txBody>
      </p:sp>
    </p:spTree>
    <p:extLst>
      <p:ext uri="{BB962C8B-B14F-4D97-AF65-F5344CB8AC3E}">
        <p14:creationId xmlns:p14="http://schemas.microsoft.com/office/powerpoint/2010/main" val="396597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ML y Tipos de aprendizajes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168410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dirty="0"/>
              <a:t>“El aprendizaje automático, aprendizaje automatizado o aprendizaje de máquinas, pertenece al subcampo de las ciencias de la computación y de la inteligencia artificial, cuyo objetivo es desarrollar técnicas que permitan que las computadoras “aprendan.”</a:t>
            </a:r>
          </a:p>
        </p:txBody>
      </p:sp>
      <p:pic>
        <p:nvPicPr>
          <p:cNvPr id="5" name="Google Shape;116;p20">
            <a:extLst>
              <a:ext uri="{FF2B5EF4-FFF2-40B4-BE49-F238E27FC236}">
                <a16:creationId xmlns:a16="http://schemas.microsoft.com/office/drawing/2014/main" id="{28BED685-6D98-431A-8F39-C7B0CC2ED6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124" y="1516107"/>
            <a:ext cx="3353812" cy="179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ML y Tipos de aprendizajes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16841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dirty="0"/>
              <a:t>Tipos de Aprendizaje del Machine </a:t>
            </a:r>
            <a:r>
              <a:rPr lang="es-AR" sz="1600" dirty="0" err="1"/>
              <a:t>Learning</a:t>
            </a:r>
            <a:r>
              <a:rPr lang="es-AR" sz="1600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Aprendizaje supervisado (Clasificación y Regresión)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Aprendizaje no supervisado.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Aprendizaje por refuerzo.</a:t>
            </a:r>
          </a:p>
        </p:txBody>
      </p:sp>
      <p:pic>
        <p:nvPicPr>
          <p:cNvPr id="3" name="Google Shape;122;p21">
            <a:extLst>
              <a:ext uri="{FF2B5EF4-FFF2-40B4-BE49-F238E27FC236}">
                <a16:creationId xmlns:a16="http://schemas.microsoft.com/office/drawing/2014/main" id="{E2FB90A5-BA67-465E-8974-8D7FA6F1F1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98" y="1706633"/>
            <a:ext cx="3520461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29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Ventajas del Machine </a:t>
            </a:r>
            <a:r>
              <a:rPr lang="es-AR" sz="1600" dirty="0" err="1"/>
              <a:t>Learning</a:t>
            </a:r>
            <a:endParaRPr lang="es-AR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649212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Mayor conocimiento de las necesidades, gustos y hábitos de compra de los clientes.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Innovación en productos y soluciones tecnológicas.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Optimización de la producción y de la productividad.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Capacidad de realizar acciones preventivas y correctivas.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Predicción de tendencias y necesidades.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ECBB5-716A-4064-A280-FB7F168EA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15" y="1538416"/>
            <a:ext cx="2372665" cy="1582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7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Ejemplos de Algoritmos de Implementación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649212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600" u="sng" dirty="0"/>
              <a:t>Algoritmos de Aprendizaje Supervisado: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Árboles de decisión.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Problemas de clasificación.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Regresión por mínimos cuadrados.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Regresión logística.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600" dirty="0"/>
          </a:p>
          <a:p>
            <a:pPr algn="just">
              <a:lnSpc>
                <a:spcPct val="150000"/>
              </a:lnSpc>
            </a:pPr>
            <a:r>
              <a:rPr lang="es-AR" sz="1600" u="sng" dirty="0"/>
              <a:t>Algoritmos de Aprendizaje No Supervisado: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 err="1"/>
              <a:t>Clustering</a:t>
            </a:r>
            <a:r>
              <a:rPr lang="es-A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Detección de Anomalías.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Reducción de la Dimensionalidad.</a:t>
            </a:r>
          </a:p>
        </p:txBody>
      </p:sp>
      <p:pic>
        <p:nvPicPr>
          <p:cNvPr id="3" name="Picture 2" descr="5 grandes mitos en inteligencia artificial y machine learning">
            <a:extLst>
              <a:ext uri="{FF2B5EF4-FFF2-40B4-BE49-F238E27FC236}">
                <a16:creationId xmlns:a16="http://schemas.microsoft.com/office/drawing/2014/main" id="{1ABF7E01-8660-486A-9B4A-F167D39C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67356"/>
            <a:ext cx="3589191" cy="211706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7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80526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 err="1"/>
              <a:t>Overfitting</a:t>
            </a:r>
            <a:r>
              <a:rPr lang="es-AR" sz="1600" dirty="0"/>
              <a:t> y </a:t>
            </a:r>
            <a:r>
              <a:rPr lang="es-AR" sz="1600" dirty="0" err="1"/>
              <a:t>Underfitting</a:t>
            </a:r>
            <a:endParaRPr lang="es-AR" sz="1600" dirty="0"/>
          </a:p>
        </p:txBody>
      </p:sp>
      <p:pic>
        <p:nvPicPr>
          <p:cNvPr id="8" name="Google Shape;675;p138">
            <a:extLst>
              <a:ext uri="{FF2B5EF4-FFF2-40B4-BE49-F238E27FC236}">
                <a16:creationId xmlns:a16="http://schemas.microsoft.com/office/drawing/2014/main" id="{BBAFEDC6-9C2C-4DA5-A1BC-EEB9E079DD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7576"/>
          <a:stretch/>
        </p:blipFill>
        <p:spPr>
          <a:xfrm>
            <a:off x="949171" y="1722137"/>
            <a:ext cx="1703301" cy="16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76;p138">
            <a:extLst>
              <a:ext uri="{FF2B5EF4-FFF2-40B4-BE49-F238E27FC236}">
                <a16:creationId xmlns:a16="http://schemas.microsoft.com/office/drawing/2014/main" id="{0E1EE099-0968-496C-9429-89B6C1F69A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334" r="34242"/>
          <a:stretch/>
        </p:blipFill>
        <p:spPr>
          <a:xfrm>
            <a:off x="3578121" y="1722137"/>
            <a:ext cx="1703301" cy="16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77;p138">
            <a:extLst>
              <a:ext uri="{FF2B5EF4-FFF2-40B4-BE49-F238E27FC236}">
                <a16:creationId xmlns:a16="http://schemas.microsoft.com/office/drawing/2014/main" id="{BA7B4207-7B70-463C-AFA7-C4A27DF244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668" r="907"/>
          <a:stretch/>
        </p:blipFill>
        <p:spPr>
          <a:xfrm>
            <a:off x="6207071" y="1722137"/>
            <a:ext cx="1703301" cy="16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8E3A180-B2C2-4B7B-B549-511809C65BE8}"/>
              </a:ext>
            </a:extLst>
          </p:cNvPr>
          <p:cNvSpPr txBox="1"/>
          <p:nvPr/>
        </p:nvSpPr>
        <p:spPr>
          <a:xfrm>
            <a:off x="609600" y="39229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/>
              <a:t>¿Qué modelo parece ser el mejor?</a:t>
            </a:r>
          </a:p>
        </p:txBody>
      </p:sp>
    </p:spTree>
    <p:extLst>
      <p:ext uri="{BB962C8B-B14F-4D97-AF65-F5344CB8AC3E}">
        <p14:creationId xmlns:p14="http://schemas.microsoft.com/office/powerpoint/2010/main" val="268166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0350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Fases del Proyecto de Machine </a:t>
            </a:r>
            <a:r>
              <a:rPr lang="es-AR" sz="1600" dirty="0" err="1"/>
              <a:t>Learning</a:t>
            </a:r>
            <a:endParaRPr lang="es-AR" sz="1600" dirty="0"/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9CED2AE6-A76E-4E51-AB02-DE42A316B0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6050"/>
            <a:ext cx="5876310" cy="1981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4B3A68-0085-46AB-A982-E8199A8B0AAB}"/>
              </a:ext>
            </a:extLst>
          </p:cNvPr>
          <p:cNvSpPr txBox="1"/>
          <p:nvPr/>
        </p:nvSpPr>
        <p:spPr>
          <a:xfrm>
            <a:off x="762000" y="3549650"/>
            <a:ext cx="647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b="1" dirty="0"/>
              <a:t>Métricas en ML</a:t>
            </a:r>
            <a:r>
              <a:rPr lang="es-US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https://www.iartificial.net/precision-recall-f1-accuracy-en-clasificacion/</a:t>
            </a:r>
            <a:endParaRPr lang="es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1600" u="sng" dirty="0"/>
              <a:t>https://docs.aws.amazon.com/es_es/machine-learning/latest/dg/regression.html#:~:text=Para%20las%20tareas%20de%20regresi%C3%B3n,num%C3%A9rica%20real%20(dato%20real).</a:t>
            </a:r>
          </a:p>
        </p:txBody>
      </p:sp>
    </p:spTree>
    <p:extLst>
      <p:ext uri="{BB962C8B-B14F-4D97-AF65-F5344CB8AC3E}">
        <p14:creationId xmlns:p14="http://schemas.microsoft.com/office/powerpoint/2010/main" val="413435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58850"/>
            <a:ext cx="6477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Usos prácticos del ML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646359-F5B9-44DE-9744-33B2B3C80AD7}"/>
              </a:ext>
            </a:extLst>
          </p:cNvPr>
          <p:cNvSpPr txBox="1"/>
          <p:nvPr/>
        </p:nvSpPr>
        <p:spPr>
          <a:xfrm>
            <a:off x="684788" y="1339850"/>
            <a:ext cx="4649212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Seguridad informática.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Reconocimiento de imágenes o patrones.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Segmentación de clientes.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Conducción autónoma.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Optimización de precios.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 err="1"/>
              <a:t>Scoring</a:t>
            </a:r>
            <a:r>
              <a:rPr lang="es-AR" sz="1600" dirty="0"/>
              <a:t> crediticio.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Motores de recomendación.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600" dirty="0"/>
              <a:t>Predicción de abandono del carrito de compra.</a:t>
            </a:r>
          </a:p>
        </p:txBody>
      </p:sp>
      <p:pic>
        <p:nvPicPr>
          <p:cNvPr id="5" name="4 Imagen" descr="algoritmo">
            <a:extLst>
              <a:ext uri="{FF2B5EF4-FFF2-40B4-BE49-F238E27FC236}">
                <a16:creationId xmlns:a16="http://schemas.microsoft.com/office/drawing/2014/main" id="{6EDFB255-595B-45D7-B09C-842DA8BDE7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68" y="1703990"/>
            <a:ext cx="2881512" cy="17101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8936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370</Words>
  <Application>Microsoft Office PowerPoint</Application>
  <PresentationFormat>Personalizado</PresentationFormat>
  <Paragraphs>59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</vt:lpstr>
      <vt:lpstr>Rubik</vt:lpstr>
      <vt:lpstr>Trebuchet MS</vt:lpstr>
      <vt:lpstr>Office Theme</vt:lpstr>
      <vt:lpstr>Academia BA Emprende Formación: Inteligencia Artificial Docente: Mg. Ing. Layla Scheli</vt:lpstr>
      <vt:lpstr>¿Qué es para vos el Machine Learning?</vt:lpstr>
      <vt:lpstr>ML y Tipos de aprendizajes</vt:lpstr>
      <vt:lpstr>ML y Tipos de aprendizajes</vt:lpstr>
      <vt:lpstr>Ventajas del Machine Learning</vt:lpstr>
      <vt:lpstr>Ejemplos de Algoritmos de Implementación</vt:lpstr>
      <vt:lpstr>Overfitting y Underfitting</vt:lpstr>
      <vt:lpstr>Fases del Proyecto de Machine Learning</vt:lpstr>
      <vt:lpstr>Usos prácticos del ML</vt:lpstr>
      <vt:lpstr>Casos de éxito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BA Emprende Formación: Ciencia de Datos Docente: Mg. Ing. Layla Scheli</dc:title>
  <cp:lastModifiedBy>Layla Scheli</cp:lastModifiedBy>
  <cp:revision>105</cp:revision>
  <dcterms:created xsi:type="dcterms:W3CDTF">2020-10-20T23:11:42Z</dcterms:created>
  <dcterms:modified xsi:type="dcterms:W3CDTF">2021-04-29T00:06:00Z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2020-10-20T00:00:00Z</vt:filetime>
  </property>
</Properties>
</file>