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56" r:id="rId3"/>
    <p:sldId id="358" r:id="rId4"/>
    <p:sldId id="297" r:id="rId5"/>
    <p:sldId id="359" r:id="rId6"/>
    <p:sldId id="299" r:id="rId7"/>
    <p:sldId id="302" r:id="rId8"/>
    <p:sldId id="303" r:id="rId9"/>
    <p:sldId id="304" r:id="rId10"/>
    <p:sldId id="296" r:id="rId11"/>
  </p:sldIdLst>
  <p:sldSz cx="9144000" cy="5118100"/>
  <p:notesSz cx="9144000" cy="51181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92" autoAdjust="0"/>
  </p:normalViewPr>
  <p:slideViewPr>
    <p:cSldViewPr>
      <p:cViewPr varScale="1">
        <p:scale>
          <a:sx n="72" d="100"/>
          <a:sy n="72" d="100"/>
        </p:scale>
        <p:origin x="1048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AB11E-2EC2-42CC-9681-431B199777FC}" type="datetimeFigureOut">
              <a:rPr lang="es-AR" smtClean="0"/>
              <a:t>30/4/2021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39763"/>
            <a:ext cx="3086100" cy="1727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63800"/>
            <a:ext cx="7315200" cy="2014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609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609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F883B-69E7-4B5C-9B42-029C1044CF7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9005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530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8349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4401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610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73b3f4b2f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6713" y="685800"/>
            <a:ext cx="6124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73b3f4b2f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73b3f4b2f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6713" y="685800"/>
            <a:ext cx="6124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73b3f4b2f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73b3f4b2f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6713" y="685800"/>
            <a:ext cx="6124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73b3f4b2f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73b3f4b2f5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6713" y="685800"/>
            <a:ext cx="6124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73b3f4b2f5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86611"/>
            <a:ext cx="7772400" cy="107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66136"/>
            <a:ext cx="6400800" cy="1279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77163"/>
            <a:ext cx="3977640" cy="33779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77163"/>
            <a:ext cx="3977640" cy="33779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9"/>
            <a:ext cx="9143981" cy="5117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dad práctica 2">
  <p:cSld name="Actividad práctica 2">
    <p:bg>
      <p:bgPr>
        <a:noFill/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3"/>
          <p:cNvSpPr/>
          <p:nvPr/>
        </p:nvSpPr>
        <p:spPr>
          <a:xfrm>
            <a:off x="0" y="5075"/>
            <a:ext cx="213000" cy="5118100"/>
          </a:xfrm>
          <a:prstGeom prst="rect">
            <a:avLst/>
          </a:prstGeom>
          <a:solidFill>
            <a:srgbClr val="FCD300"/>
          </a:solidFill>
          <a:ln>
            <a:noFill/>
          </a:ln>
        </p:spPr>
        <p:txBody>
          <a:bodyPr spcFirstLastPara="1" wrap="square" lIns="90974" tIns="90974" rIns="90974" bIns="9097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91"/>
          </a:p>
        </p:txBody>
      </p:sp>
      <p:sp>
        <p:nvSpPr>
          <p:cNvPr id="248" name="Google Shape;248;p53"/>
          <p:cNvSpPr txBox="1">
            <a:spLocks noGrp="1"/>
          </p:cNvSpPr>
          <p:nvPr>
            <p:ph type="sldNum" idx="12"/>
          </p:nvPr>
        </p:nvSpPr>
        <p:spPr>
          <a:xfrm>
            <a:off x="8556784" y="4726395"/>
            <a:ext cx="548700" cy="391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095">
                <a:latin typeface="Rubik"/>
                <a:ea typeface="Rubik"/>
                <a:cs typeface="Rubik"/>
                <a:sym typeface="Rubik"/>
              </a:defRPr>
            </a:lvl1pPr>
            <a:lvl2pPr lvl="1" rtl="0">
              <a:buNone/>
              <a:defRPr sz="1095">
                <a:latin typeface="Rubik"/>
                <a:ea typeface="Rubik"/>
                <a:cs typeface="Rubik"/>
                <a:sym typeface="Rubik"/>
              </a:defRPr>
            </a:lvl2pPr>
            <a:lvl3pPr lvl="2" rtl="0">
              <a:buNone/>
              <a:defRPr sz="1095">
                <a:latin typeface="Rubik"/>
                <a:ea typeface="Rubik"/>
                <a:cs typeface="Rubik"/>
                <a:sym typeface="Rubik"/>
              </a:defRPr>
            </a:lvl3pPr>
            <a:lvl4pPr lvl="3" rtl="0">
              <a:buNone/>
              <a:defRPr sz="1095">
                <a:latin typeface="Rubik"/>
                <a:ea typeface="Rubik"/>
                <a:cs typeface="Rubik"/>
                <a:sym typeface="Rubik"/>
              </a:defRPr>
            </a:lvl4pPr>
            <a:lvl5pPr lvl="4" rtl="0">
              <a:buNone/>
              <a:defRPr sz="1095">
                <a:latin typeface="Rubik"/>
                <a:ea typeface="Rubik"/>
                <a:cs typeface="Rubik"/>
                <a:sym typeface="Rubik"/>
              </a:defRPr>
            </a:lvl5pPr>
            <a:lvl6pPr lvl="5" rtl="0">
              <a:buNone/>
              <a:defRPr sz="1095">
                <a:latin typeface="Rubik"/>
                <a:ea typeface="Rubik"/>
                <a:cs typeface="Rubik"/>
                <a:sym typeface="Rubik"/>
              </a:defRPr>
            </a:lvl6pPr>
            <a:lvl7pPr lvl="6" rtl="0">
              <a:buNone/>
              <a:defRPr sz="1095">
                <a:latin typeface="Rubik"/>
                <a:ea typeface="Rubik"/>
                <a:cs typeface="Rubik"/>
                <a:sym typeface="Rubik"/>
              </a:defRPr>
            </a:lvl7pPr>
            <a:lvl8pPr lvl="7" rtl="0">
              <a:buNone/>
              <a:defRPr sz="1095">
                <a:latin typeface="Rubik"/>
                <a:ea typeface="Rubik"/>
                <a:cs typeface="Rubik"/>
                <a:sym typeface="Rubik"/>
              </a:defRPr>
            </a:lvl8pPr>
            <a:lvl9pPr lvl="8" rtl="0">
              <a:buNone/>
              <a:defRPr sz="1095">
                <a:latin typeface="Rubik"/>
                <a:ea typeface="Rubik"/>
                <a:cs typeface="Rubik"/>
                <a:sym typeface="Rubik"/>
              </a:defRPr>
            </a:lvl9pPr>
          </a:lstStyle>
          <a:p>
            <a:fld id="{00000000-1234-1234-1234-123412341234}" type="slidenum">
              <a:rPr lang="es-US" smtClean="0"/>
              <a:pPr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4608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oría y Carrera 2">
  <p:cSld name="Teoría y Carrera 2">
    <p:bg>
      <p:bgPr>
        <a:noFill/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8"/>
          <p:cNvSpPr/>
          <p:nvPr/>
        </p:nvSpPr>
        <p:spPr>
          <a:xfrm>
            <a:off x="0" y="5075"/>
            <a:ext cx="213000" cy="5118100"/>
          </a:xfrm>
          <a:prstGeom prst="rect">
            <a:avLst/>
          </a:prstGeom>
          <a:solidFill>
            <a:srgbClr val="E1446D"/>
          </a:solidFill>
          <a:ln>
            <a:noFill/>
          </a:ln>
        </p:spPr>
        <p:txBody>
          <a:bodyPr spcFirstLastPara="1" wrap="square" lIns="90974" tIns="90974" rIns="90974" bIns="9097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91"/>
          </a:p>
        </p:txBody>
      </p:sp>
      <p:sp>
        <p:nvSpPr>
          <p:cNvPr id="226" name="Google Shape;226;p48"/>
          <p:cNvSpPr txBox="1">
            <a:spLocks noGrp="1"/>
          </p:cNvSpPr>
          <p:nvPr>
            <p:ph type="sldNum" idx="12"/>
          </p:nvPr>
        </p:nvSpPr>
        <p:spPr>
          <a:xfrm>
            <a:off x="8556784" y="4726395"/>
            <a:ext cx="548700" cy="391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095">
                <a:latin typeface="Rubik"/>
                <a:ea typeface="Rubik"/>
                <a:cs typeface="Rubik"/>
                <a:sym typeface="Rubik"/>
              </a:defRPr>
            </a:lvl1pPr>
            <a:lvl2pPr lvl="1" rtl="0">
              <a:buNone/>
              <a:defRPr sz="1095">
                <a:latin typeface="Rubik"/>
                <a:ea typeface="Rubik"/>
                <a:cs typeface="Rubik"/>
                <a:sym typeface="Rubik"/>
              </a:defRPr>
            </a:lvl2pPr>
            <a:lvl3pPr lvl="2" rtl="0">
              <a:buNone/>
              <a:defRPr sz="1095">
                <a:latin typeface="Rubik"/>
                <a:ea typeface="Rubik"/>
                <a:cs typeface="Rubik"/>
                <a:sym typeface="Rubik"/>
              </a:defRPr>
            </a:lvl3pPr>
            <a:lvl4pPr lvl="3" rtl="0">
              <a:buNone/>
              <a:defRPr sz="1095">
                <a:latin typeface="Rubik"/>
                <a:ea typeface="Rubik"/>
                <a:cs typeface="Rubik"/>
                <a:sym typeface="Rubik"/>
              </a:defRPr>
            </a:lvl4pPr>
            <a:lvl5pPr lvl="4" rtl="0">
              <a:buNone/>
              <a:defRPr sz="1095">
                <a:latin typeface="Rubik"/>
                <a:ea typeface="Rubik"/>
                <a:cs typeface="Rubik"/>
                <a:sym typeface="Rubik"/>
              </a:defRPr>
            </a:lvl5pPr>
            <a:lvl6pPr lvl="5" rtl="0">
              <a:buNone/>
              <a:defRPr sz="1095">
                <a:latin typeface="Rubik"/>
                <a:ea typeface="Rubik"/>
                <a:cs typeface="Rubik"/>
                <a:sym typeface="Rubik"/>
              </a:defRPr>
            </a:lvl6pPr>
            <a:lvl7pPr lvl="6" rtl="0">
              <a:buNone/>
              <a:defRPr sz="1095">
                <a:latin typeface="Rubik"/>
                <a:ea typeface="Rubik"/>
                <a:cs typeface="Rubik"/>
                <a:sym typeface="Rubik"/>
              </a:defRPr>
            </a:lvl7pPr>
            <a:lvl8pPr lvl="7" rtl="0">
              <a:buNone/>
              <a:defRPr sz="1095">
                <a:latin typeface="Rubik"/>
                <a:ea typeface="Rubik"/>
                <a:cs typeface="Rubik"/>
                <a:sym typeface="Rubik"/>
              </a:defRPr>
            </a:lvl8pPr>
            <a:lvl9pPr lvl="8" rtl="0">
              <a:buNone/>
              <a:defRPr sz="1095">
                <a:latin typeface="Rubik"/>
                <a:ea typeface="Rubik"/>
                <a:cs typeface="Rubik"/>
                <a:sym typeface="Rubik"/>
              </a:defRPr>
            </a:lvl9pPr>
          </a:lstStyle>
          <a:p>
            <a:fld id="{00000000-1234-1234-1234-123412341234}" type="slidenum">
              <a:rPr lang="es-US" smtClean="0"/>
              <a:pPr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8034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9"/>
            <a:ext cx="9143981" cy="47933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8055" y="487027"/>
            <a:ext cx="6527889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223" y="1533776"/>
            <a:ext cx="8083552" cy="2379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59833"/>
            <a:ext cx="2926080" cy="255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59833"/>
            <a:ext cx="2103120" cy="255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59833"/>
            <a:ext cx="2103120" cy="255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644650"/>
            <a:ext cx="2924175" cy="8412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spc="-5" dirty="0">
                <a:solidFill>
                  <a:srgbClr val="FFFFFF"/>
                </a:solidFill>
                <a:latin typeface="Arial"/>
                <a:cs typeface="Arial"/>
              </a:rPr>
              <a:t>Academia BA</a:t>
            </a:r>
            <a:r>
              <a:rPr sz="2100" b="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0" spc="-5" dirty="0">
                <a:solidFill>
                  <a:srgbClr val="FFFFFF"/>
                </a:solidFill>
                <a:latin typeface="Arial"/>
                <a:cs typeface="Arial"/>
              </a:rPr>
              <a:t>Emprende</a:t>
            </a:r>
            <a:endParaRPr sz="2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AR" sz="1600" b="0" spc="-10" dirty="0">
                <a:solidFill>
                  <a:srgbClr val="FFFFFF"/>
                </a:solidFill>
                <a:latin typeface="Arial"/>
                <a:cs typeface="Arial"/>
              </a:rPr>
              <a:t>Formación: Inteligencia Artificial</a:t>
            </a:r>
            <a:br>
              <a:rPr lang="es-AR" sz="1600" b="0" spc="-10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s-AR" sz="1600" b="0" spc="-10" dirty="0">
                <a:solidFill>
                  <a:srgbClr val="FFFFFF"/>
                </a:solidFill>
                <a:latin typeface="Arial"/>
                <a:cs typeface="Arial"/>
              </a:rPr>
              <a:t>Docente: Mg. Ing. Layla Scheli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6FE7CA0C-A82F-4D75-808C-2CA10AFF8CBD}"/>
              </a:ext>
            </a:extLst>
          </p:cNvPr>
          <p:cNvSpPr txBox="1"/>
          <p:nvPr/>
        </p:nvSpPr>
        <p:spPr>
          <a:xfrm>
            <a:off x="3400678" y="95885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dirty="0"/>
              <a:t>Muchas Gracias!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D65F6B8-2631-4596-AE2D-BE3776551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37" y="3168650"/>
            <a:ext cx="2752725" cy="173168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759A346-9E9E-48D2-B164-D47C26945004}"/>
              </a:ext>
            </a:extLst>
          </p:cNvPr>
          <p:cNvSpPr txBox="1"/>
          <p:nvPr/>
        </p:nvSpPr>
        <p:spPr>
          <a:xfrm>
            <a:off x="2362200" y="168051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dirty="0"/>
              <a:t>Contacto: </a:t>
            </a:r>
            <a:r>
              <a:rPr lang="es-AR" sz="2400" b="1"/>
              <a:t>layla.scheli</a:t>
            </a:r>
            <a:r>
              <a:rPr lang="es-AR" sz="2400" b="1" dirty="0"/>
              <a:t>@gmail.com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A8F1D82-738E-48E5-9BF6-498F13C117A8}"/>
              </a:ext>
            </a:extLst>
          </p:cNvPr>
          <p:cNvSpPr txBox="1"/>
          <p:nvPr/>
        </p:nvSpPr>
        <p:spPr>
          <a:xfrm>
            <a:off x="1828800" y="2402185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dirty="0" err="1"/>
              <a:t>Linkedin:www.linkedin.com</a:t>
            </a:r>
            <a:r>
              <a:rPr lang="es-AR" sz="2400" b="1" dirty="0"/>
              <a:t>/in/</a:t>
            </a:r>
            <a:r>
              <a:rPr lang="es-AR" sz="2400" b="1" dirty="0" err="1"/>
              <a:t>laylascheli</a:t>
            </a:r>
            <a:endParaRPr lang="es-AR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958850"/>
            <a:ext cx="64770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Correlaciones</a:t>
            </a:r>
            <a:endParaRPr lang="es-AR" sz="15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646359-F5B9-44DE-9744-33B2B3C80AD7}"/>
              </a:ext>
            </a:extLst>
          </p:cNvPr>
          <p:cNvSpPr txBox="1"/>
          <p:nvPr/>
        </p:nvSpPr>
        <p:spPr>
          <a:xfrm>
            <a:off x="685800" y="1263650"/>
            <a:ext cx="7924800" cy="300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/>
              <a:t>La correlación es un tipo de asociación entre dos variables numéricas, específicamente evalúa la tendencia (creciente o decreciente) en los datos.</a:t>
            </a:r>
          </a:p>
          <a:p>
            <a:pPr algn="just">
              <a:lnSpc>
                <a:spcPct val="150000"/>
              </a:lnSpc>
            </a:pPr>
            <a:endParaRPr lang="es-MX" sz="1600" dirty="0"/>
          </a:p>
          <a:p>
            <a:pPr algn="just">
              <a:lnSpc>
                <a:spcPct val="150000"/>
              </a:lnSpc>
            </a:pPr>
            <a:r>
              <a:rPr lang="es-MX" sz="1600" dirty="0"/>
              <a:t>Dos variables están asociadas cuando una variable nos da información acerca de la otra. Por el contrario, cuando no existe asociación, el aumento o disminución de una variable no nos dice nada sobre el comportamiento de la otra variable.</a:t>
            </a:r>
          </a:p>
          <a:p>
            <a:pPr algn="just">
              <a:lnSpc>
                <a:spcPct val="150000"/>
              </a:lnSpc>
            </a:pPr>
            <a:endParaRPr lang="es-MX" sz="1600" dirty="0"/>
          </a:p>
          <a:p>
            <a:pPr algn="just">
              <a:lnSpc>
                <a:spcPct val="150000"/>
              </a:lnSpc>
            </a:pPr>
            <a:r>
              <a:rPr lang="es-MX" sz="1600" dirty="0"/>
              <a:t>Dos variables se correlacionan cuando muestran una tendencia creciente o decreciente.</a:t>
            </a:r>
            <a:endParaRPr lang="es-AR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958850"/>
            <a:ext cx="64770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Correlaciones</a:t>
            </a:r>
            <a:endParaRPr lang="es-AR" sz="15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646359-F5B9-44DE-9744-33B2B3C80AD7}"/>
              </a:ext>
            </a:extLst>
          </p:cNvPr>
          <p:cNvSpPr txBox="1"/>
          <p:nvPr/>
        </p:nvSpPr>
        <p:spPr>
          <a:xfrm>
            <a:off x="685800" y="1274523"/>
            <a:ext cx="2668012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1600" i="1" dirty="0"/>
              <a:t>Coeficiente de Pearson</a:t>
            </a:r>
            <a:r>
              <a:rPr lang="es-AR" sz="1600" dirty="0"/>
              <a:t>:</a:t>
            </a:r>
          </a:p>
        </p:txBody>
      </p:sp>
      <p:pic>
        <p:nvPicPr>
          <p:cNvPr id="1026" name="Picture 2" descr="Qué es la correlación estadística y cómo interpretarla? | Máxima Formación">
            <a:extLst>
              <a:ext uri="{FF2B5EF4-FFF2-40B4-BE49-F238E27FC236}">
                <a16:creationId xmlns:a16="http://schemas.microsoft.com/office/drawing/2014/main" id="{13CBDCCB-077A-4E68-8363-D0BC982CC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7610"/>
            <a:ext cx="8229600" cy="201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06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958850"/>
            <a:ext cx="64770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Regresión Lineal</a:t>
            </a:r>
            <a:endParaRPr lang="es-AR" sz="15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646359-F5B9-44DE-9744-33B2B3C80AD7}"/>
              </a:ext>
            </a:extLst>
          </p:cNvPr>
          <p:cNvSpPr txBox="1"/>
          <p:nvPr/>
        </p:nvSpPr>
        <p:spPr>
          <a:xfrm>
            <a:off x="684788" y="1339850"/>
            <a:ext cx="7773412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/>
              <a:t>Queremos predecir el valor de 𝑦 (variable objetivo, dependiente) dados los valores de un vector de variables 𝑥 (denominadas variables explicativas, independientes o regresores) a partir de la construcción de una función lineal que represente la relación entre las variables.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B5CC562-0A35-4BED-BC47-EE97F963041C}"/>
              </a:ext>
            </a:extLst>
          </p:cNvPr>
          <p:cNvSpPr txBox="1"/>
          <p:nvPr/>
        </p:nvSpPr>
        <p:spPr>
          <a:xfrm>
            <a:off x="684788" y="2582785"/>
            <a:ext cx="7621012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600" dirty="0">
                <a:sym typeface="Open Sans"/>
              </a:rPr>
              <a:t>Para predecir un valor numérico,  en muchos casos podemos utilizar  la regresión lineal: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s-MX" sz="1600" dirty="0">
                <a:sym typeface="Open Sans"/>
              </a:rPr>
              <a:t>fácil de implementar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s-MX" sz="1600" dirty="0">
                <a:sym typeface="Open Sans"/>
              </a:rPr>
              <a:t>interpretación simple</a:t>
            </a:r>
          </a:p>
          <a:p>
            <a:pPr>
              <a:lnSpc>
                <a:spcPct val="150000"/>
              </a:lnSpc>
            </a:pPr>
            <a:r>
              <a:rPr lang="es-MX" sz="1600" dirty="0">
                <a:sym typeface="Open Sans"/>
              </a:rPr>
              <a:t>Predecimos una variable Y a partir  de solo UNA variable o regresor:</a:t>
            </a:r>
          </a:p>
        </p:txBody>
      </p:sp>
    </p:spTree>
    <p:extLst>
      <p:ext uri="{BB962C8B-B14F-4D97-AF65-F5344CB8AC3E}">
        <p14:creationId xmlns:p14="http://schemas.microsoft.com/office/powerpoint/2010/main" val="159929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958850"/>
            <a:ext cx="64770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Regresión Lineal</a:t>
            </a:r>
            <a:endParaRPr lang="es-AR" sz="15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518135-4E12-4841-81B3-4BB91D5BB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39850"/>
            <a:ext cx="3675605" cy="68679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482213A-48D5-4E7F-9C1B-0B9D4864B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255" y="2026641"/>
            <a:ext cx="4795489" cy="298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0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spcFirstLastPara="1" wrap="square" lIns="90974" tIns="90974" rIns="90974" bIns="90974" anchor="t" anchorCtr="0">
            <a:noAutofit/>
          </a:bodyPr>
          <a:lstStyle/>
          <a:p>
            <a:fld id="{00000000-1234-1234-1234-123412341234}" type="slidenum">
              <a:rPr lang="es"/>
              <a:pPr/>
              <a:t>6</a:t>
            </a:fld>
            <a:endParaRPr/>
          </a:p>
        </p:txBody>
      </p:sp>
      <p:sp>
        <p:nvSpPr>
          <p:cNvPr id="803" name="Google Shape;803;p111"/>
          <p:cNvSpPr txBox="1"/>
          <p:nvPr/>
        </p:nvSpPr>
        <p:spPr>
          <a:xfrm>
            <a:off x="590835" y="284389"/>
            <a:ext cx="7840589" cy="53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74" tIns="90974" rIns="90974" bIns="90974" anchor="t" anchorCtr="0">
            <a:noAutofit/>
          </a:bodyPr>
          <a:lstStyle/>
          <a:p>
            <a:pPr>
              <a:spcAft>
                <a:spcPts val="995"/>
              </a:spcAft>
            </a:pPr>
            <a:r>
              <a:rPr lang="es" sz="1600" b="1" dirty="0">
                <a:latin typeface="Arial"/>
                <a:ea typeface="+mj-ea"/>
                <a:cs typeface="Arial"/>
                <a:sym typeface="Rubik"/>
              </a:rPr>
              <a:t>KNN - K Nearest  Neighbors</a:t>
            </a:r>
            <a:endParaRPr sz="1600" b="1" dirty="0">
              <a:latin typeface="Arial"/>
              <a:ea typeface="+mj-ea"/>
              <a:cs typeface="Arial"/>
              <a:sym typeface="Rubik"/>
            </a:endParaRPr>
          </a:p>
        </p:txBody>
      </p:sp>
      <p:sp>
        <p:nvSpPr>
          <p:cNvPr id="804" name="Google Shape;804;p111"/>
          <p:cNvSpPr txBox="1"/>
          <p:nvPr/>
        </p:nvSpPr>
        <p:spPr>
          <a:xfrm>
            <a:off x="590833" y="1082951"/>
            <a:ext cx="8095967" cy="1869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74" tIns="90974" rIns="90974" bIns="90974" anchor="t" anchorCtr="0">
            <a:noAutofit/>
          </a:bodyPr>
          <a:lstStyle/>
          <a:p>
            <a:r>
              <a:rPr lang="es-MX" sz="1600" b="1" dirty="0">
                <a:sym typeface="Rubik"/>
              </a:rPr>
              <a:t>Concepto</a:t>
            </a:r>
            <a:r>
              <a:rPr lang="es-MX" sz="1600" dirty="0">
                <a:sym typeface="Rubik"/>
              </a:rPr>
              <a:t>: Dada una nueva instancia de la cual no conocemos su etiqueta, vamos a asumir que su etiqueta será igual a la de las instancias “vecinas” en el training set</a:t>
            </a:r>
            <a:r>
              <a:rPr lang="es-MX" sz="2388" dirty="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CCBB1BA-3491-4A1A-9299-A0D674F75BBA}"/>
              </a:ext>
            </a:extLst>
          </p:cNvPr>
          <p:cNvSpPr txBox="1"/>
          <p:nvPr/>
        </p:nvSpPr>
        <p:spPr>
          <a:xfrm>
            <a:off x="590833" y="1958885"/>
            <a:ext cx="428596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ym typeface="Rubik"/>
              </a:rPr>
              <a:t>Supongamos entonces el siguiente escenario: Tenemos un </a:t>
            </a:r>
            <a:r>
              <a:rPr lang="es-MX" sz="1600" dirty="0" err="1">
                <a:sym typeface="Rubik"/>
              </a:rPr>
              <a:t>Dataset</a:t>
            </a:r>
            <a:r>
              <a:rPr lang="es-MX" sz="1600" dirty="0">
                <a:sym typeface="Rubik"/>
              </a:rPr>
              <a:t> con 2 </a:t>
            </a:r>
            <a:r>
              <a:rPr lang="es-MX" sz="1600" dirty="0" err="1">
                <a:sym typeface="Rubik"/>
              </a:rPr>
              <a:t>Features</a:t>
            </a:r>
            <a:r>
              <a:rPr lang="es-MX" sz="1600" dirty="0">
                <a:sym typeface="Rubik"/>
              </a:rPr>
              <a:t>, en el cual cada instancia puede pertenecer a una de dos clases: “Gris” o “Amarillo”.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1278E2-29A8-4F53-9A8F-65D87C558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912" y="1816285"/>
            <a:ext cx="3793535" cy="31994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spcFirstLastPara="1" wrap="square" lIns="90974" tIns="90974" rIns="90974" bIns="90974" anchor="t" anchorCtr="0">
            <a:noAutofit/>
          </a:bodyPr>
          <a:lstStyle/>
          <a:p>
            <a:fld id="{00000000-1234-1234-1234-123412341234}" type="slidenum">
              <a:rPr lang="es"/>
              <a:pPr/>
              <a:t>7</a:t>
            </a:fld>
            <a:endParaRPr/>
          </a:p>
        </p:txBody>
      </p:sp>
      <p:sp>
        <p:nvSpPr>
          <p:cNvPr id="854" name="Google Shape;854;p114"/>
          <p:cNvSpPr/>
          <p:nvPr/>
        </p:nvSpPr>
        <p:spPr>
          <a:xfrm>
            <a:off x="6058145" y="2289876"/>
            <a:ext cx="136423" cy="136423"/>
          </a:xfrm>
          <a:prstGeom prst="ellipse">
            <a:avLst/>
          </a:prstGeom>
          <a:solidFill>
            <a:srgbClr val="FCD3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114"/>
          <p:cNvSpPr/>
          <p:nvPr/>
        </p:nvSpPr>
        <p:spPr>
          <a:xfrm>
            <a:off x="5656279" y="2676577"/>
            <a:ext cx="136423" cy="136423"/>
          </a:xfrm>
          <a:prstGeom prst="ellipse">
            <a:avLst/>
          </a:prstGeom>
          <a:solidFill>
            <a:srgbClr val="FCD3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114"/>
          <p:cNvSpPr/>
          <p:nvPr/>
        </p:nvSpPr>
        <p:spPr>
          <a:xfrm>
            <a:off x="6361439" y="2593171"/>
            <a:ext cx="136423" cy="136423"/>
          </a:xfrm>
          <a:prstGeom prst="ellipse">
            <a:avLst/>
          </a:prstGeom>
          <a:solidFill>
            <a:srgbClr val="FCD3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114"/>
          <p:cNvSpPr/>
          <p:nvPr/>
        </p:nvSpPr>
        <p:spPr>
          <a:xfrm>
            <a:off x="6816382" y="2456688"/>
            <a:ext cx="136423" cy="136423"/>
          </a:xfrm>
          <a:prstGeom prst="ellipse">
            <a:avLst/>
          </a:prstGeom>
          <a:solidFill>
            <a:srgbClr val="FCD3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114"/>
          <p:cNvSpPr/>
          <p:nvPr/>
        </p:nvSpPr>
        <p:spPr>
          <a:xfrm>
            <a:off x="6194627" y="3305914"/>
            <a:ext cx="136423" cy="136423"/>
          </a:xfrm>
          <a:prstGeom prst="ellipse">
            <a:avLst/>
          </a:prstGeom>
          <a:solidFill>
            <a:srgbClr val="FCD3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114"/>
          <p:cNvSpPr/>
          <p:nvPr/>
        </p:nvSpPr>
        <p:spPr>
          <a:xfrm>
            <a:off x="7264100" y="2502182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114"/>
          <p:cNvSpPr/>
          <p:nvPr/>
        </p:nvSpPr>
        <p:spPr>
          <a:xfrm>
            <a:off x="6164298" y="3813933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114"/>
          <p:cNvSpPr/>
          <p:nvPr/>
        </p:nvSpPr>
        <p:spPr>
          <a:xfrm>
            <a:off x="6960447" y="2964707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114"/>
          <p:cNvSpPr/>
          <p:nvPr/>
        </p:nvSpPr>
        <p:spPr>
          <a:xfrm>
            <a:off x="7097288" y="3889757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114"/>
          <p:cNvSpPr/>
          <p:nvPr/>
        </p:nvSpPr>
        <p:spPr>
          <a:xfrm>
            <a:off x="7400941" y="3214293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114"/>
          <p:cNvSpPr/>
          <p:nvPr/>
        </p:nvSpPr>
        <p:spPr>
          <a:xfrm>
            <a:off x="6748140" y="3387474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114"/>
          <p:cNvSpPr/>
          <p:nvPr/>
        </p:nvSpPr>
        <p:spPr>
          <a:xfrm>
            <a:off x="6497922" y="1355209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114"/>
          <p:cNvSpPr/>
          <p:nvPr/>
        </p:nvSpPr>
        <p:spPr>
          <a:xfrm>
            <a:off x="6361439" y="1838045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114"/>
          <p:cNvSpPr/>
          <p:nvPr/>
        </p:nvSpPr>
        <p:spPr>
          <a:xfrm>
            <a:off x="5921662" y="1206701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114"/>
          <p:cNvSpPr/>
          <p:nvPr/>
        </p:nvSpPr>
        <p:spPr>
          <a:xfrm>
            <a:off x="6073309" y="1358349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9" name="Google Shape;869;p114"/>
          <p:cNvCxnSpPr/>
          <p:nvPr/>
        </p:nvCxnSpPr>
        <p:spPr>
          <a:xfrm>
            <a:off x="4570383" y="4398571"/>
            <a:ext cx="34210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0" name="Google Shape;870;p114"/>
          <p:cNvCxnSpPr/>
          <p:nvPr/>
        </p:nvCxnSpPr>
        <p:spPr>
          <a:xfrm rot="10800000">
            <a:off x="4863677" y="1251041"/>
            <a:ext cx="0" cy="33783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1" name="Google Shape;871;p114"/>
          <p:cNvSpPr/>
          <p:nvPr/>
        </p:nvSpPr>
        <p:spPr>
          <a:xfrm>
            <a:off x="5481929" y="2964702"/>
            <a:ext cx="136423" cy="136423"/>
          </a:xfrm>
          <a:prstGeom prst="ellipse">
            <a:avLst/>
          </a:prstGeom>
          <a:solidFill>
            <a:srgbClr val="FCD3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114"/>
          <p:cNvSpPr/>
          <p:nvPr/>
        </p:nvSpPr>
        <p:spPr>
          <a:xfrm>
            <a:off x="5080064" y="3351403"/>
            <a:ext cx="136423" cy="136423"/>
          </a:xfrm>
          <a:prstGeom prst="ellipse">
            <a:avLst/>
          </a:prstGeom>
          <a:solidFill>
            <a:srgbClr val="FCD3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114"/>
          <p:cNvSpPr/>
          <p:nvPr/>
        </p:nvSpPr>
        <p:spPr>
          <a:xfrm>
            <a:off x="5785224" y="3267997"/>
            <a:ext cx="136423" cy="136423"/>
          </a:xfrm>
          <a:prstGeom prst="ellipse">
            <a:avLst/>
          </a:prstGeom>
          <a:solidFill>
            <a:srgbClr val="FCD3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114"/>
          <p:cNvSpPr/>
          <p:nvPr/>
        </p:nvSpPr>
        <p:spPr>
          <a:xfrm>
            <a:off x="5344740" y="1561607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114"/>
          <p:cNvSpPr/>
          <p:nvPr/>
        </p:nvSpPr>
        <p:spPr>
          <a:xfrm>
            <a:off x="5785234" y="1811193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114"/>
          <p:cNvSpPr/>
          <p:nvPr/>
        </p:nvSpPr>
        <p:spPr>
          <a:xfrm>
            <a:off x="6740203" y="1041128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114"/>
          <p:cNvSpPr/>
          <p:nvPr/>
        </p:nvSpPr>
        <p:spPr>
          <a:xfrm>
            <a:off x="7104872" y="1214891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114"/>
          <p:cNvSpPr/>
          <p:nvPr/>
        </p:nvSpPr>
        <p:spPr>
          <a:xfrm>
            <a:off x="6513087" y="2289876"/>
            <a:ext cx="136423" cy="136423"/>
          </a:xfrm>
          <a:prstGeom prst="ellipse">
            <a:avLst/>
          </a:prstGeom>
          <a:solidFill>
            <a:srgbClr val="FCD3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114"/>
          <p:cNvSpPr txBox="1"/>
          <p:nvPr/>
        </p:nvSpPr>
        <p:spPr>
          <a:xfrm>
            <a:off x="590835" y="284389"/>
            <a:ext cx="7840589" cy="53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74" tIns="90974" rIns="90974" bIns="90974" anchor="t" anchorCtr="0">
            <a:noAutofit/>
          </a:bodyPr>
          <a:lstStyle/>
          <a:p>
            <a:pPr>
              <a:spcAft>
                <a:spcPts val="995"/>
              </a:spcAft>
            </a:pPr>
            <a:r>
              <a:rPr lang="es-US" sz="2388" b="1" dirty="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KNN - K </a:t>
            </a:r>
            <a:r>
              <a:rPr lang="es-US" sz="2388" b="1" dirty="0" err="1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Nearest</a:t>
            </a:r>
            <a:r>
              <a:rPr lang="es-US" sz="2388" b="1" dirty="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  </a:t>
            </a:r>
            <a:r>
              <a:rPr lang="es-US" sz="2388" b="1" dirty="0" err="1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Neighbors</a:t>
            </a:r>
            <a:endParaRPr lang="es-US" sz="2388" b="1" dirty="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0" name="Google Shape;880;p114"/>
          <p:cNvSpPr txBox="1"/>
          <p:nvPr/>
        </p:nvSpPr>
        <p:spPr>
          <a:xfrm>
            <a:off x="562076" y="1041133"/>
            <a:ext cx="3732862" cy="375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74" tIns="90974" rIns="90974" bIns="90974" anchor="t" anchorCtr="0">
            <a:noAutofit/>
          </a:bodyPr>
          <a:lstStyle/>
          <a:p>
            <a:r>
              <a:rPr lang="es" sz="1600" dirty="0">
                <a:sym typeface="Rubik"/>
              </a:rPr>
              <a:t>Dada una nueva instancia, de la cual no conocemos su clase, vamos a recurrir a sus vecinos para intentar clasificarla. La pregunta seria, </a:t>
            </a:r>
            <a:r>
              <a:rPr lang="es" sz="1600" i="1" dirty="0">
                <a:sym typeface="Rubik"/>
              </a:rPr>
              <a:t>¿La clasificamos como gris o como amarillo</a:t>
            </a:r>
            <a:r>
              <a:rPr lang="es-US" sz="1600" i="1" dirty="0">
                <a:sym typeface="Rubik"/>
              </a:rPr>
              <a:t>?</a:t>
            </a:r>
            <a:endParaRPr sz="1600" i="1" dirty="0">
              <a:sym typeface="Rubik"/>
            </a:endParaRPr>
          </a:p>
        </p:txBody>
      </p:sp>
      <p:sp>
        <p:nvSpPr>
          <p:cNvPr id="881" name="Google Shape;881;p114"/>
          <p:cNvSpPr txBox="1"/>
          <p:nvPr/>
        </p:nvSpPr>
        <p:spPr>
          <a:xfrm>
            <a:off x="4751236" y="4435040"/>
            <a:ext cx="3205193" cy="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74" tIns="90974" rIns="90974" bIns="90974" anchor="t" anchorCtr="0">
            <a:noAutofit/>
          </a:bodyPr>
          <a:lstStyle/>
          <a:p>
            <a:pPr algn="ctr"/>
            <a:r>
              <a:rPr lang="es" sz="1592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Feature 1</a:t>
            </a:r>
            <a:endParaRPr sz="1592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2" name="Google Shape;882;p114"/>
          <p:cNvSpPr txBox="1"/>
          <p:nvPr/>
        </p:nvSpPr>
        <p:spPr>
          <a:xfrm rot="-5400000">
            <a:off x="2940348" y="2725225"/>
            <a:ext cx="3205193" cy="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74" tIns="90974" rIns="90974" bIns="90974" anchor="t" anchorCtr="0">
            <a:noAutofit/>
          </a:bodyPr>
          <a:lstStyle/>
          <a:p>
            <a:pPr algn="ctr"/>
            <a:r>
              <a:rPr lang="es" sz="1592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Feature 2</a:t>
            </a:r>
            <a:endParaRPr sz="1592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3" name="Google Shape;883;p114"/>
          <p:cNvSpPr/>
          <p:nvPr/>
        </p:nvSpPr>
        <p:spPr>
          <a:xfrm>
            <a:off x="7256159" y="1850098"/>
            <a:ext cx="136423" cy="136423"/>
          </a:xfrm>
          <a:prstGeom prst="ellipse">
            <a:avLst/>
          </a:prstGeom>
          <a:solidFill>
            <a:srgbClr val="FCD3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114"/>
          <p:cNvSpPr/>
          <p:nvPr/>
        </p:nvSpPr>
        <p:spPr>
          <a:xfrm>
            <a:off x="6877041" y="1622627"/>
            <a:ext cx="136423" cy="136423"/>
          </a:xfrm>
          <a:prstGeom prst="ellipse">
            <a:avLst/>
          </a:prstGeom>
          <a:solidFill>
            <a:srgbClr val="FCD3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114"/>
          <p:cNvSpPr/>
          <p:nvPr/>
        </p:nvSpPr>
        <p:spPr>
          <a:xfrm>
            <a:off x="6558511" y="1947601"/>
            <a:ext cx="136423" cy="136423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114"/>
          <p:cNvSpPr txBox="1"/>
          <p:nvPr/>
        </p:nvSpPr>
        <p:spPr>
          <a:xfrm>
            <a:off x="6604018" y="1740089"/>
            <a:ext cx="545990" cy="53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74" tIns="90974" rIns="90974" bIns="90974" anchor="t" anchorCtr="0">
            <a:noAutofit/>
          </a:bodyPr>
          <a:lstStyle/>
          <a:p>
            <a:pPr algn="ctr">
              <a:spcAft>
                <a:spcPts val="995"/>
              </a:spcAft>
            </a:pPr>
            <a:r>
              <a:rPr lang="es" sz="2388" b="1">
                <a:solidFill>
                  <a:srgbClr val="E1446D"/>
                </a:solidFill>
                <a:latin typeface="Rubik"/>
                <a:ea typeface="Rubik"/>
                <a:cs typeface="Rubik"/>
                <a:sym typeface="Rubik"/>
              </a:rPr>
              <a:t>?</a:t>
            </a:r>
            <a:endParaRPr sz="2388">
              <a:solidFill>
                <a:srgbClr val="E1446D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15"/>
          <p:cNvSpPr/>
          <p:nvPr/>
        </p:nvSpPr>
        <p:spPr>
          <a:xfrm>
            <a:off x="6326457" y="1732492"/>
            <a:ext cx="608978" cy="568976"/>
          </a:xfrm>
          <a:prstGeom prst="ellipse">
            <a:avLst/>
          </a:prstGeom>
          <a:noFill/>
          <a:ln w="19050" cap="flat" cmpd="sng">
            <a:solidFill>
              <a:srgbClr val="2C2C2C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1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spcFirstLastPara="1" wrap="square" lIns="90974" tIns="90974" rIns="90974" bIns="90974" anchor="t" anchorCtr="0">
            <a:noAutofit/>
          </a:bodyPr>
          <a:lstStyle/>
          <a:p>
            <a:fld id="{00000000-1234-1234-1234-123412341234}" type="slidenum">
              <a:rPr lang="es"/>
              <a:pPr/>
              <a:t>8</a:t>
            </a:fld>
            <a:endParaRPr/>
          </a:p>
        </p:txBody>
      </p:sp>
      <p:sp>
        <p:nvSpPr>
          <p:cNvPr id="893" name="Google Shape;893;p115"/>
          <p:cNvSpPr/>
          <p:nvPr/>
        </p:nvSpPr>
        <p:spPr>
          <a:xfrm>
            <a:off x="6058145" y="2289876"/>
            <a:ext cx="136423" cy="136423"/>
          </a:xfrm>
          <a:prstGeom prst="ellipse">
            <a:avLst/>
          </a:prstGeom>
          <a:solidFill>
            <a:srgbClr val="FCD3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115"/>
          <p:cNvSpPr/>
          <p:nvPr/>
        </p:nvSpPr>
        <p:spPr>
          <a:xfrm>
            <a:off x="5656279" y="2676577"/>
            <a:ext cx="136423" cy="136423"/>
          </a:xfrm>
          <a:prstGeom prst="ellipse">
            <a:avLst/>
          </a:prstGeom>
          <a:solidFill>
            <a:srgbClr val="FCD3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115"/>
          <p:cNvSpPr/>
          <p:nvPr/>
        </p:nvSpPr>
        <p:spPr>
          <a:xfrm>
            <a:off x="6361439" y="2593171"/>
            <a:ext cx="136423" cy="136423"/>
          </a:xfrm>
          <a:prstGeom prst="ellipse">
            <a:avLst/>
          </a:prstGeom>
          <a:solidFill>
            <a:srgbClr val="FCD3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115"/>
          <p:cNvSpPr/>
          <p:nvPr/>
        </p:nvSpPr>
        <p:spPr>
          <a:xfrm>
            <a:off x="6816382" y="2456688"/>
            <a:ext cx="136423" cy="136423"/>
          </a:xfrm>
          <a:prstGeom prst="ellipse">
            <a:avLst/>
          </a:prstGeom>
          <a:solidFill>
            <a:srgbClr val="FCD3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115"/>
          <p:cNvSpPr/>
          <p:nvPr/>
        </p:nvSpPr>
        <p:spPr>
          <a:xfrm>
            <a:off x="6194627" y="3305914"/>
            <a:ext cx="136423" cy="136423"/>
          </a:xfrm>
          <a:prstGeom prst="ellipse">
            <a:avLst/>
          </a:prstGeom>
          <a:solidFill>
            <a:srgbClr val="FCD3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115"/>
          <p:cNvSpPr/>
          <p:nvPr/>
        </p:nvSpPr>
        <p:spPr>
          <a:xfrm>
            <a:off x="7264100" y="2502182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115"/>
          <p:cNvSpPr/>
          <p:nvPr/>
        </p:nvSpPr>
        <p:spPr>
          <a:xfrm>
            <a:off x="6164298" y="3813933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115"/>
          <p:cNvSpPr/>
          <p:nvPr/>
        </p:nvSpPr>
        <p:spPr>
          <a:xfrm>
            <a:off x="6960447" y="2964707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115"/>
          <p:cNvSpPr/>
          <p:nvPr/>
        </p:nvSpPr>
        <p:spPr>
          <a:xfrm>
            <a:off x="7097288" y="3889757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115"/>
          <p:cNvSpPr/>
          <p:nvPr/>
        </p:nvSpPr>
        <p:spPr>
          <a:xfrm>
            <a:off x="7400941" y="3214293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115"/>
          <p:cNvSpPr/>
          <p:nvPr/>
        </p:nvSpPr>
        <p:spPr>
          <a:xfrm>
            <a:off x="6748140" y="3387474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115"/>
          <p:cNvSpPr/>
          <p:nvPr/>
        </p:nvSpPr>
        <p:spPr>
          <a:xfrm>
            <a:off x="6497922" y="1355209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115"/>
          <p:cNvSpPr/>
          <p:nvPr/>
        </p:nvSpPr>
        <p:spPr>
          <a:xfrm>
            <a:off x="6361439" y="1838045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115"/>
          <p:cNvSpPr/>
          <p:nvPr/>
        </p:nvSpPr>
        <p:spPr>
          <a:xfrm>
            <a:off x="5921662" y="1206701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115"/>
          <p:cNvSpPr/>
          <p:nvPr/>
        </p:nvSpPr>
        <p:spPr>
          <a:xfrm>
            <a:off x="6073309" y="1358349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8" name="Google Shape;908;p115"/>
          <p:cNvCxnSpPr/>
          <p:nvPr/>
        </p:nvCxnSpPr>
        <p:spPr>
          <a:xfrm>
            <a:off x="4570383" y="4398571"/>
            <a:ext cx="34210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9" name="Google Shape;909;p115"/>
          <p:cNvCxnSpPr/>
          <p:nvPr/>
        </p:nvCxnSpPr>
        <p:spPr>
          <a:xfrm rot="10800000">
            <a:off x="4863677" y="1251041"/>
            <a:ext cx="0" cy="33783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0" name="Google Shape;910;p115"/>
          <p:cNvSpPr/>
          <p:nvPr/>
        </p:nvSpPr>
        <p:spPr>
          <a:xfrm>
            <a:off x="5481929" y="2964702"/>
            <a:ext cx="136423" cy="136423"/>
          </a:xfrm>
          <a:prstGeom prst="ellipse">
            <a:avLst/>
          </a:prstGeom>
          <a:solidFill>
            <a:srgbClr val="FCD3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115"/>
          <p:cNvSpPr/>
          <p:nvPr/>
        </p:nvSpPr>
        <p:spPr>
          <a:xfrm>
            <a:off x="5080064" y="3351403"/>
            <a:ext cx="136423" cy="136423"/>
          </a:xfrm>
          <a:prstGeom prst="ellipse">
            <a:avLst/>
          </a:prstGeom>
          <a:solidFill>
            <a:srgbClr val="FCD3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115"/>
          <p:cNvSpPr/>
          <p:nvPr/>
        </p:nvSpPr>
        <p:spPr>
          <a:xfrm>
            <a:off x="5785224" y="3267997"/>
            <a:ext cx="136423" cy="136423"/>
          </a:xfrm>
          <a:prstGeom prst="ellipse">
            <a:avLst/>
          </a:prstGeom>
          <a:solidFill>
            <a:srgbClr val="FCD3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115"/>
          <p:cNvSpPr/>
          <p:nvPr/>
        </p:nvSpPr>
        <p:spPr>
          <a:xfrm>
            <a:off x="5344740" y="1561607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115"/>
          <p:cNvSpPr/>
          <p:nvPr/>
        </p:nvSpPr>
        <p:spPr>
          <a:xfrm>
            <a:off x="5785234" y="1811193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115"/>
          <p:cNvSpPr/>
          <p:nvPr/>
        </p:nvSpPr>
        <p:spPr>
          <a:xfrm>
            <a:off x="6740203" y="1041128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115"/>
          <p:cNvSpPr/>
          <p:nvPr/>
        </p:nvSpPr>
        <p:spPr>
          <a:xfrm>
            <a:off x="7104872" y="1214891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115"/>
          <p:cNvSpPr/>
          <p:nvPr/>
        </p:nvSpPr>
        <p:spPr>
          <a:xfrm>
            <a:off x="6513087" y="2289876"/>
            <a:ext cx="136423" cy="136423"/>
          </a:xfrm>
          <a:prstGeom prst="ellipse">
            <a:avLst/>
          </a:prstGeom>
          <a:solidFill>
            <a:srgbClr val="FCD3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115"/>
          <p:cNvSpPr txBox="1"/>
          <p:nvPr/>
        </p:nvSpPr>
        <p:spPr>
          <a:xfrm>
            <a:off x="590835" y="284389"/>
            <a:ext cx="7840589" cy="53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74" tIns="90974" rIns="90974" bIns="90974" anchor="t" anchorCtr="0">
            <a:noAutofit/>
          </a:bodyPr>
          <a:lstStyle/>
          <a:p>
            <a:pPr>
              <a:spcAft>
                <a:spcPts val="995"/>
              </a:spcAft>
            </a:pPr>
            <a:r>
              <a:rPr lang="es-US" sz="2388" b="1" dirty="0">
                <a:solidFill>
                  <a:srgbClr val="434343"/>
                </a:solidFill>
                <a:latin typeface="Rubik"/>
                <a:sym typeface="Rubik"/>
              </a:rPr>
              <a:t>KNN - K </a:t>
            </a:r>
            <a:r>
              <a:rPr lang="es-US" sz="2388" b="1" dirty="0" err="1">
                <a:solidFill>
                  <a:srgbClr val="434343"/>
                </a:solidFill>
                <a:latin typeface="Rubik"/>
                <a:sym typeface="Rubik"/>
              </a:rPr>
              <a:t>Nearest</a:t>
            </a:r>
            <a:r>
              <a:rPr lang="es-US" sz="2388" b="1" dirty="0">
                <a:solidFill>
                  <a:srgbClr val="434343"/>
                </a:solidFill>
                <a:latin typeface="Rubik"/>
                <a:sym typeface="Rubik"/>
              </a:rPr>
              <a:t>  </a:t>
            </a:r>
            <a:r>
              <a:rPr lang="es-US" sz="2388" b="1" dirty="0" err="1">
                <a:solidFill>
                  <a:srgbClr val="434343"/>
                </a:solidFill>
                <a:latin typeface="Rubik"/>
                <a:sym typeface="Rubik"/>
              </a:rPr>
              <a:t>Neighbors</a:t>
            </a:r>
            <a:endParaRPr lang="es-US" sz="2388" b="1" dirty="0">
              <a:solidFill>
                <a:srgbClr val="434343"/>
              </a:solidFill>
              <a:latin typeface="Rubik"/>
              <a:sym typeface="Rubik"/>
            </a:endParaRPr>
          </a:p>
        </p:txBody>
      </p:sp>
      <p:sp>
        <p:nvSpPr>
          <p:cNvPr id="919" name="Google Shape;919;p115"/>
          <p:cNvSpPr txBox="1"/>
          <p:nvPr/>
        </p:nvSpPr>
        <p:spPr>
          <a:xfrm>
            <a:off x="562075" y="1041133"/>
            <a:ext cx="3421022" cy="2446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74" tIns="90974" rIns="90974" bIns="90974" anchor="t" anchorCtr="0">
            <a:noAutofit/>
          </a:bodyPr>
          <a:lstStyle/>
          <a:p>
            <a:r>
              <a:rPr lang="es" sz="1600" dirty="0">
                <a:sym typeface="Rubik"/>
              </a:rPr>
              <a:t>Si tomamos K=1, solo miraremos al vecino más cercano.</a:t>
            </a:r>
          </a:p>
          <a:p>
            <a:endParaRPr lang="es" sz="1600" dirty="0">
              <a:sym typeface="Rubik"/>
            </a:endParaRPr>
          </a:p>
          <a:p>
            <a:r>
              <a:rPr lang="es" sz="1600" dirty="0">
                <a:sym typeface="Rubik"/>
              </a:rPr>
              <a:t>Aclaracción: K es el nro de vecinos.</a:t>
            </a:r>
            <a:endParaRPr sz="1600" dirty="0">
              <a:sym typeface="Rubik"/>
            </a:endParaRPr>
          </a:p>
        </p:txBody>
      </p:sp>
      <p:sp>
        <p:nvSpPr>
          <p:cNvPr id="920" name="Google Shape;920;p115"/>
          <p:cNvSpPr txBox="1"/>
          <p:nvPr/>
        </p:nvSpPr>
        <p:spPr>
          <a:xfrm>
            <a:off x="4751236" y="4435040"/>
            <a:ext cx="3205193" cy="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74" tIns="90974" rIns="90974" bIns="90974" anchor="t" anchorCtr="0">
            <a:noAutofit/>
          </a:bodyPr>
          <a:lstStyle/>
          <a:p>
            <a:pPr algn="ctr"/>
            <a:r>
              <a:rPr lang="es" sz="1592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Feature 1</a:t>
            </a:r>
            <a:endParaRPr sz="1592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21" name="Google Shape;921;p115"/>
          <p:cNvSpPr txBox="1"/>
          <p:nvPr/>
        </p:nvSpPr>
        <p:spPr>
          <a:xfrm rot="-5400000">
            <a:off x="2940348" y="2725225"/>
            <a:ext cx="3205193" cy="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74" tIns="90974" rIns="90974" bIns="90974" anchor="t" anchorCtr="0">
            <a:noAutofit/>
          </a:bodyPr>
          <a:lstStyle/>
          <a:p>
            <a:pPr algn="ctr"/>
            <a:r>
              <a:rPr lang="es" sz="1592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Feature 2</a:t>
            </a:r>
            <a:endParaRPr sz="1592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22" name="Google Shape;922;p115"/>
          <p:cNvSpPr/>
          <p:nvPr/>
        </p:nvSpPr>
        <p:spPr>
          <a:xfrm>
            <a:off x="7256159" y="1850098"/>
            <a:ext cx="136423" cy="136423"/>
          </a:xfrm>
          <a:prstGeom prst="ellipse">
            <a:avLst/>
          </a:prstGeom>
          <a:solidFill>
            <a:srgbClr val="FCD3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115"/>
          <p:cNvSpPr/>
          <p:nvPr/>
        </p:nvSpPr>
        <p:spPr>
          <a:xfrm>
            <a:off x="6877041" y="1622627"/>
            <a:ext cx="136423" cy="136423"/>
          </a:xfrm>
          <a:prstGeom prst="ellipse">
            <a:avLst/>
          </a:prstGeom>
          <a:solidFill>
            <a:srgbClr val="FCD3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115"/>
          <p:cNvSpPr/>
          <p:nvPr/>
        </p:nvSpPr>
        <p:spPr>
          <a:xfrm>
            <a:off x="6558511" y="1947601"/>
            <a:ext cx="136423" cy="136423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115"/>
          <p:cNvSpPr txBox="1"/>
          <p:nvPr/>
        </p:nvSpPr>
        <p:spPr>
          <a:xfrm>
            <a:off x="5909860" y="1493165"/>
            <a:ext cx="648681" cy="27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74" tIns="45474" rIns="90974" bIns="45474" anchor="t" anchorCtr="0">
            <a:noAutofit/>
          </a:bodyPr>
          <a:lstStyle/>
          <a:p>
            <a:r>
              <a:rPr lang="es" sz="1791" b="1">
                <a:latin typeface="Rubik"/>
                <a:ea typeface="Rubik"/>
                <a:cs typeface="Rubik"/>
                <a:sym typeface="Rubik"/>
              </a:rPr>
              <a:t>k</a:t>
            </a:r>
            <a:r>
              <a:rPr lang="es" sz="1393" b="1">
                <a:latin typeface="Rubik"/>
                <a:ea typeface="Rubik"/>
                <a:cs typeface="Rubik"/>
                <a:sym typeface="Rubik"/>
              </a:rPr>
              <a:t> = </a:t>
            </a:r>
            <a:r>
              <a:rPr lang="es" sz="1791" b="1">
                <a:latin typeface="Rubik"/>
                <a:ea typeface="Rubik"/>
                <a:cs typeface="Rubik"/>
                <a:sym typeface="Rubik"/>
              </a:rPr>
              <a:t>1</a:t>
            </a:r>
            <a:endParaRPr sz="1791" b="1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926" name="Google Shape;926;p115"/>
          <p:cNvCxnSpPr/>
          <p:nvPr/>
        </p:nvCxnSpPr>
        <p:spPr>
          <a:xfrm>
            <a:off x="1752600" y="2212127"/>
            <a:ext cx="0" cy="623008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27" name="Google Shape;927;p115"/>
          <p:cNvSpPr txBox="1"/>
          <p:nvPr/>
        </p:nvSpPr>
        <p:spPr>
          <a:xfrm>
            <a:off x="1341417" y="2915056"/>
            <a:ext cx="1121236" cy="53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74" tIns="90974" rIns="90974" bIns="90974" anchor="t" anchorCtr="0">
            <a:noAutofit/>
          </a:bodyPr>
          <a:lstStyle/>
          <a:p>
            <a:pPr algn="ctr">
              <a:spcAft>
                <a:spcPts val="995"/>
              </a:spcAft>
            </a:pPr>
            <a:r>
              <a:rPr lang="es" sz="2388" b="1" dirty="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GRIS</a:t>
            </a:r>
            <a:endParaRPr sz="2388" dirty="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28" name="Google Shape;928;p115"/>
          <p:cNvSpPr/>
          <p:nvPr/>
        </p:nvSpPr>
        <p:spPr>
          <a:xfrm>
            <a:off x="1062900" y="3042047"/>
            <a:ext cx="278518" cy="278518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spcFirstLastPara="1" wrap="square" lIns="90974" tIns="90974" rIns="90974" bIns="90974" anchor="t" anchorCtr="0">
            <a:noAutofit/>
          </a:bodyPr>
          <a:lstStyle/>
          <a:p>
            <a:fld id="{00000000-1234-1234-1234-123412341234}" type="slidenum">
              <a:rPr lang="es"/>
              <a:pPr/>
              <a:t>9</a:t>
            </a:fld>
            <a:endParaRPr/>
          </a:p>
        </p:txBody>
      </p:sp>
      <p:sp>
        <p:nvSpPr>
          <p:cNvPr id="934" name="Google Shape;934;p116"/>
          <p:cNvSpPr/>
          <p:nvPr/>
        </p:nvSpPr>
        <p:spPr>
          <a:xfrm>
            <a:off x="6058145" y="2289876"/>
            <a:ext cx="136423" cy="136423"/>
          </a:xfrm>
          <a:prstGeom prst="ellipse">
            <a:avLst/>
          </a:prstGeom>
          <a:solidFill>
            <a:srgbClr val="FCD3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116"/>
          <p:cNvSpPr/>
          <p:nvPr/>
        </p:nvSpPr>
        <p:spPr>
          <a:xfrm>
            <a:off x="5656279" y="2676577"/>
            <a:ext cx="136423" cy="136423"/>
          </a:xfrm>
          <a:prstGeom prst="ellipse">
            <a:avLst/>
          </a:prstGeom>
          <a:solidFill>
            <a:srgbClr val="FCD3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116"/>
          <p:cNvSpPr/>
          <p:nvPr/>
        </p:nvSpPr>
        <p:spPr>
          <a:xfrm>
            <a:off x="6361439" y="2593171"/>
            <a:ext cx="136423" cy="136423"/>
          </a:xfrm>
          <a:prstGeom prst="ellipse">
            <a:avLst/>
          </a:prstGeom>
          <a:solidFill>
            <a:srgbClr val="FCD3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116"/>
          <p:cNvSpPr/>
          <p:nvPr/>
        </p:nvSpPr>
        <p:spPr>
          <a:xfrm>
            <a:off x="6816382" y="2456688"/>
            <a:ext cx="136423" cy="136423"/>
          </a:xfrm>
          <a:prstGeom prst="ellipse">
            <a:avLst/>
          </a:prstGeom>
          <a:solidFill>
            <a:srgbClr val="FCD3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116"/>
          <p:cNvSpPr/>
          <p:nvPr/>
        </p:nvSpPr>
        <p:spPr>
          <a:xfrm>
            <a:off x="6194627" y="3305914"/>
            <a:ext cx="136423" cy="136423"/>
          </a:xfrm>
          <a:prstGeom prst="ellipse">
            <a:avLst/>
          </a:prstGeom>
          <a:solidFill>
            <a:srgbClr val="FCD3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116"/>
          <p:cNvSpPr/>
          <p:nvPr/>
        </p:nvSpPr>
        <p:spPr>
          <a:xfrm>
            <a:off x="7264100" y="2502182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116"/>
          <p:cNvSpPr/>
          <p:nvPr/>
        </p:nvSpPr>
        <p:spPr>
          <a:xfrm>
            <a:off x="6164298" y="3813933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116"/>
          <p:cNvSpPr/>
          <p:nvPr/>
        </p:nvSpPr>
        <p:spPr>
          <a:xfrm>
            <a:off x="6960447" y="2964707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116"/>
          <p:cNvSpPr/>
          <p:nvPr/>
        </p:nvSpPr>
        <p:spPr>
          <a:xfrm>
            <a:off x="7097288" y="3889757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116"/>
          <p:cNvSpPr/>
          <p:nvPr/>
        </p:nvSpPr>
        <p:spPr>
          <a:xfrm>
            <a:off x="7400941" y="3214293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116"/>
          <p:cNvSpPr/>
          <p:nvPr/>
        </p:nvSpPr>
        <p:spPr>
          <a:xfrm>
            <a:off x="6748140" y="3387474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116"/>
          <p:cNvSpPr/>
          <p:nvPr/>
        </p:nvSpPr>
        <p:spPr>
          <a:xfrm>
            <a:off x="6497922" y="1355209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116"/>
          <p:cNvSpPr/>
          <p:nvPr/>
        </p:nvSpPr>
        <p:spPr>
          <a:xfrm>
            <a:off x="5921662" y="1206701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116"/>
          <p:cNvSpPr/>
          <p:nvPr/>
        </p:nvSpPr>
        <p:spPr>
          <a:xfrm>
            <a:off x="6073309" y="1358349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8" name="Google Shape;948;p116"/>
          <p:cNvCxnSpPr/>
          <p:nvPr/>
        </p:nvCxnSpPr>
        <p:spPr>
          <a:xfrm>
            <a:off x="4570383" y="4398571"/>
            <a:ext cx="34210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9" name="Google Shape;949;p116"/>
          <p:cNvCxnSpPr/>
          <p:nvPr/>
        </p:nvCxnSpPr>
        <p:spPr>
          <a:xfrm rot="10800000">
            <a:off x="4863677" y="1251041"/>
            <a:ext cx="0" cy="33783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0" name="Google Shape;950;p116"/>
          <p:cNvSpPr/>
          <p:nvPr/>
        </p:nvSpPr>
        <p:spPr>
          <a:xfrm>
            <a:off x="5481929" y="2964702"/>
            <a:ext cx="136423" cy="136423"/>
          </a:xfrm>
          <a:prstGeom prst="ellipse">
            <a:avLst/>
          </a:prstGeom>
          <a:solidFill>
            <a:srgbClr val="FCD3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116"/>
          <p:cNvSpPr/>
          <p:nvPr/>
        </p:nvSpPr>
        <p:spPr>
          <a:xfrm>
            <a:off x="5080064" y="3351403"/>
            <a:ext cx="136423" cy="136423"/>
          </a:xfrm>
          <a:prstGeom prst="ellipse">
            <a:avLst/>
          </a:prstGeom>
          <a:solidFill>
            <a:srgbClr val="FCD3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116"/>
          <p:cNvSpPr/>
          <p:nvPr/>
        </p:nvSpPr>
        <p:spPr>
          <a:xfrm>
            <a:off x="5785224" y="3267997"/>
            <a:ext cx="136423" cy="136423"/>
          </a:xfrm>
          <a:prstGeom prst="ellipse">
            <a:avLst/>
          </a:prstGeom>
          <a:solidFill>
            <a:srgbClr val="FCD3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116"/>
          <p:cNvSpPr/>
          <p:nvPr/>
        </p:nvSpPr>
        <p:spPr>
          <a:xfrm>
            <a:off x="5344740" y="1561607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116"/>
          <p:cNvSpPr/>
          <p:nvPr/>
        </p:nvSpPr>
        <p:spPr>
          <a:xfrm>
            <a:off x="5785234" y="1811193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116"/>
          <p:cNvSpPr/>
          <p:nvPr/>
        </p:nvSpPr>
        <p:spPr>
          <a:xfrm>
            <a:off x="6740203" y="1041128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116"/>
          <p:cNvSpPr/>
          <p:nvPr/>
        </p:nvSpPr>
        <p:spPr>
          <a:xfrm>
            <a:off x="7104872" y="1214891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116"/>
          <p:cNvSpPr/>
          <p:nvPr/>
        </p:nvSpPr>
        <p:spPr>
          <a:xfrm>
            <a:off x="6513087" y="2289876"/>
            <a:ext cx="136423" cy="136423"/>
          </a:xfrm>
          <a:prstGeom prst="ellipse">
            <a:avLst/>
          </a:prstGeom>
          <a:solidFill>
            <a:srgbClr val="FCD3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116"/>
          <p:cNvSpPr txBox="1"/>
          <p:nvPr/>
        </p:nvSpPr>
        <p:spPr>
          <a:xfrm>
            <a:off x="590835" y="284389"/>
            <a:ext cx="7840589" cy="53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74" tIns="90974" rIns="90974" bIns="90974" anchor="t" anchorCtr="0">
            <a:noAutofit/>
          </a:bodyPr>
          <a:lstStyle/>
          <a:p>
            <a:pPr>
              <a:spcAft>
                <a:spcPts val="995"/>
              </a:spcAft>
            </a:pPr>
            <a:r>
              <a:rPr lang="es-US" sz="2388" b="1" dirty="0">
                <a:solidFill>
                  <a:srgbClr val="434343"/>
                </a:solidFill>
                <a:latin typeface="Rubik"/>
                <a:sym typeface="Rubik"/>
              </a:rPr>
              <a:t>KNN - K </a:t>
            </a:r>
            <a:r>
              <a:rPr lang="es-US" sz="2388" b="1" dirty="0" err="1">
                <a:solidFill>
                  <a:srgbClr val="434343"/>
                </a:solidFill>
                <a:latin typeface="Rubik"/>
                <a:sym typeface="Rubik"/>
              </a:rPr>
              <a:t>Nearest</a:t>
            </a:r>
            <a:r>
              <a:rPr lang="es-US" sz="2388" b="1" dirty="0">
                <a:solidFill>
                  <a:srgbClr val="434343"/>
                </a:solidFill>
                <a:latin typeface="Rubik"/>
                <a:sym typeface="Rubik"/>
              </a:rPr>
              <a:t>  </a:t>
            </a:r>
            <a:r>
              <a:rPr lang="es-US" sz="2388" b="1" dirty="0" err="1">
                <a:solidFill>
                  <a:srgbClr val="434343"/>
                </a:solidFill>
                <a:latin typeface="Rubik"/>
                <a:sym typeface="Rubik"/>
              </a:rPr>
              <a:t>Neighbors</a:t>
            </a:r>
            <a:endParaRPr lang="es-US" sz="2388" b="1" dirty="0">
              <a:solidFill>
                <a:srgbClr val="434343"/>
              </a:solidFill>
              <a:latin typeface="Rubik"/>
              <a:sym typeface="Rubik"/>
            </a:endParaRPr>
          </a:p>
        </p:txBody>
      </p:sp>
      <p:sp>
        <p:nvSpPr>
          <p:cNvPr id="959" name="Google Shape;959;p116"/>
          <p:cNvSpPr txBox="1"/>
          <p:nvPr/>
        </p:nvSpPr>
        <p:spPr>
          <a:xfrm>
            <a:off x="562075" y="1041133"/>
            <a:ext cx="3421022" cy="2446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74" tIns="90974" rIns="90974" bIns="90974" anchor="t" anchorCtr="0">
            <a:noAutofit/>
          </a:bodyPr>
          <a:lstStyle/>
          <a:p>
            <a:r>
              <a:rPr lang="es" sz="1600" dirty="0">
                <a:sym typeface="Rubik"/>
              </a:rPr>
              <a:t>Si elegimos otro valor de k, por ejemplo k &gt; 1, nuestra clasificación cambiará significativamente.</a:t>
            </a:r>
            <a:endParaRPr sz="1600" dirty="0">
              <a:sym typeface="Rubik"/>
            </a:endParaRPr>
          </a:p>
          <a:p>
            <a:endParaRPr sz="1600" dirty="0">
              <a:sym typeface="Rubik"/>
            </a:endParaRPr>
          </a:p>
          <a:p>
            <a:r>
              <a:rPr lang="es" sz="1600" dirty="0">
                <a:sym typeface="Rubik"/>
              </a:rPr>
              <a:t>Por ejemplo, con k = 3 tenemos dos vecinos Amarillos y uno Gris. Por lo tanto en base a este escenario, la clasificación será: </a:t>
            </a:r>
            <a:r>
              <a:rPr lang="es" sz="1600" b="1" dirty="0">
                <a:sym typeface="Rubik"/>
              </a:rPr>
              <a:t>Amarrillo</a:t>
            </a:r>
            <a:r>
              <a:rPr lang="es" sz="1600" dirty="0">
                <a:sym typeface="Rubik"/>
              </a:rPr>
              <a:t>.</a:t>
            </a:r>
            <a:endParaRPr sz="1600" dirty="0">
              <a:sym typeface="Rubik"/>
            </a:endParaRPr>
          </a:p>
        </p:txBody>
      </p:sp>
      <p:sp>
        <p:nvSpPr>
          <p:cNvPr id="960" name="Google Shape;960;p116"/>
          <p:cNvSpPr txBox="1"/>
          <p:nvPr/>
        </p:nvSpPr>
        <p:spPr>
          <a:xfrm>
            <a:off x="4751236" y="4435040"/>
            <a:ext cx="3205193" cy="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74" tIns="90974" rIns="90974" bIns="90974" anchor="t" anchorCtr="0">
            <a:noAutofit/>
          </a:bodyPr>
          <a:lstStyle/>
          <a:p>
            <a:pPr algn="ctr"/>
            <a:r>
              <a:rPr lang="es" sz="1592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Feature 1</a:t>
            </a:r>
            <a:endParaRPr sz="1592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61" name="Google Shape;961;p116"/>
          <p:cNvSpPr txBox="1"/>
          <p:nvPr/>
        </p:nvSpPr>
        <p:spPr>
          <a:xfrm rot="-5400000">
            <a:off x="2940348" y="2725225"/>
            <a:ext cx="3205193" cy="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74" tIns="90974" rIns="90974" bIns="90974" anchor="t" anchorCtr="0">
            <a:noAutofit/>
          </a:bodyPr>
          <a:lstStyle/>
          <a:p>
            <a:pPr algn="ctr"/>
            <a:r>
              <a:rPr lang="es" sz="1592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Feature 2</a:t>
            </a:r>
            <a:endParaRPr sz="1592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62" name="Google Shape;962;p116"/>
          <p:cNvSpPr/>
          <p:nvPr/>
        </p:nvSpPr>
        <p:spPr>
          <a:xfrm>
            <a:off x="7256159" y="1850098"/>
            <a:ext cx="136423" cy="136423"/>
          </a:xfrm>
          <a:prstGeom prst="ellipse">
            <a:avLst/>
          </a:prstGeom>
          <a:solidFill>
            <a:srgbClr val="FCD3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116"/>
          <p:cNvSpPr/>
          <p:nvPr/>
        </p:nvSpPr>
        <p:spPr>
          <a:xfrm>
            <a:off x="6877041" y="1622627"/>
            <a:ext cx="136423" cy="136423"/>
          </a:xfrm>
          <a:prstGeom prst="ellipse">
            <a:avLst/>
          </a:prstGeom>
          <a:solidFill>
            <a:srgbClr val="FCD3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116"/>
          <p:cNvSpPr/>
          <p:nvPr/>
        </p:nvSpPr>
        <p:spPr>
          <a:xfrm>
            <a:off x="6558511" y="1947601"/>
            <a:ext cx="136423" cy="136423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5" name="Google Shape;965;p116"/>
          <p:cNvCxnSpPr/>
          <p:nvPr/>
        </p:nvCxnSpPr>
        <p:spPr>
          <a:xfrm>
            <a:off x="1817619" y="3286888"/>
            <a:ext cx="0" cy="623008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66" name="Google Shape;966;p116"/>
          <p:cNvSpPr txBox="1"/>
          <p:nvPr/>
        </p:nvSpPr>
        <p:spPr>
          <a:xfrm>
            <a:off x="1257001" y="4051867"/>
            <a:ext cx="1954998" cy="53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74" tIns="90974" rIns="90974" bIns="90974" anchor="t" anchorCtr="0">
            <a:noAutofit/>
          </a:bodyPr>
          <a:lstStyle/>
          <a:p>
            <a:pPr algn="ctr">
              <a:spcAft>
                <a:spcPts val="995"/>
              </a:spcAft>
            </a:pPr>
            <a:r>
              <a:rPr lang="es" sz="2388" b="1">
                <a:solidFill>
                  <a:srgbClr val="FCD300"/>
                </a:solidFill>
                <a:latin typeface="Rubik"/>
                <a:ea typeface="Rubik"/>
                <a:cs typeface="Rubik"/>
                <a:sym typeface="Rubik"/>
              </a:rPr>
              <a:t>AMARILLO</a:t>
            </a:r>
            <a:endParaRPr sz="2388">
              <a:solidFill>
                <a:srgbClr val="FCD3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67" name="Google Shape;967;p116"/>
          <p:cNvSpPr/>
          <p:nvPr/>
        </p:nvSpPr>
        <p:spPr>
          <a:xfrm>
            <a:off x="978486" y="4178858"/>
            <a:ext cx="278518" cy="278518"/>
          </a:xfrm>
          <a:prstGeom prst="ellipse">
            <a:avLst/>
          </a:prstGeom>
          <a:solidFill>
            <a:srgbClr val="FCD300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116"/>
          <p:cNvSpPr/>
          <p:nvPr/>
        </p:nvSpPr>
        <p:spPr>
          <a:xfrm>
            <a:off x="6361439" y="1838045"/>
            <a:ext cx="136423" cy="136423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0974" tIns="45474" rIns="90974" bIns="45474" anchor="ctr" anchorCtr="0">
            <a:noAutofit/>
          </a:bodyPr>
          <a:lstStyle/>
          <a:p>
            <a:pPr algn="ctr"/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9" name="Google Shape;969;p116"/>
          <p:cNvGrpSpPr/>
          <p:nvPr/>
        </p:nvGrpSpPr>
        <p:grpSpPr>
          <a:xfrm>
            <a:off x="6085141" y="1069862"/>
            <a:ext cx="1037432" cy="1365001"/>
            <a:chOff x="5871427" y="-320608"/>
            <a:chExt cx="2152313" cy="2943723"/>
          </a:xfrm>
        </p:grpSpPr>
        <p:sp>
          <p:nvSpPr>
            <p:cNvPr id="970" name="Google Shape;970;p116"/>
            <p:cNvSpPr/>
            <p:nvPr/>
          </p:nvSpPr>
          <p:spPr>
            <a:xfrm>
              <a:off x="5920740" y="520115"/>
              <a:ext cx="2103000" cy="2103000"/>
            </a:xfrm>
            <a:prstGeom prst="ellipse">
              <a:avLst/>
            </a:prstGeom>
            <a:noFill/>
            <a:ln w="19050" cap="flat" cmpd="sng">
              <a:solidFill>
                <a:srgbClr val="2C2C2C"/>
              </a:solidFill>
              <a:prstDash val="dash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0974" tIns="45474" rIns="90974" bIns="45474" anchor="ctr" anchorCtr="0">
              <a:noAutofit/>
            </a:bodyPr>
            <a:lstStyle/>
            <a:p>
              <a:pPr algn="ctr"/>
              <a:endParaRPr sz="139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16"/>
            <p:cNvSpPr txBox="1"/>
            <p:nvPr/>
          </p:nvSpPr>
          <p:spPr>
            <a:xfrm>
              <a:off x="5871427" y="-320608"/>
              <a:ext cx="1522200" cy="66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974" tIns="45474" rIns="90974" bIns="45474" anchor="t" anchorCtr="0">
              <a:noAutofit/>
            </a:bodyPr>
            <a:lstStyle/>
            <a:p>
              <a:r>
                <a:rPr lang="es" sz="1791" b="1">
                  <a:latin typeface="Rubik"/>
                  <a:ea typeface="Rubik"/>
                  <a:cs typeface="Rubik"/>
                  <a:sym typeface="Rubik"/>
                </a:rPr>
                <a:t>k</a:t>
              </a:r>
              <a:r>
                <a:rPr lang="es" sz="1393" b="1">
                  <a:solidFill>
                    <a:srgbClr val="000000"/>
                  </a:solidFill>
                  <a:latin typeface="Rubik"/>
                  <a:ea typeface="Rubik"/>
                  <a:cs typeface="Rubik"/>
                  <a:sym typeface="Rubik"/>
                </a:rPr>
                <a:t> = </a:t>
              </a:r>
              <a:r>
                <a:rPr lang="es" sz="1791" b="1">
                  <a:latin typeface="Rubik"/>
                  <a:ea typeface="Rubik"/>
                  <a:cs typeface="Rubik"/>
                  <a:sym typeface="Rubik"/>
                </a:rPr>
                <a:t>3</a:t>
              </a:r>
              <a:endParaRPr sz="1791" b="1"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432</Words>
  <Application>Microsoft Office PowerPoint</Application>
  <PresentationFormat>Personalizado</PresentationFormat>
  <Paragraphs>52</Paragraphs>
  <Slides>10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Open Sans</vt:lpstr>
      <vt:lpstr>Rubik</vt:lpstr>
      <vt:lpstr>Office Theme</vt:lpstr>
      <vt:lpstr>Academia BA Emprende Formación: Inteligencia Artificial Docente: Mg. Ing. Layla Scheli</vt:lpstr>
      <vt:lpstr>Correlaciones</vt:lpstr>
      <vt:lpstr>Correlaciones</vt:lpstr>
      <vt:lpstr>Regresión Lineal</vt:lpstr>
      <vt:lpstr>Regresión Lineal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Academia BA Emprende Formación: Ciencia de Datos Docente: Mg. Ing. Layla Scheli</dc:title>
  <cp:lastModifiedBy>Layla Scheli</cp:lastModifiedBy>
  <cp:revision>112</cp:revision>
  <dcterms:created xsi:type="dcterms:W3CDTF">2020-10-20T23:11:42Z</dcterms:created>
  <dcterms:modified xsi:type="dcterms:W3CDTF">2021-04-30T12:26:34Z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2020-10-20T00:00:00Z</vt:filetime>
  </property>
</Properties>
</file>