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11" r:id="rId12"/>
    <p:sldId id="310" r:id="rId13"/>
    <p:sldId id="309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Condensed Medium" panose="020B06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Livvic Light" pitchFamily="2" charset="0"/>
      <p:regular r:id="rId32"/>
      <p:italic r:id="rId33"/>
    </p:embeddedFont>
    <p:embeddedFont>
      <p:font typeface="Maven Pro" panose="020B0604020202020204" charset="0"/>
      <p:regular r:id="rId34"/>
      <p:bold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Nunito Light" pitchFamily="2" charset="0"/>
      <p:regular r:id="rId40"/>
      <p:italic r:id="rId41"/>
    </p:embeddedFont>
    <p:embeddedFont>
      <p:font typeface="Share Tech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25749E-C29C-4728-AC08-7A6B4A63541D}">
  <a:tblStyle styleId="{2325749E-C29C-4728-AC08-7A6B4A635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66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71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6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83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3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3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9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1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6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150795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PROYECTO DE ARQUITECTURA DE DATOS EN LA UNIDAD DE CUIDADOS INTENSIVOS</a:t>
            </a:r>
            <a:endParaRPr sz="32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06644" y="-18428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STACK TECNOLOGICO</a:t>
            </a:r>
            <a:endParaRPr dirty="0"/>
          </a:p>
        </p:txBody>
      </p:sp>
      <p:pic>
        <p:nvPicPr>
          <p:cNvPr id="6" name="Google Shape;254;p8">
            <a:extLst>
              <a:ext uri="{FF2B5EF4-FFF2-40B4-BE49-F238E27FC236}">
                <a16:creationId xmlns:a16="http://schemas.microsoft.com/office/drawing/2014/main" id="{AF6DC690-6D65-A172-60D6-D20BD96129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375" y="1068380"/>
            <a:ext cx="1503040" cy="133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7;p8">
            <a:extLst>
              <a:ext uri="{FF2B5EF4-FFF2-40B4-BE49-F238E27FC236}">
                <a16:creationId xmlns:a16="http://schemas.microsoft.com/office/drawing/2014/main" id="{0953DB90-C4DF-54BE-B94C-91DDFCEB07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5634" y="3744727"/>
            <a:ext cx="2228321" cy="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3;p8">
            <a:extLst>
              <a:ext uri="{FF2B5EF4-FFF2-40B4-BE49-F238E27FC236}">
                <a16:creationId xmlns:a16="http://schemas.microsoft.com/office/drawing/2014/main" id="{31B150B5-51BA-9E98-204F-4D9D383934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314" y="2523959"/>
            <a:ext cx="2963051" cy="110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oogle Cloud UK Consultant">
            <a:extLst>
              <a:ext uri="{FF2B5EF4-FFF2-40B4-BE49-F238E27FC236}">
                <a16:creationId xmlns:a16="http://schemas.microsoft.com/office/drawing/2014/main" id="{5BA1DCBE-EC95-2969-A3B4-A674002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45" y="1522428"/>
            <a:ext cx="1255646" cy="99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Expands Trusted Content Offerings for Developers">
            <a:extLst>
              <a:ext uri="{FF2B5EF4-FFF2-40B4-BE49-F238E27FC236}">
                <a16:creationId xmlns:a16="http://schemas.microsoft.com/office/drawing/2014/main" id="{8A129D29-4EAD-E5D5-794A-DEA140F29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54178"/>
            <a:ext cx="2298750" cy="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Cloud Run icon PNG and SVG Vector Free Download">
            <a:extLst>
              <a:ext uri="{FF2B5EF4-FFF2-40B4-BE49-F238E27FC236}">
                <a16:creationId xmlns:a16="http://schemas.microsoft.com/office/drawing/2014/main" id="{C89FAD11-3FAE-39A9-7FE9-4EF10249C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6" t="10638" r="5656" b="7779"/>
          <a:stretch/>
        </p:blipFill>
        <p:spPr bwMode="auto">
          <a:xfrm>
            <a:off x="725351" y="1734303"/>
            <a:ext cx="995926" cy="893306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6F7E37-B647-40B3-94D6-239367C36E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4833" y="3499180"/>
            <a:ext cx="1103383" cy="1103383"/>
          </a:xfrm>
          <a:prstGeom prst="rect">
            <a:avLst/>
          </a:prstGeom>
        </p:spPr>
      </p:pic>
      <p:pic>
        <p:nvPicPr>
          <p:cNvPr id="1036" name="Picture 12" descr="Brand • Streamlit">
            <a:extLst>
              <a:ext uri="{FF2B5EF4-FFF2-40B4-BE49-F238E27FC236}">
                <a16:creationId xmlns:a16="http://schemas.microsoft.com/office/drawing/2014/main" id="{3D6513E2-35A2-E6E8-CE7A-55D89E57B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38"/>
          <a:stretch/>
        </p:blipFill>
        <p:spPr bwMode="auto">
          <a:xfrm>
            <a:off x="4697859" y="795642"/>
            <a:ext cx="1974518" cy="17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Actions · GitHub">
            <a:extLst>
              <a:ext uri="{FF2B5EF4-FFF2-40B4-BE49-F238E27FC236}">
                <a16:creationId xmlns:a16="http://schemas.microsoft.com/office/drawing/2014/main" id="{876D506A-AAB1-5E4C-5575-7E1A3B00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3" y="3715839"/>
            <a:ext cx="1049321" cy="10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1AE3FA-1224-2F8D-6D1A-AF5322E6A0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453" y="3664595"/>
            <a:ext cx="1049321" cy="10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9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44284F5-05B2-E3A2-4158-1D0365FA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658604" cy="676896"/>
          </a:xfrm>
        </p:spPr>
        <p:txBody>
          <a:bodyPr/>
          <a:lstStyle/>
          <a:p>
            <a:r>
              <a:rPr lang="es-PE" dirty="0"/>
              <a:t>ARQUITECTURA GENERAL</a:t>
            </a:r>
          </a:p>
        </p:txBody>
      </p:sp>
      <p:pic>
        <p:nvPicPr>
          <p:cNvPr id="34" name="Imagen 33" descr="Diagrama&#10;&#10;Descripción generada automáticamente">
            <a:extLst>
              <a:ext uri="{FF2B5EF4-FFF2-40B4-BE49-F238E27FC236}">
                <a16:creationId xmlns:a16="http://schemas.microsoft.com/office/drawing/2014/main" id="{A8E583D7-D98D-C8D0-E3D8-45A42758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4" y="1366325"/>
            <a:ext cx="5983111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MLO</a:t>
            </a:r>
            <a:r>
              <a:rPr lang="en" sz="2400" dirty="0"/>
              <a:t>PS</a:t>
            </a:r>
            <a:endParaRPr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B6664F4-8CB7-E921-0162-17503D4B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14" y="1159086"/>
            <a:ext cx="6828971" cy="3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823969" y="276885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¿Alguna Pregunta?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6D93-D9E8-19D3-4AF5-DDE20E44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15" y="3775110"/>
            <a:ext cx="4336156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080544" y="3124668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Gustavo Gonzalez</a:t>
            </a:r>
          </a:p>
          <a:p>
            <a:endParaRPr lang="en-US" dirty="0"/>
          </a:p>
          <a:p>
            <a:r>
              <a:rPr lang="en-US" dirty="0"/>
              <a:t>Roy Quillca Pacco</a:t>
            </a:r>
            <a:endParaRPr lang="it-I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18150" y="3121069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Roy Quillca Pacco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Lorenzo Prado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/>
              <a:t>Data Engineering</a:t>
            </a:r>
            <a:br>
              <a:rPr lang="en" sz="1600" dirty="0"/>
            </a:br>
            <a:endParaRPr sz="16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540168" y="3124668"/>
            <a:ext cx="183787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Gustavo Gonzalez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Jair Nicolas Callejas </a:t>
            </a:r>
            <a:endParaRPr lang="it-IT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775868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Analytics</a:t>
            </a:r>
            <a:endParaRPr sz="16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EL EQUIPO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341201" y="254449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Machine Learning</a:t>
            </a:r>
            <a:endParaRPr sz="1600"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72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775869" y="1974800"/>
            <a:ext cx="166959" cy="858590"/>
          </a:xfrm>
          <a:prstGeom prst="bentConnector3">
            <a:avLst>
              <a:gd name="adj1" fmla="val 23692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341202" y="1974800"/>
            <a:ext cx="324503" cy="858590"/>
          </a:xfrm>
          <a:prstGeom prst="bentConnector3">
            <a:avLst>
              <a:gd name="adj1" fmla="val 1704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6792550" y="1689694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069074" y="1689694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302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62289" y="854961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La gestión de recursos hospitalarios es una tarea crucial para el correcto funcionamiento de un hospital. Un correcto manejo de los recursos, puede mejorar la calidad de la atención médica y reducir costos de operación. Sin embargo, la gestión de recursos en un hospital es complejo debido al alto volumen de datos generados diariamente, lo que puede llevar a tomar decisiones ineficientes.</a:t>
            </a:r>
            <a:endParaRPr lang="en-US"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5968" y="238375"/>
            <a:ext cx="30959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SITUACION ACTUAL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04;p59">
            <a:extLst>
              <a:ext uri="{FF2B5EF4-FFF2-40B4-BE49-F238E27FC236}">
                <a16:creationId xmlns:a16="http://schemas.microsoft.com/office/drawing/2014/main" id="{2CAE72F4-82AB-A1E4-2376-FB9C32FC5490}"/>
              </a:ext>
            </a:extLst>
          </p:cNvPr>
          <p:cNvGrpSpPr/>
          <p:nvPr/>
        </p:nvGrpSpPr>
        <p:grpSpPr>
          <a:xfrm>
            <a:off x="5509873" y="1443277"/>
            <a:ext cx="1761445" cy="2349821"/>
            <a:chOff x="8010427" y="3348503"/>
            <a:chExt cx="278795" cy="351615"/>
          </a:xfrm>
          <a:solidFill>
            <a:schemeClr val="bg1">
              <a:lumMod val="85000"/>
            </a:schemeClr>
          </a:solidFill>
        </p:grpSpPr>
        <p:sp>
          <p:nvSpPr>
            <p:cNvPr id="3" name="Google Shape;10405;p59">
              <a:extLst>
                <a:ext uri="{FF2B5EF4-FFF2-40B4-BE49-F238E27FC236}">
                  <a16:creationId xmlns:a16="http://schemas.microsoft.com/office/drawing/2014/main" id="{7EFE961B-5CA8-8DDB-F57B-29661AA2A8CF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6;p59">
              <a:extLst>
                <a:ext uri="{FF2B5EF4-FFF2-40B4-BE49-F238E27FC236}">
                  <a16:creationId xmlns:a16="http://schemas.microsoft.com/office/drawing/2014/main" id="{46EF4C4E-E816-2D8F-985B-BC1FD272116C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07;p59">
              <a:extLst>
                <a:ext uri="{FF2B5EF4-FFF2-40B4-BE49-F238E27FC236}">
                  <a16:creationId xmlns:a16="http://schemas.microsoft.com/office/drawing/2014/main" id="{23CC0EA0-08F5-F2FF-57A5-FD995D122CC8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08;p59">
              <a:extLst>
                <a:ext uri="{FF2B5EF4-FFF2-40B4-BE49-F238E27FC236}">
                  <a16:creationId xmlns:a16="http://schemas.microsoft.com/office/drawing/2014/main" id="{D46C80AC-581D-59CD-5364-9B5340022505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9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07618" y="949681"/>
            <a:ext cx="4064382" cy="191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Un importante centro de salud, ha solicitado a “G10 Consulting” nuestros servicios para implementar una solución de arquitectura de datos y así gestionar los datos para la toma de decisiones en el área de cuidados intensivos.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25968" y="238375"/>
            <a:ext cx="30959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SITUACION ACTUAL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04;p59">
            <a:extLst>
              <a:ext uri="{FF2B5EF4-FFF2-40B4-BE49-F238E27FC236}">
                <a16:creationId xmlns:a16="http://schemas.microsoft.com/office/drawing/2014/main" id="{2CAE72F4-82AB-A1E4-2376-FB9C32FC5490}"/>
              </a:ext>
            </a:extLst>
          </p:cNvPr>
          <p:cNvGrpSpPr/>
          <p:nvPr/>
        </p:nvGrpSpPr>
        <p:grpSpPr>
          <a:xfrm>
            <a:off x="5509873" y="1443277"/>
            <a:ext cx="1761445" cy="2349821"/>
            <a:chOff x="8010427" y="3348503"/>
            <a:chExt cx="278795" cy="351615"/>
          </a:xfrm>
          <a:solidFill>
            <a:schemeClr val="bg1">
              <a:lumMod val="85000"/>
            </a:schemeClr>
          </a:solidFill>
        </p:grpSpPr>
        <p:sp>
          <p:nvSpPr>
            <p:cNvPr id="3" name="Google Shape;10405;p59">
              <a:extLst>
                <a:ext uri="{FF2B5EF4-FFF2-40B4-BE49-F238E27FC236}">
                  <a16:creationId xmlns:a16="http://schemas.microsoft.com/office/drawing/2014/main" id="{7EFE961B-5CA8-8DDB-F57B-29661AA2A8CF}"/>
                </a:ext>
              </a:extLst>
            </p:cNvPr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6;p59">
              <a:extLst>
                <a:ext uri="{FF2B5EF4-FFF2-40B4-BE49-F238E27FC236}">
                  <a16:creationId xmlns:a16="http://schemas.microsoft.com/office/drawing/2014/main" id="{46EF4C4E-E816-2D8F-985B-BC1FD272116C}"/>
                </a:ext>
              </a:extLst>
            </p:cNvPr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07;p59">
              <a:extLst>
                <a:ext uri="{FF2B5EF4-FFF2-40B4-BE49-F238E27FC236}">
                  <a16:creationId xmlns:a16="http://schemas.microsoft.com/office/drawing/2014/main" id="{23CC0EA0-08F5-F2FF-57A5-FD995D122CC8}"/>
                </a:ext>
              </a:extLst>
            </p:cNvPr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08;p59">
              <a:extLst>
                <a:ext uri="{FF2B5EF4-FFF2-40B4-BE49-F238E27FC236}">
                  <a16:creationId xmlns:a16="http://schemas.microsoft.com/office/drawing/2014/main" id="{D46C80AC-581D-59CD-5364-9B5340022505}"/>
                </a:ext>
              </a:extLst>
            </p:cNvPr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5E824-E65E-4703-E437-BC44C1DB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574" y="2931038"/>
            <a:ext cx="581025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DF255-16F0-DA6E-BD1C-15287B2D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71" y="2931039"/>
            <a:ext cx="581025" cy="581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18A5F7-7F24-44B3-795C-6E9023475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26" y="2931037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521049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Subir la data a un servicio de la nube de acuerdo con el </a:t>
            </a:r>
            <a:r>
              <a:rPr lang="es-ES" dirty="0" err="1"/>
              <a:t>stack</a:t>
            </a:r>
            <a:r>
              <a:rPr lang="es-ES" dirty="0"/>
              <a:t> tecnológico.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Realizar los procesos de transformación de la data para que esté lista para su consumo.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Explorar la data en profundidad, esto para definir la información que será determinante y que pueda relacionarse con la logística.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>
                <a:sym typeface="Maven Pro SemiBold"/>
              </a:rPr>
              <a:t>Realizar un análisis de estadía de los pacientes por área de cuidados intensivos y por aseguradora, esto último considerando la influencia que esta tiene en la logística en el área de salud.</a:t>
            </a: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s-ES" dirty="0">
              <a:sym typeface="Maven Pro SemiBold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s-ES" dirty="0"/>
              <a:t>Desarrollar un dashboard interactivo que permita a los médicos visualizar y analizar los datos de la unidad de cuidados intensivos.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grpSp>
        <p:nvGrpSpPr>
          <p:cNvPr id="9" name="Google Shape;1567;p48">
            <a:extLst>
              <a:ext uri="{FF2B5EF4-FFF2-40B4-BE49-F238E27FC236}">
                <a16:creationId xmlns:a16="http://schemas.microsoft.com/office/drawing/2014/main" id="{AC263FFB-B632-0CBB-D149-CD8E3050D94B}"/>
              </a:ext>
            </a:extLst>
          </p:cNvPr>
          <p:cNvGrpSpPr/>
          <p:nvPr/>
        </p:nvGrpSpPr>
        <p:grpSpPr>
          <a:xfrm>
            <a:off x="6294793" y="1900239"/>
            <a:ext cx="2069811" cy="1923116"/>
            <a:chOff x="3139200" y="4215125"/>
            <a:chExt cx="1046575" cy="785350"/>
          </a:xfrm>
        </p:grpSpPr>
        <p:sp>
          <p:nvSpPr>
            <p:cNvPr id="10" name="Google Shape;1568;p48">
              <a:extLst>
                <a:ext uri="{FF2B5EF4-FFF2-40B4-BE49-F238E27FC236}">
                  <a16:creationId xmlns:a16="http://schemas.microsoft.com/office/drawing/2014/main" id="{102CCF49-A12F-C13B-A204-BB19D6B83B6E}"/>
                </a:ext>
              </a:extLst>
            </p:cNvPr>
            <p:cNvSpPr/>
            <p:nvPr/>
          </p:nvSpPr>
          <p:spPr>
            <a:xfrm>
              <a:off x="3273525" y="4573575"/>
              <a:ext cx="315225" cy="77325"/>
            </a:xfrm>
            <a:custGeom>
              <a:avLst/>
              <a:gdLst/>
              <a:ahLst/>
              <a:cxnLst/>
              <a:rect l="l" t="t" r="r" b="b"/>
              <a:pathLst>
                <a:path w="12609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2" y="3092"/>
                    <a:pt x="2049" y="3092"/>
                  </a:cubicBezTo>
                  <a:cubicBezTo>
                    <a:pt x="2840" y="3092"/>
                    <a:pt x="3599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297" y="2952"/>
                    <a:pt x="10680" y="3092"/>
                    <a:pt x="11057" y="3092"/>
                  </a:cubicBezTo>
                  <a:cubicBezTo>
                    <a:pt x="11846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9;p48">
              <a:extLst>
                <a:ext uri="{FF2B5EF4-FFF2-40B4-BE49-F238E27FC236}">
                  <a16:creationId xmlns:a16="http://schemas.microsoft.com/office/drawing/2014/main" id="{32846D90-299A-075A-6BBD-E8D4CFC0A83C}"/>
                </a:ext>
              </a:extLst>
            </p:cNvPr>
            <p:cNvSpPr/>
            <p:nvPr/>
          </p:nvSpPr>
          <p:spPr>
            <a:xfrm>
              <a:off x="3273525" y="4312775"/>
              <a:ext cx="653500" cy="77300"/>
            </a:xfrm>
            <a:custGeom>
              <a:avLst/>
              <a:gdLst/>
              <a:ahLst/>
              <a:cxnLst/>
              <a:rect l="l" t="t" r="r" b="b"/>
              <a:pathLst>
                <a:path w="26140" h="3092" extrusionOk="0">
                  <a:moveTo>
                    <a:pt x="2061" y="0"/>
                  </a:moveTo>
                  <a:cubicBezTo>
                    <a:pt x="693" y="0"/>
                    <a:pt x="1" y="1665"/>
                    <a:pt x="973" y="2637"/>
                  </a:cubicBezTo>
                  <a:cubicBezTo>
                    <a:pt x="1287" y="2951"/>
                    <a:pt x="1674" y="3092"/>
                    <a:pt x="2053" y="3092"/>
                  </a:cubicBezTo>
                  <a:cubicBezTo>
                    <a:pt x="2847" y="3092"/>
                    <a:pt x="3610" y="2475"/>
                    <a:pt x="3610" y="1549"/>
                  </a:cubicBezTo>
                  <a:cubicBezTo>
                    <a:pt x="3610" y="692"/>
                    <a:pt x="2918" y="0"/>
                    <a:pt x="2061" y="0"/>
                  </a:cubicBezTo>
                  <a:close/>
                  <a:moveTo>
                    <a:pt x="6560" y="0"/>
                  </a:moveTo>
                  <a:cubicBezTo>
                    <a:pt x="5192" y="0"/>
                    <a:pt x="4500" y="1665"/>
                    <a:pt x="5472" y="2637"/>
                  </a:cubicBezTo>
                  <a:cubicBezTo>
                    <a:pt x="5786" y="2951"/>
                    <a:pt x="6173" y="3092"/>
                    <a:pt x="6552" y="3092"/>
                  </a:cubicBezTo>
                  <a:cubicBezTo>
                    <a:pt x="7347" y="3092"/>
                    <a:pt x="8109" y="2475"/>
                    <a:pt x="8109" y="1549"/>
                  </a:cubicBezTo>
                  <a:cubicBezTo>
                    <a:pt x="8109" y="692"/>
                    <a:pt x="7417" y="0"/>
                    <a:pt x="6560" y="0"/>
                  </a:cubicBezTo>
                  <a:close/>
                  <a:moveTo>
                    <a:pt x="11076" y="0"/>
                  </a:moveTo>
                  <a:cubicBezTo>
                    <a:pt x="9691" y="0"/>
                    <a:pt x="9016" y="1665"/>
                    <a:pt x="9988" y="2637"/>
                  </a:cubicBezTo>
                  <a:cubicBezTo>
                    <a:pt x="10302" y="2951"/>
                    <a:pt x="10687" y="3092"/>
                    <a:pt x="11064" y="3092"/>
                  </a:cubicBezTo>
                  <a:cubicBezTo>
                    <a:pt x="11853" y="3092"/>
                    <a:pt x="12609" y="2475"/>
                    <a:pt x="12609" y="1549"/>
                  </a:cubicBezTo>
                  <a:cubicBezTo>
                    <a:pt x="12609" y="692"/>
                    <a:pt x="11933" y="0"/>
                    <a:pt x="11076" y="0"/>
                  </a:cubicBezTo>
                  <a:close/>
                  <a:moveTo>
                    <a:pt x="15575" y="0"/>
                  </a:moveTo>
                  <a:cubicBezTo>
                    <a:pt x="14207" y="0"/>
                    <a:pt x="13515" y="1665"/>
                    <a:pt x="14487" y="2637"/>
                  </a:cubicBezTo>
                  <a:cubicBezTo>
                    <a:pt x="14802" y="2951"/>
                    <a:pt x="15188" y="3092"/>
                    <a:pt x="15567" y="3092"/>
                  </a:cubicBezTo>
                  <a:cubicBezTo>
                    <a:pt x="16362" y="3092"/>
                    <a:pt x="17124" y="2475"/>
                    <a:pt x="17124" y="1549"/>
                  </a:cubicBezTo>
                  <a:cubicBezTo>
                    <a:pt x="17124" y="692"/>
                    <a:pt x="16432" y="0"/>
                    <a:pt x="15592" y="0"/>
                  </a:cubicBezTo>
                  <a:close/>
                  <a:moveTo>
                    <a:pt x="20091" y="0"/>
                  </a:moveTo>
                  <a:cubicBezTo>
                    <a:pt x="18707" y="0"/>
                    <a:pt x="18031" y="1665"/>
                    <a:pt x="19003" y="2637"/>
                  </a:cubicBezTo>
                  <a:cubicBezTo>
                    <a:pt x="19317" y="2951"/>
                    <a:pt x="19702" y="3092"/>
                    <a:pt x="20079" y="3092"/>
                  </a:cubicBezTo>
                  <a:cubicBezTo>
                    <a:pt x="20869" y="3092"/>
                    <a:pt x="21624" y="2475"/>
                    <a:pt x="21624" y="1549"/>
                  </a:cubicBezTo>
                  <a:cubicBezTo>
                    <a:pt x="21624" y="692"/>
                    <a:pt x="20948" y="0"/>
                    <a:pt x="20091" y="0"/>
                  </a:cubicBezTo>
                  <a:close/>
                  <a:moveTo>
                    <a:pt x="24590" y="0"/>
                  </a:moveTo>
                  <a:cubicBezTo>
                    <a:pt x="23222" y="0"/>
                    <a:pt x="22530" y="1665"/>
                    <a:pt x="23503" y="2637"/>
                  </a:cubicBezTo>
                  <a:cubicBezTo>
                    <a:pt x="23817" y="2951"/>
                    <a:pt x="24203" y="3092"/>
                    <a:pt x="24582" y="3092"/>
                  </a:cubicBezTo>
                  <a:cubicBezTo>
                    <a:pt x="25377" y="3092"/>
                    <a:pt x="26140" y="2475"/>
                    <a:pt x="26140" y="1549"/>
                  </a:cubicBezTo>
                  <a:cubicBezTo>
                    <a:pt x="26140" y="692"/>
                    <a:pt x="25447" y="0"/>
                    <a:pt x="24590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0;p48">
              <a:extLst>
                <a:ext uri="{FF2B5EF4-FFF2-40B4-BE49-F238E27FC236}">
                  <a16:creationId xmlns:a16="http://schemas.microsoft.com/office/drawing/2014/main" id="{F4DD961F-0BB9-13F0-5877-FB46250DC8D2}"/>
                </a:ext>
              </a:extLst>
            </p:cNvPr>
            <p:cNvSpPr/>
            <p:nvPr/>
          </p:nvSpPr>
          <p:spPr>
            <a:xfrm>
              <a:off x="3273525" y="4721900"/>
              <a:ext cx="540600" cy="77325"/>
            </a:xfrm>
            <a:custGeom>
              <a:avLst/>
              <a:gdLst/>
              <a:ahLst/>
              <a:cxnLst/>
              <a:rect l="l" t="t" r="r" b="b"/>
              <a:pathLst>
                <a:path w="21624" h="3093" extrusionOk="0">
                  <a:moveTo>
                    <a:pt x="2061" y="1"/>
                  </a:moveTo>
                  <a:cubicBezTo>
                    <a:pt x="693" y="1"/>
                    <a:pt x="1" y="1665"/>
                    <a:pt x="973" y="2638"/>
                  </a:cubicBezTo>
                  <a:cubicBezTo>
                    <a:pt x="1287" y="2952"/>
                    <a:pt x="1674" y="3092"/>
                    <a:pt x="2053" y="3092"/>
                  </a:cubicBezTo>
                  <a:cubicBezTo>
                    <a:pt x="2847" y="3092"/>
                    <a:pt x="3610" y="2476"/>
                    <a:pt x="3610" y="1550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560" y="1"/>
                  </a:moveTo>
                  <a:cubicBezTo>
                    <a:pt x="5192" y="1"/>
                    <a:pt x="4500" y="1665"/>
                    <a:pt x="5472" y="2638"/>
                  </a:cubicBezTo>
                  <a:cubicBezTo>
                    <a:pt x="5786" y="2952"/>
                    <a:pt x="6173" y="3092"/>
                    <a:pt x="6552" y="3092"/>
                  </a:cubicBezTo>
                  <a:cubicBezTo>
                    <a:pt x="7347" y="3092"/>
                    <a:pt x="8109" y="2476"/>
                    <a:pt x="8109" y="1550"/>
                  </a:cubicBezTo>
                  <a:cubicBezTo>
                    <a:pt x="8109" y="693"/>
                    <a:pt x="7417" y="1"/>
                    <a:pt x="6560" y="1"/>
                  </a:cubicBezTo>
                  <a:close/>
                  <a:moveTo>
                    <a:pt x="11076" y="1"/>
                  </a:moveTo>
                  <a:cubicBezTo>
                    <a:pt x="9691" y="1"/>
                    <a:pt x="9016" y="1665"/>
                    <a:pt x="9988" y="2638"/>
                  </a:cubicBezTo>
                  <a:cubicBezTo>
                    <a:pt x="10302" y="2952"/>
                    <a:pt x="10687" y="3092"/>
                    <a:pt x="11064" y="3092"/>
                  </a:cubicBezTo>
                  <a:cubicBezTo>
                    <a:pt x="11853" y="3092"/>
                    <a:pt x="12609" y="2476"/>
                    <a:pt x="12609" y="1550"/>
                  </a:cubicBezTo>
                  <a:cubicBezTo>
                    <a:pt x="12609" y="693"/>
                    <a:pt x="11933" y="1"/>
                    <a:pt x="11076" y="1"/>
                  </a:cubicBezTo>
                  <a:close/>
                  <a:moveTo>
                    <a:pt x="15575" y="1"/>
                  </a:moveTo>
                  <a:cubicBezTo>
                    <a:pt x="14207" y="1"/>
                    <a:pt x="13515" y="1665"/>
                    <a:pt x="14487" y="2638"/>
                  </a:cubicBezTo>
                  <a:cubicBezTo>
                    <a:pt x="14802" y="2952"/>
                    <a:pt x="15188" y="3092"/>
                    <a:pt x="15567" y="3092"/>
                  </a:cubicBezTo>
                  <a:cubicBezTo>
                    <a:pt x="16362" y="3092"/>
                    <a:pt x="17124" y="2476"/>
                    <a:pt x="17124" y="1550"/>
                  </a:cubicBezTo>
                  <a:cubicBezTo>
                    <a:pt x="17124" y="693"/>
                    <a:pt x="16432" y="1"/>
                    <a:pt x="15592" y="1"/>
                  </a:cubicBezTo>
                  <a:close/>
                  <a:moveTo>
                    <a:pt x="20091" y="1"/>
                  </a:moveTo>
                  <a:cubicBezTo>
                    <a:pt x="18707" y="1"/>
                    <a:pt x="18031" y="1665"/>
                    <a:pt x="19003" y="2638"/>
                  </a:cubicBezTo>
                  <a:cubicBezTo>
                    <a:pt x="19317" y="2952"/>
                    <a:pt x="19702" y="3092"/>
                    <a:pt x="20079" y="3092"/>
                  </a:cubicBezTo>
                  <a:cubicBezTo>
                    <a:pt x="20869" y="3092"/>
                    <a:pt x="21624" y="2476"/>
                    <a:pt x="21624" y="1550"/>
                  </a:cubicBezTo>
                  <a:cubicBezTo>
                    <a:pt x="21624" y="693"/>
                    <a:pt x="20948" y="1"/>
                    <a:pt x="2009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1;p48">
              <a:extLst>
                <a:ext uri="{FF2B5EF4-FFF2-40B4-BE49-F238E27FC236}">
                  <a16:creationId xmlns:a16="http://schemas.microsoft.com/office/drawing/2014/main" id="{F5D163D2-A4C4-F957-C9B3-5B4380D0AB71}"/>
                </a:ext>
              </a:extLst>
            </p:cNvPr>
            <p:cNvSpPr/>
            <p:nvPr/>
          </p:nvSpPr>
          <p:spPr>
            <a:xfrm>
              <a:off x="3273525" y="4443375"/>
              <a:ext cx="902375" cy="77300"/>
            </a:xfrm>
            <a:custGeom>
              <a:avLst/>
              <a:gdLst/>
              <a:ahLst/>
              <a:cxnLst/>
              <a:rect l="l" t="t" r="r" b="b"/>
              <a:pathLst>
                <a:path w="36095" h="3092" extrusionOk="0">
                  <a:moveTo>
                    <a:pt x="2061" y="1"/>
                  </a:moveTo>
                  <a:cubicBezTo>
                    <a:pt x="693" y="1"/>
                    <a:pt x="1" y="1649"/>
                    <a:pt x="973" y="2638"/>
                  </a:cubicBezTo>
                  <a:cubicBezTo>
                    <a:pt x="1286" y="2951"/>
                    <a:pt x="1670" y="3092"/>
                    <a:pt x="2047" y="3092"/>
                  </a:cubicBezTo>
                  <a:cubicBezTo>
                    <a:pt x="2839" y="3092"/>
                    <a:pt x="3599" y="2471"/>
                    <a:pt x="3610" y="1533"/>
                  </a:cubicBezTo>
                  <a:cubicBezTo>
                    <a:pt x="3610" y="693"/>
                    <a:pt x="2918" y="1"/>
                    <a:pt x="2061" y="1"/>
                  </a:cubicBezTo>
                  <a:close/>
                  <a:moveTo>
                    <a:pt x="6692" y="1"/>
                  </a:moveTo>
                  <a:cubicBezTo>
                    <a:pt x="5324" y="1"/>
                    <a:pt x="4632" y="1665"/>
                    <a:pt x="5604" y="2638"/>
                  </a:cubicBezTo>
                  <a:cubicBezTo>
                    <a:pt x="5918" y="2951"/>
                    <a:pt x="6303" y="3092"/>
                    <a:pt x="6682" y="3092"/>
                  </a:cubicBezTo>
                  <a:cubicBezTo>
                    <a:pt x="7477" y="3092"/>
                    <a:pt x="8241" y="2471"/>
                    <a:pt x="8241" y="1533"/>
                  </a:cubicBezTo>
                  <a:cubicBezTo>
                    <a:pt x="8241" y="693"/>
                    <a:pt x="7549" y="1"/>
                    <a:pt x="6708" y="1"/>
                  </a:cubicBezTo>
                  <a:close/>
                  <a:moveTo>
                    <a:pt x="11340" y="1"/>
                  </a:moveTo>
                  <a:cubicBezTo>
                    <a:pt x="9955" y="1"/>
                    <a:pt x="9263" y="1649"/>
                    <a:pt x="10235" y="2638"/>
                  </a:cubicBezTo>
                  <a:cubicBezTo>
                    <a:pt x="10549" y="2951"/>
                    <a:pt x="10934" y="3092"/>
                    <a:pt x="11313" y="3092"/>
                  </a:cubicBezTo>
                  <a:cubicBezTo>
                    <a:pt x="12108" y="3092"/>
                    <a:pt x="12872" y="2471"/>
                    <a:pt x="12872" y="1533"/>
                  </a:cubicBezTo>
                  <a:cubicBezTo>
                    <a:pt x="12872" y="693"/>
                    <a:pt x="12197" y="1"/>
                    <a:pt x="11340" y="1"/>
                  </a:cubicBezTo>
                  <a:close/>
                  <a:moveTo>
                    <a:pt x="15971" y="1"/>
                  </a:moveTo>
                  <a:cubicBezTo>
                    <a:pt x="14603" y="1"/>
                    <a:pt x="13911" y="1665"/>
                    <a:pt x="14883" y="2638"/>
                  </a:cubicBezTo>
                  <a:cubicBezTo>
                    <a:pt x="15197" y="2951"/>
                    <a:pt x="15582" y="3092"/>
                    <a:pt x="15961" y="3092"/>
                  </a:cubicBezTo>
                  <a:cubicBezTo>
                    <a:pt x="16756" y="3092"/>
                    <a:pt x="17520" y="2471"/>
                    <a:pt x="17520" y="1533"/>
                  </a:cubicBezTo>
                  <a:cubicBezTo>
                    <a:pt x="17520" y="693"/>
                    <a:pt x="16844" y="1"/>
                    <a:pt x="16004" y="1"/>
                  </a:cubicBezTo>
                  <a:close/>
                  <a:moveTo>
                    <a:pt x="20618" y="1"/>
                  </a:moveTo>
                  <a:cubicBezTo>
                    <a:pt x="19251" y="1"/>
                    <a:pt x="18558" y="1649"/>
                    <a:pt x="19531" y="2638"/>
                  </a:cubicBezTo>
                  <a:cubicBezTo>
                    <a:pt x="19844" y="2951"/>
                    <a:pt x="20230" y="3092"/>
                    <a:pt x="20608" y="3092"/>
                  </a:cubicBezTo>
                  <a:cubicBezTo>
                    <a:pt x="21404" y="3092"/>
                    <a:pt x="22168" y="2471"/>
                    <a:pt x="22168" y="1533"/>
                  </a:cubicBezTo>
                  <a:cubicBezTo>
                    <a:pt x="22168" y="693"/>
                    <a:pt x="21475" y="1"/>
                    <a:pt x="20635" y="1"/>
                  </a:cubicBezTo>
                  <a:close/>
                  <a:moveTo>
                    <a:pt x="25266" y="1"/>
                  </a:moveTo>
                  <a:cubicBezTo>
                    <a:pt x="23882" y="1"/>
                    <a:pt x="23206" y="1665"/>
                    <a:pt x="24178" y="2638"/>
                  </a:cubicBezTo>
                  <a:cubicBezTo>
                    <a:pt x="24492" y="2951"/>
                    <a:pt x="24876" y="3092"/>
                    <a:pt x="25252" y="3092"/>
                  </a:cubicBezTo>
                  <a:cubicBezTo>
                    <a:pt x="26042" y="3092"/>
                    <a:pt x="26799" y="2471"/>
                    <a:pt x="26799" y="1533"/>
                  </a:cubicBezTo>
                  <a:cubicBezTo>
                    <a:pt x="26799" y="693"/>
                    <a:pt x="26123" y="1"/>
                    <a:pt x="25266" y="1"/>
                  </a:cubicBezTo>
                  <a:close/>
                  <a:moveTo>
                    <a:pt x="29897" y="1"/>
                  </a:moveTo>
                  <a:cubicBezTo>
                    <a:pt x="28529" y="1"/>
                    <a:pt x="27837" y="1649"/>
                    <a:pt x="28810" y="2638"/>
                  </a:cubicBezTo>
                  <a:cubicBezTo>
                    <a:pt x="29123" y="2951"/>
                    <a:pt x="29509" y="3092"/>
                    <a:pt x="29887" y="3092"/>
                  </a:cubicBezTo>
                  <a:cubicBezTo>
                    <a:pt x="30682" y="3092"/>
                    <a:pt x="31447" y="2471"/>
                    <a:pt x="31447" y="1533"/>
                  </a:cubicBezTo>
                  <a:cubicBezTo>
                    <a:pt x="31447" y="693"/>
                    <a:pt x="30771" y="1"/>
                    <a:pt x="29914" y="1"/>
                  </a:cubicBezTo>
                  <a:close/>
                  <a:moveTo>
                    <a:pt x="34545" y="1"/>
                  </a:moveTo>
                  <a:cubicBezTo>
                    <a:pt x="33177" y="1"/>
                    <a:pt x="32485" y="1665"/>
                    <a:pt x="33457" y="2638"/>
                  </a:cubicBezTo>
                  <a:cubicBezTo>
                    <a:pt x="33771" y="2951"/>
                    <a:pt x="34156" y="3092"/>
                    <a:pt x="34535" y="3092"/>
                  </a:cubicBezTo>
                  <a:cubicBezTo>
                    <a:pt x="35330" y="3092"/>
                    <a:pt x="36094" y="2471"/>
                    <a:pt x="36094" y="1533"/>
                  </a:cubicBezTo>
                  <a:cubicBezTo>
                    <a:pt x="36094" y="693"/>
                    <a:pt x="35402" y="1"/>
                    <a:pt x="345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2;p48">
              <a:extLst>
                <a:ext uri="{FF2B5EF4-FFF2-40B4-BE49-F238E27FC236}">
                  <a16:creationId xmlns:a16="http://schemas.microsoft.com/office/drawing/2014/main" id="{504786AF-DE70-A6E6-7B2D-3EAA26E7A16B}"/>
                </a:ext>
              </a:extLst>
            </p:cNvPr>
            <p:cNvSpPr/>
            <p:nvPr/>
          </p:nvSpPr>
          <p:spPr>
            <a:xfrm>
              <a:off x="3139200" y="4881775"/>
              <a:ext cx="1046575" cy="3725"/>
            </a:xfrm>
            <a:custGeom>
              <a:avLst/>
              <a:gdLst/>
              <a:ahLst/>
              <a:cxnLst/>
              <a:rect l="l" t="t" r="r" b="b"/>
              <a:pathLst>
                <a:path w="41863" h="149" extrusionOk="0">
                  <a:moveTo>
                    <a:pt x="1" y="1"/>
                  </a:moveTo>
                  <a:lnTo>
                    <a:pt x="1" y="149"/>
                  </a:lnTo>
                  <a:lnTo>
                    <a:pt x="41863" y="149"/>
                  </a:lnTo>
                  <a:lnTo>
                    <a:pt x="41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3;p48">
              <a:extLst>
                <a:ext uri="{FF2B5EF4-FFF2-40B4-BE49-F238E27FC236}">
                  <a16:creationId xmlns:a16="http://schemas.microsoft.com/office/drawing/2014/main" id="{8A3CE749-054C-EFDF-AD50-B2A7C69961CA}"/>
                </a:ext>
              </a:extLst>
            </p:cNvPr>
            <p:cNvSpPr/>
            <p:nvPr/>
          </p:nvSpPr>
          <p:spPr>
            <a:xfrm>
              <a:off x="3182050" y="4215125"/>
              <a:ext cx="4150" cy="721475"/>
            </a:xfrm>
            <a:custGeom>
              <a:avLst/>
              <a:gdLst/>
              <a:ahLst/>
              <a:cxnLst/>
              <a:rect l="l" t="t" r="r" b="b"/>
              <a:pathLst>
                <a:path w="166" h="28859" extrusionOk="0">
                  <a:moveTo>
                    <a:pt x="1" y="0"/>
                  </a:moveTo>
                  <a:lnTo>
                    <a:pt x="1" y="28859"/>
                  </a:lnTo>
                  <a:lnTo>
                    <a:pt x="166" y="2885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4;p48">
              <a:extLst>
                <a:ext uri="{FF2B5EF4-FFF2-40B4-BE49-F238E27FC236}">
                  <a16:creationId xmlns:a16="http://schemas.microsoft.com/office/drawing/2014/main" id="{4A0761AF-E443-0461-BC96-58041C22784E}"/>
                </a:ext>
              </a:extLst>
            </p:cNvPr>
            <p:cNvSpPr/>
            <p:nvPr/>
          </p:nvSpPr>
          <p:spPr>
            <a:xfrm>
              <a:off x="329330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09" y="363"/>
                    <a:pt x="742" y="495"/>
                    <a:pt x="742" y="676"/>
                  </a:cubicBezTo>
                  <a:cubicBezTo>
                    <a:pt x="742" y="857"/>
                    <a:pt x="709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7" y="1187"/>
                    <a:pt x="248" y="1088"/>
                  </a:cubicBezTo>
                  <a:cubicBezTo>
                    <a:pt x="198" y="1006"/>
                    <a:pt x="182" y="857"/>
                    <a:pt x="182" y="676"/>
                  </a:cubicBezTo>
                  <a:cubicBezTo>
                    <a:pt x="182" y="495"/>
                    <a:pt x="198" y="363"/>
                    <a:pt x="248" y="280"/>
                  </a:cubicBezTo>
                  <a:cubicBezTo>
                    <a:pt x="297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5;p48">
              <a:extLst>
                <a:ext uri="{FF2B5EF4-FFF2-40B4-BE49-F238E27FC236}">
                  <a16:creationId xmlns:a16="http://schemas.microsoft.com/office/drawing/2014/main" id="{F79ABE3E-F649-B8F5-9F47-056AB62F5439}"/>
                </a:ext>
              </a:extLst>
            </p:cNvPr>
            <p:cNvSpPr/>
            <p:nvPr/>
          </p:nvSpPr>
          <p:spPr>
            <a:xfrm>
              <a:off x="3324200" y="4966650"/>
              <a:ext cx="19800" cy="33400"/>
            </a:xfrm>
            <a:custGeom>
              <a:avLst/>
              <a:gdLst/>
              <a:ahLst/>
              <a:cxnLst/>
              <a:rect l="l" t="t" r="r" b="b"/>
              <a:pathLst>
                <a:path w="792" h="1336" extrusionOk="0">
                  <a:moveTo>
                    <a:pt x="314" y="1"/>
                  </a:moveTo>
                  <a:lnTo>
                    <a:pt x="1" y="67"/>
                  </a:lnTo>
                  <a:lnTo>
                    <a:pt x="1" y="231"/>
                  </a:lnTo>
                  <a:lnTo>
                    <a:pt x="314" y="165"/>
                  </a:lnTo>
                  <a:lnTo>
                    <a:pt x="314" y="1171"/>
                  </a:lnTo>
                  <a:lnTo>
                    <a:pt x="17" y="1171"/>
                  </a:lnTo>
                  <a:lnTo>
                    <a:pt x="17" y="1336"/>
                  </a:lnTo>
                  <a:lnTo>
                    <a:pt x="792" y="1336"/>
                  </a:lnTo>
                  <a:lnTo>
                    <a:pt x="792" y="1171"/>
                  </a:lnTo>
                  <a:lnTo>
                    <a:pt x="495" y="117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6;p48">
              <a:extLst>
                <a:ext uri="{FF2B5EF4-FFF2-40B4-BE49-F238E27FC236}">
                  <a16:creationId xmlns:a16="http://schemas.microsoft.com/office/drawing/2014/main" id="{FB8BCABF-8091-E76C-B685-4C1522DF11EA}"/>
                </a:ext>
              </a:extLst>
            </p:cNvPr>
            <p:cNvSpPr/>
            <p:nvPr/>
          </p:nvSpPr>
          <p:spPr>
            <a:xfrm>
              <a:off x="353557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61" y="132"/>
                    <a:pt x="627" y="181"/>
                    <a:pt x="676" y="280"/>
                  </a:cubicBezTo>
                  <a:cubicBezTo>
                    <a:pt x="726" y="363"/>
                    <a:pt x="742" y="495"/>
                    <a:pt x="742" y="676"/>
                  </a:cubicBezTo>
                  <a:cubicBezTo>
                    <a:pt x="742" y="857"/>
                    <a:pt x="726" y="1006"/>
                    <a:pt x="676" y="1088"/>
                  </a:cubicBezTo>
                  <a:cubicBezTo>
                    <a:pt x="627" y="1187"/>
                    <a:pt x="561" y="1220"/>
                    <a:pt x="462" y="1220"/>
                  </a:cubicBezTo>
                  <a:cubicBezTo>
                    <a:pt x="380" y="1220"/>
                    <a:pt x="297" y="1187"/>
                    <a:pt x="248" y="1088"/>
                  </a:cubicBezTo>
                  <a:cubicBezTo>
                    <a:pt x="215" y="1006"/>
                    <a:pt x="182" y="857"/>
                    <a:pt x="182" y="676"/>
                  </a:cubicBezTo>
                  <a:cubicBezTo>
                    <a:pt x="182" y="495"/>
                    <a:pt x="215" y="363"/>
                    <a:pt x="248" y="280"/>
                  </a:cubicBezTo>
                  <a:cubicBezTo>
                    <a:pt x="297" y="181"/>
                    <a:pt x="380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8" y="50"/>
                    <a:pt x="116" y="181"/>
                  </a:cubicBezTo>
                  <a:cubicBezTo>
                    <a:pt x="50" y="297"/>
                    <a:pt x="1" y="462"/>
                    <a:pt x="1" y="676"/>
                  </a:cubicBezTo>
                  <a:cubicBezTo>
                    <a:pt x="1" y="907"/>
                    <a:pt x="50" y="1071"/>
                    <a:pt x="116" y="1187"/>
                  </a:cubicBezTo>
                  <a:cubicBezTo>
                    <a:pt x="198" y="1319"/>
                    <a:pt x="314" y="1368"/>
                    <a:pt x="462" y="1368"/>
                  </a:cubicBezTo>
                  <a:cubicBezTo>
                    <a:pt x="610" y="1368"/>
                    <a:pt x="726" y="1319"/>
                    <a:pt x="808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808" y="181"/>
                  </a:cubicBezTo>
                  <a:cubicBezTo>
                    <a:pt x="726" y="50"/>
                    <a:pt x="610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7;p48">
              <a:extLst>
                <a:ext uri="{FF2B5EF4-FFF2-40B4-BE49-F238E27FC236}">
                  <a16:creationId xmlns:a16="http://schemas.microsoft.com/office/drawing/2014/main" id="{F7A6C5A4-1D7B-631A-5B8E-08486CF0D143}"/>
                </a:ext>
              </a:extLst>
            </p:cNvPr>
            <p:cNvSpPr/>
            <p:nvPr/>
          </p:nvSpPr>
          <p:spPr>
            <a:xfrm>
              <a:off x="3564825" y="4966250"/>
              <a:ext cx="21050" cy="33800"/>
            </a:xfrm>
            <a:custGeom>
              <a:avLst/>
              <a:gdLst/>
              <a:ahLst/>
              <a:cxnLst/>
              <a:rect l="l" t="t" r="r" b="b"/>
              <a:pathLst>
                <a:path w="842" h="1352" extrusionOk="0">
                  <a:moveTo>
                    <a:pt x="380" y="0"/>
                  </a:moveTo>
                  <a:cubicBezTo>
                    <a:pt x="330" y="0"/>
                    <a:pt x="281" y="0"/>
                    <a:pt x="215" y="17"/>
                  </a:cubicBezTo>
                  <a:cubicBezTo>
                    <a:pt x="149" y="33"/>
                    <a:pt x="83" y="50"/>
                    <a:pt x="17" y="83"/>
                  </a:cubicBezTo>
                  <a:lnTo>
                    <a:pt x="17" y="264"/>
                  </a:lnTo>
                  <a:cubicBezTo>
                    <a:pt x="83" y="231"/>
                    <a:pt x="149" y="198"/>
                    <a:pt x="215" y="181"/>
                  </a:cubicBezTo>
                  <a:cubicBezTo>
                    <a:pt x="281" y="165"/>
                    <a:pt x="330" y="149"/>
                    <a:pt x="396" y="149"/>
                  </a:cubicBezTo>
                  <a:cubicBezTo>
                    <a:pt x="462" y="149"/>
                    <a:pt x="528" y="165"/>
                    <a:pt x="578" y="214"/>
                  </a:cubicBezTo>
                  <a:cubicBezTo>
                    <a:pt x="627" y="264"/>
                    <a:pt x="660" y="313"/>
                    <a:pt x="660" y="379"/>
                  </a:cubicBezTo>
                  <a:cubicBezTo>
                    <a:pt x="660" y="429"/>
                    <a:pt x="643" y="478"/>
                    <a:pt x="627" y="511"/>
                  </a:cubicBezTo>
                  <a:cubicBezTo>
                    <a:pt x="594" y="561"/>
                    <a:pt x="561" y="610"/>
                    <a:pt x="495" y="676"/>
                  </a:cubicBezTo>
                  <a:cubicBezTo>
                    <a:pt x="479" y="709"/>
                    <a:pt x="396" y="791"/>
                    <a:pt x="281" y="907"/>
                  </a:cubicBezTo>
                  <a:cubicBezTo>
                    <a:pt x="166" y="1022"/>
                    <a:pt x="67" y="1121"/>
                    <a:pt x="1" y="1187"/>
                  </a:cubicBezTo>
                  <a:lnTo>
                    <a:pt x="1" y="1352"/>
                  </a:lnTo>
                  <a:lnTo>
                    <a:pt x="841" y="1352"/>
                  </a:lnTo>
                  <a:lnTo>
                    <a:pt x="841" y="1187"/>
                  </a:lnTo>
                  <a:lnTo>
                    <a:pt x="215" y="1187"/>
                  </a:lnTo>
                  <a:cubicBezTo>
                    <a:pt x="363" y="1038"/>
                    <a:pt x="479" y="940"/>
                    <a:pt x="561" y="857"/>
                  </a:cubicBezTo>
                  <a:cubicBezTo>
                    <a:pt x="627" y="775"/>
                    <a:pt x="676" y="725"/>
                    <a:pt x="693" y="709"/>
                  </a:cubicBezTo>
                  <a:cubicBezTo>
                    <a:pt x="742" y="643"/>
                    <a:pt x="792" y="577"/>
                    <a:pt x="808" y="528"/>
                  </a:cubicBezTo>
                  <a:cubicBezTo>
                    <a:pt x="825" y="478"/>
                    <a:pt x="841" y="429"/>
                    <a:pt x="841" y="379"/>
                  </a:cubicBezTo>
                  <a:cubicBezTo>
                    <a:pt x="841" y="264"/>
                    <a:pt x="792" y="165"/>
                    <a:pt x="709" y="99"/>
                  </a:cubicBezTo>
                  <a:cubicBezTo>
                    <a:pt x="627" y="33"/>
                    <a:pt x="528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8;p48">
              <a:extLst>
                <a:ext uri="{FF2B5EF4-FFF2-40B4-BE49-F238E27FC236}">
                  <a16:creationId xmlns:a16="http://schemas.microsoft.com/office/drawing/2014/main" id="{55587424-3502-578A-9181-07477E571F87}"/>
                </a:ext>
              </a:extLst>
            </p:cNvPr>
            <p:cNvSpPr/>
            <p:nvPr/>
          </p:nvSpPr>
          <p:spPr>
            <a:xfrm>
              <a:off x="3778250" y="4966250"/>
              <a:ext cx="22700" cy="34225"/>
            </a:xfrm>
            <a:custGeom>
              <a:avLst/>
              <a:gdLst/>
              <a:ahLst/>
              <a:cxnLst/>
              <a:rect l="l" t="t" r="r" b="b"/>
              <a:pathLst>
                <a:path w="908" h="1369" extrusionOk="0">
                  <a:moveTo>
                    <a:pt x="446" y="132"/>
                  </a:moveTo>
                  <a:cubicBezTo>
                    <a:pt x="545" y="132"/>
                    <a:pt x="611" y="181"/>
                    <a:pt x="660" y="280"/>
                  </a:cubicBezTo>
                  <a:cubicBezTo>
                    <a:pt x="710" y="363"/>
                    <a:pt x="726" y="495"/>
                    <a:pt x="726" y="676"/>
                  </a:cubicBezTo>
                  <a:cubicBezTo>
                    <a:pt x="726" y="857"/>
                    <a:pt x="710" y="1006"/>
                    <a:pt x="660" y="1088"/>
                  </a:cubicBezTo>
                  <a:cubicBezTo>
                    <a:pt x="611" y="1187"/>
                    <a:pt x="545" y="1220"/>
                    <a:pt x="446" y="1220"/>
                  </a:cubicBezTo>
                  <a:cubicBezTo>
                    <a:pt x="364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4" y="132"/>
                    <a:pt x="446" y="132"/>
                  </a:cubicBezTo>
                  <a:close/>
                  <a:moveTo>
                    <a:pt x="446" y="0"/>
                  </a:moveTo>
                  <a:cubicBezTo>
                    <a:pt x="298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298" y="1368"/>
                    <a:pt x="446" y="1368"/>
                  </a:cubicBezTo>
                  <a:cubicBezTo>
                    <a:pt x="594" y="1368"/>
                    <a:pt x="710" y="1319"/>
                    <a:pt x="792" y="1187"/>
                  </a:cubicBezTo>
                  <a:cubicBezTo>
                    <a:pt x="874" y="1071"/>
                    <a:pt x="907" y="907"/>
                    <a:pt x="907" y="676"/>
                  </a:cubicBezTo>
                  <a:cubicBezTo>
                    <a:pt x="907" y="462"/>
                    <a:pt x="874" y="297"/>
                    <a:pt x="792" y="181"/>
                  </a:cubicBezTo>
                  <a:cubicBezTo>
                    <a:pt x="710" y="50"/>
                    <a:pt x="594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79;p48">
              <a:extLst>
                <a:ext uri="{FF2B5EF4-FFF2-40B4-BE49-F238E27FC236}">
                  <a16:creationId xmlns:a16="http://schemas.microsoft.com/office/drawing/2014/main" id="{6A406B35-4008-3CBD-10B6-BFBAF4A20074}"/>
                </a:ext>
              </a:extLst>
            </p:cNvPr>
            <p:cNvSpPr/>
            <p:nvPr/>
          </p:nvSpPr>
          <p:spPr>
            <a:xfrm>
              <a:off x="3807525" y="4966250"/>
              <a:ext cx="21850" cy="34225"/>
            </a:xfrm>
            <a:custGeom>
              <a:avLst/>
              <a:gdLst/>
              <a:ahLst/>
              <a:cxnLst/>
              <a:rect l="l" t="t" r="r" b="b"/>
              <a:pathLst>
                <a:path w="874" h="1369" extrusionOk="0">
                  <a:moveTo>
                    <a:pt x="396" y="0"/>
                  </a:moveTo>
                  <a:cubicBezTo>
                    <a:pt x="346" y="0"/>
                    <a:pt x="280" y="0"/>
                    <a:pt x="231" y="17"/>
                  </a:cubicBezTo>
                  <a:cubicBezTo>
                    <a:pt x="165" y="17"/>
                    <a:pt x="99" y="33"/>
                    <a:pt x="33" y="50"/>
                  </a:cubicBezTo>
                  <a:lnTo>
                    <a:pt x="33" y="214"/>
                  </a:lnTo>
                  <a:cubicBezTo>
                    <a:pt x="99" y="198"/>
                    <a:pt x="165" y="181"/>
                    <a:pt x="231" y="165"/>
                  </a:cubicBezTo>
                  <a:cubicBezTo>
                    <a:pt x="280" y="149"/>
                    <a:pt x="330" y="149"/>
                    <a:pt x="379" y="149"/>
                  </a:cubicBezTo>
                  <a:cubicBezTo>
                    <a:pt x="478" y="149"/>
                    <a:pt x="544" y="165"/>
                    <a:pt x="593" y="198"/>
                  </a:cubicBezTo>
                  <a:cubicBezTo>
                    <a:pt x="643" y="247"/>
                    <a:pt x="659" y="297"/>
                    <a:pt x="659" y="363"/>
                  </a:cubicBezTo>
                  <a:cubicBezTo>
                    <a:pt x="659" y="429"/>
                    <a:pt x="643" y="478"/>
                    <a:pt x="593" y="511"/>
                  </a:cubicBezTo>
                  <a:cubicBezTo>
                    <a:pt x="544" y="544"/>
                    <a:pt x="478" y="561"/>
                    <a:pt x="396" y="561"/>
                  </a:cubicBezTo>
                  <a:lnTo>
                    <a:pt x="231" y="561"/>
                  </a:lnTo>
                  <a:lnTo>
                    <a:pt x="231" y="709"/>
                  </a:lnTo>
                  <a:lnTo>
                    <a:pt x="379" y="709"/>
                  </a:lnTo>
                  <a:cubicBezTo>
                    <a:pt x="478" y="709"/>
                    <a:pt x="560" y="725"/>
                    <a:pt x="610" y="775"/>
                  </a:cubicBezTo>
                  <a:cubicBezTo>
                    <a:pt x="659" y="824"/>
                    <a:pt x="692" y="874"/>
                    <a:pt x="692" y="956"/>
                  </a:cubicBezTo>
                  <a:cubicBezTo>
                    <a:pt x="692" y="1038"/>
                    <a:pt x="659" y="1104"/>
                    <a:pt x="610" y="1154"/>
                  </a:cubicBezTo>
                  <a:cubicBezTo>
                    <a:pt x="544" y="1203"/>
                    <a:pt x="462" y="1220"/>
                    <a:pt x="346" y="1220"/>
                  </a:cubicBezTo>
                  <a:cubicBezTo>
                    <a:pt x="280" y="1220"/>
                    <a:pt x="214" y="1203"/>
                    <a:pt x="165" y="1203"/>
                  </a:cubicBezTo>
                  <a:cubicBezTo>
                    <a:pt x="99" y="1187"/>
                    <a:pt x="50" y="1154"/>
                    <a:pt x="0" y="1137"/>
                  </a:cubicBezTo>
                  <a:lnTo>
                    <a:pt x="0" y="1302"/>
                  </a:lnTo>
                  <a:cubicBezTo>
                    <a:pt x="66" y="1319"/>
                    <a:pt x="115" y="1335"/>
                    <a:pt x="181" y="1352"/>
                  </a:cubicBezTo>
                  <a:cubicBezTo>
                    <a:pt x="247" y="1368"/>
                    <a:pt x="297" y="1368"/>
                    <a:pt x="346" y="1368"/>
                  </a:cubicBezTo>
                  <a:cubicBezTo>
                    <a:pt x="511" y="1368"/>
                    <a:pt x="643" y="1335"/>
                    <a:pt x="742" y="1269"/>
                  </a:cubicBezTo>
                  <a:cubicBezTo>
                    <a:pt x="824" y="1187"/>
                    <a:pt x="874" y="1088"/>
                    <a:pt x="874" y="956"/>
                  </a:cubicBezTo>
                  <a:cubicBezTo>
                    <a:pt x="874" y="874"/>
                    <a:pt x="841" y="808"/>
                    <a:pt x="791" y="742"/>
                  </a:cubicBezTo>
                  <a:cubicBezTo>
                    <a:pt x="742" y="692"/>
                    <a:pt x="676" y="643"/>
                    <a:pt x="593" y="626"/>
                  </a:cubicBezTo>
                  <a:cubicBezTo>
                    <a:pt x="676" y="610"/>
                    <a:pt x="725" y="577"/>
                    <a:pt x="775" y="528"/>
                  </a:cubicBezTo>
                  <a:cubicBezTo>
                    <a:pt x="824" y="478"/>
                    <a:pt x="841" y="412"/>
                    <a:pt x="841" y="346"/>
                  </a:cubicBezTo>
                  <a:cubicBezTo>
                    <a:pt x="841" y="231"/>
                    <a:pt x="791" y="149"/>
                    <a:pt x="725" y="83"/>
                  </a:cubicBezTo>
                  <a:cubicBezTo>
                    <a:pt x="643" y="33"/>
                    <a:pt x="528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0;p48">
              <a:extLst>
                <a:ext uri="{FF2B5EF4-FFF2-40B4-BE49-F238E27FC236}">
                  <a16:creationId xmlns:a16="http://schemas.microsoft.com/office/drawing/2014/main" id="{865484F3-91A7-CEAF-CCB2-2265786B8452}"/>
                </a:ext>
              </a:extLst>
            </p:cNvPr>
            <p:cNvSpPr/>
            <p:nvPr/>
          </p:nvSpPr>
          <p:spPr>
            <a:xfrm>
              <a:off x="4020525" y="4966250"/>
              <a:ext cx="23100" cy="34225"/>
            </a:xfrm>
            <a:custGeom>
              <a:avLst/>
              <a:gdLst/>
              <a:ahLst/>
              <a:cxnLst/>
              <a:rect l="l" t="t" r="r" b="b"/>
              <a:pathLst>
                <a:path w="924" h="1369" extrusionOk="0">
                  <a:moveTo>
                    <a:pt x="462" y="132"/>
                  </a:moveTo>
                  <a:cubicBezTo>
                    <a:pt x="545" y="132"/>
                    <a:pt x="627" y="181"/>
                    <a:pt x="660" y="280"/>
                  </a:cubicBezTo>
                  <a:cubicBezTo>
                    <a:pt x="710" y="363"/>
                    <a:pt x="743" y="495"/>
                    <a:pt x="743" y="676"/>
                  </a:cubicBezTo>
                  <a:cubicBezTo>
                    <a:pt x="743" y="857"/>
                    <a:pt x="710" y="1006"/>
                    <a:pt x="660" y="1088"/>
                  </a:cubicBezTo>
                  <a:cubicBezTo>
                    <a:pt x="627" y="1187"/>
                    <a:pt x="545" y="1220"/>
                    <a:pt x="462" y="1220"/>
                  </a:cubicBezTo>
                  <a:cubicBezTo>
                    <a:pt x="363" y="1220"/>
                    <a:pt x="298" y="1187"/>
                    <a:pt x="248" y="1088"/>
                  </a:cubicBezTo>
                  <a:cubicBezTo>
                    <a:pt x="199" y="1006"/>
                    <a:pt x="182" y="857"/>
                    <a:pt x="182" y="676"/>
                  </a:cubicBezTo>
                  <a:cubicBezTo>
                    <a:pt x="182" y="495"/>
                    <a:pt x="199" y="363"/>
                    <a:pt x="248" y="280"/>
                  </a:cubicBezTo>
                  <a:cubicBezTo>
                    <a:pt x="298" y="181"/>
                    <a:pt x="363" y="132"/>
                    <a:pt x="462" y="132"/>
                  </a:cubicBezTo>
                  <a:close/>
                  <a:moveTo>
                    <a:pt x="462" y="0"/>
                  </a:moveTo>
                  <a:cubicBezTo>
                    <a:pt x="314" y="0"/>
                    <a:pt x="199" y="50"/>
                    <a:pt x="116" y="181"/>
                  </a:cubicBezTo>
                  <a:cubicBezTo>
                    <a:pt x="34" y="297"/>
                    <a:pt x="1" y="462"/>
                    <a:pt x="1" y="676"/>
                  </a:cubicBezTo>
                  <a:cubicBezTo>
                    <a:pt x="1" y="907"/>
                    <a:pt x="34" y="1071"/>
                    <a:pt x="116" y="1187"/>
                  </a:cubicBezTo>
                  <a:cubicBezTo>
                    <a:pt x="199" y="1319"/>
                    <a:pt x="314" y="1368"/>
                    <a:pt x="462" y="1368"/>
                  </a:cubicBezTo>
                  <a:cubicBezTo>
                    <a:pt x="611" y="1368"/>
                    <a:pt x="726" y="1319"/>
                    <a:pt x="792" y="1187"/>
                  </a:cubicBezTo>
                  <a:cubicBezTo>
                    <a:pt x="874" y="1071"/>
                    <a:pt x="924" y="907"/>
                    <a:pt x="924" y="676"/>
                  </a:cubicBezTo>
                  <a:cubicBezTo>
                    <a:pt x="924" y="462"/>
                    <a:pt x="874" y="297"/>
                    <a:pt x="792" y="181"/>
                  </a:cubicBezTo>
                  <a:cubicBezTo>
                    <a:pt x="726" y="50"/>
                    <a:pt x="611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1;p48">
              <a:extLst>
                <a:ext uri="{FF2B5EF4-FFF2-40B4-BE49-F238E27FC236}">
                  <a16:creationId xmlns:a16="http://schemas.microsoft.com/office/drawing/2014/main" id="{490E6031-851A-1439-874A-BBFDF3C77E81}"/>
                </a:ext>
              </a:extLst>
            </p:cNvPr>
            <p:cNvSpPr/>
            <p:nvPr/>
          </p:nvSpPr>
          <p:spPr>
            <a:xfrm>
              <a:off x="4048550" y="4966650"/>
              <a:ext cx="24325" cy="33400"/>
            </a:xfrm>
            <a:custGeom>
              <a:avLst/>
              <a:gdLst/>
              <a:ahLst/>
              <a:cxnLst/>
              <a:rect l="l" t="t" r="r" b="b"/>
              <a:pathLst>
                <a:path w="973" h="1336" extrusionOk="0">
                  <a:moveTo>
                    <a:pt x="594" y="165"/>
                  </a:moveTo>
                  <a:lnTo>
                    <a:pt x="594" y="874"/>
                  </a:lnTo>
                  <a:lnTo>
                    <a:pt x="149" y="874"/>
                  </a:lnTo>
                  <a:lnTo>
                    <a:pt x="594" y="165"/>
                  </a:lnTo>
                  <a:close/>
                  <a:moveTo>
                    <a:pt x="561" y="1"/>
                  </a:moveTo>
                  <a:lnTo>
                    <a:pt x="1" y="841"/>
                  </a:lnTo>
                  <a:lnTo>
                    <a:pt x="1" y="1022"/>
                  </a:lnTo>
                  <a:lnTo>
                    <a:pt x="594" y="1022"/>
                  </a:lnTo>
                  <a:lnTo>
                    <a:pt x="594" y="1336"/>
                  </a:lnTo>
                  <a:lnTo>
                    <a:pt x="775" y="1336"/>
                  </a:lnTo>
                  <a:lnTo>
                    <a:pt x="775" y="1022"/>
                  </a:lnTo>
                  <a:lnTo>
                    <a:pt x="973" y="1022"/>
                  </a:lnTo>
                  <a:lnTo>
                    <a:pt x="973" y="874"/>
                  </a:lnTo>
                  <a:lnTo>
                    <a:pt x="775" y="87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937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ENTREGABLE</a:t>
            </a:r>
            <a:endParaRPr dirty="0"/>
          </a:p>
        </p:txBody>
      </p:sp>
      <p:sp>
        <p:nvSpPr>
          <p:cNvPr id="1167" name="Google Shape;1167;p42"/>
          <p:cNvSpPr txBox="1">
            <a:spLocks noGrp="1"/>
          </p:cNvSpPr>
          <p:nvPr>
            <p:ph type="subTitle" idx="1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 a un repositorio con todos los archivos relacionados al proyecto</a:t>
            </a:r>
            <a:endParaRPr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361507" y="2235610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interactivos con metricas y KPI que les facilitara la toma de decisiones y monitoreo en el area</a:t>
            </a:r>
            <a:endParaRPr dirty="0"/>
          </a:p>
        </p:txBody>
      </p:sp>
      <p:sp>
        <p:nvSpPr>
          <p:cNvPr id="1170" name="Google Shape;1170;p42"/>
          <p:cNvSpPr txBox="1">
            <a:spLocks noGrp="1"/>
          </p:cNvSpPr>
          <p:nvPr>
            <p:ph type="subTitle" idx="5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Machine Learning entrenado y tambien tendra acceso al codigo y los pasos seguidos para desarrollarlo</a:t>
            </a:r>
            <a:endParaRPr dirty="0"/>
          </a:p>
        </p:txBody>
      </p:sp>
      <p:sp>
        <p:nvSpPr>
          <p:cNvPr id="1172" name="Google Shape;1172;p42"/>
          <p:cNvSpPr txBox="1">
            <a:spLocks noGrp="1"/>
          </p:cNvSpPr>
          <p:nvPr>
            <p:ph type="subTitle" idx="8"/>
          </p:nvPr>
        </p:nvSpPr>
        <p:spPr>
          <a:xfrm>
            <a:off x="7333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detallado del proyecto entero</a:t>
            </a:r>
            <a:endParaRPr dirty="0"/>
          </a:p>
        </p:txBody>
      </p:sp>
      <p:sp>
        <p:nvSpPr>
          <p:cNvPr id="1176" name="Google Shape;1176;p42"/>
          <p:cNvSpPr txBox="1">
            <a:spLocks noGrp="1"/>
          </p:cNvSpPr>
          <p:nvPr>
            <p:ph type="subTitle" idx="15"/>
          </p:nvPr>
        </p:nvSpPr>
        <p:spPr>
          <a:xfrm>
            <a:off x="61765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Reunion para reportar el trabajo realizado con el equipo.</a:t>
            </a:r>
            <a:endParaRPr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254007" y="1755093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440;p61">
            <a:extLst>
              <a:ext uri="{FF2B5EF4-FFF2-40B4-BE49-F238E27FC236}">
                <a16:creationId xmlns:a16="http://schemas.microsoft.com/office/drawing/2014/main" id="{38C25E66-50D3-DE7E-6140-476E179BF152}"/>
              </a:ext>
            </a:extLst>
          </p:cNvPr>
          <p:cNvGrpSpPr/>
          <p:nvPr/>
        </p:nvGrpSpPr>
        <p:grpSpPr>
          <a:xfrm>
            <a:off x="1655529" y="1179933"/>
            <a:ext cx="367805" cy="367773"/>
            <a:chOff x="1768938" y="3782219"/>
            <a:chExt cx="367805" cy="367773"/>
          </a:xfrm>
          <a:solidFill>
            <a:schemeClr val="bg2"/>
          </a:solidFill>
        </p:grpSpPr>
        <p:sp>
          <p:nvSpPr>
            <p:cNvPr id="15" name="Google Shape;11441;p61">
              <a:extLst>
                <a:ext uri="{FF2B5EF4-FFF2-40B4-BE49-F238E27FC236}">
                  <a16:creationId xmlns:a16="http://schemas.microsoft.com/office/drawing/2014/main" id="{7B1B499A-AF1D-E88F-488D-59A4B4C3F25C}"/>
                </a:ext>
              </a:extLst>
            </p:cNvPr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42;p61">
              <a:extLst>
                <a:ext uri="{FF2B5EF4-FFF2-40B4-BE49-F238E27FC236}">
                  <a16:creationId xmlns:a16="http://schemas.microsoft.com/office/drawing/2014/main" id="{42B9ABE8-B1D0-4A4A-CFA5-5734CA9A0FDF}"/>
                </a:ext>
              </a:extLst>
            </p:cNvPr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43;p61">
              <a:extLst>
                <a:ext uri="{FF2B5EF4-FFF2-40B4-BE49-F238E27FC236}">
                  <a16:creationId xmlns:a16="http://schemas.microsoft.com/office/drawing/2014/main" id="{B30B08F2-9435-357F-9637-1734DAF22E42}"/>
                </a:ext>
              </a:extLst>
            </p:cNvPr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44;p61">
              <a:extLst>
                <a:ext uri="{FF2B5EF4-FFF2-40B4-BE49-F238E27FC236}">
                  <a16:creationId xmlns:a16="http://schemas.microsoft.com/office/drawing/2014/main" id="{A5D1CFF4-3A6E-0CFC-B200-573CCC0ECD82}"/>
                </a:ext>
              </a:extLst>
            </p:cNvPr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5;p61">
              <a:extLst>
                <a:ext uri="{FF2B5EF4-FFF2-40B4-BE49-F238E27FC236}">
                  <a16:creationId xmlns:a16="http://schemas.microsoft.com/office/drawing/2014/main" id="{B1A8E0DB-8E46-2C3C-5CBB-8183645F177F}"/>
                </a:ext>
              </a:extLst>
            </p:cNvPr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18;p60">
            <a:extLst>
              <a:ext uri="{FF2B5EF4-FFF2-40B4-BE49-F238E27FC236}">
                <a16:creationId xmlns:a16="http://schemas.microsoft.com/office/drawing/2014/main" id="{C9B8D3AC-995D-2D75-3490-83C0689A574F}"/>
              </a:ext>
            </a:extLst>
          </p:cNvPr>
          <p:cNvGrpSpPr/>
          <p:nvPr/>
        </p:nvGrpSpPr>
        <p:grpSpPr>
          <a:xfrm>
            <a:off x="4284207" y="1764765"/>
            <a:ext cx="355099" cy="355481"/>
            <a:chOff x="3539102" y="2427549"/>
            <a:chExt cx="355099" cy="355481"/>
          </a:xfrm>
          <a:solidFill>
            <a:schemeClr val="bg2"/>
          </a:solidFill>
        </p:grpSpPr>
        <p:sp>
          <p:nvSpPr>
            <p:cNvPr id="21" name="Google Shape;10919;p60">
              <a:extLst>
                <a:ext uri="{FF2B5EF4-FFF2-40B4-BE49-F238E27FC236}">
                  <a16:creationId xmlns:a16="http://schemas.microsoft.com/office/drawing/2014/main" id="{E11A48F2-9AC1-BE39-1A86-31694C34412E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0;p60">
              <a:extLst>
                <a:ext uri="{FF2B5EF4-FFF2-40B4-BE49-F238E27FC236}">
                  <a16:creationId xmlns:a16="http://schemas.microsoft.com/office/drawing/2014/main" id="{CD7E8E64-275F-89F8-326F-8352254041D9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692;p61">
            <a:extLst>
              <a:ext uri="{FF2B5EF4-FFF2-40B4-BE49-F238E27FC236}">
                <a16:creationId xmlns:a16="http://schemas.microsoft.com/office/drawing/2014/main" id="{FFB0376B-C445-F229-FEF5-E84652C7DA0D}"/>
              </a:ext>
            </a:extLst>
          </p:cNvPr>
          <p:cNvGrpSpPr/>
          <p:nvPr/>
        </p:nvGrpSpPr>
        <p:grpSpPr>
          <a:xfrm>
            <a:off x="7138156" y="1198225"/>
            <a:ext cx="347435" cy="345534"/>
            <a:chOff x="3527780" y="2885263"/>
            <a:chExt cx="347435" cy="345534"/>
          </a:xfrm>
          <a:solidFill>
            <a:schemeClr val="bg2"/>
          </a:solidFill>
        </p:grpSpPr>
        <p:sp>
          <p:nvSpPr>
            <p:cNvPr id="24" name="Google Shape;11693;p61">
              <a:extLst>
                <a:ext uri="{FF2B5EF4-FFF2-40B4-BE49-F238E27FC236}">
                  <a16:creationId xmlns:a16="http://schemas.microsoft.com/office/drawing/2014/main" id="{C3CCF4B2-9101-D39F-771B-E2AB7BA33B15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94;p61">
              <a:extLst>
                <a:ext uri="{FF2B5EF4-FFF2-40B4-BE49-F238E27FC236}">
                  <a16:creationId xmlns:a16="http://schemas.microsoft.com/office/drawing/2014/main" id="{74B558A0-A6FE-018E-6303-71FD6CBB4243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95;p61">
              <a:extLst>
                <a:ext uri="{FF2B5EF4-FFF2-40B4-BE49-F238E27FC236}">
                  <a16:creationId xmlns:a16="http://schemas.microsoft.com/office/drawing/2014/main" id="{6B9884F3-4273-8E90-2F74-7C8A5E3AF94C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96;p61">
              <a:extLst>
                <a:ext uri="{FF2B5EF4-FFF2-40B4-BE49-F238E27FC236}">
                  <a16:creationId xmlns:a16="http://schemas.microsoft.com/office/drawing/2014/main" id="{404BED12-CD0C-6BB5-AAAB-97A23F78D2CC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97;p61">
              <a:extLst>
                <a:ext uri="{FF2B5EF4-FFF2-40B4-BE49-F238E27FC236}">
                  <a16:creationId xmlns:a16="http://schemas.microsoft.com/office/drawing/2014/main" id="{91E24C9E-3E96-7BCB-2B54-E30B41AE9833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98;p61">
              <a:extLst>
                <a:ext uri="{FF2B5EF4-FFF2-40B4-BE49-F238E27FC236}">
                  <a16:creationId xmlns:a16="http://schemas.microsoft.com/office/drawing/2014/main" id="{6EF8EAB3-6FBA-AC95-5EA8-0C97A9D9D921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99;p61">
              <a:extLst>
                <a:ext uri="{FF2B5EF4-FFF2-40B4-BE49-F238E27FC236}">
                  <a16:creationId xmlns:a16="http://schemas.microsoft.com/office/drawing/2014/main" id="{BE887FFF-4712-C766-3290-18EABD7EC3F9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00;p61">
              <a:extLst>
                <a:ext uri="{FF2B5EF4-FFF2-40B4-BE49-F238E27FC236}">
                  <a16:creationId xmlns:a16="http://schemas.microsoft.com/office/drawing/2014/main" id="{291FC009-F20C-5394-1AB9-B7DAC4E631C4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01;p61">
              <a:extLst>
                <a:ext uri="{FF2B5EF4-FFF2-40B4-BE49-F238E27FC236}">
                  <a16:creationId xmlns:a16="http://schemas.microsoft.com/office/drawing/2014/main" id="{01AD88C4-D7E7-6FF9-4D61-88DF6B0E5050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02;p61">
              <a:extLst>
                <a:ext uri="{FF2B5EF4-FFF2-40B4-BE49-F238E27FC236}">
                  <a16:creationId xmlns:a16="http://schemas.microsoft.com/office/drawing/2014/main" id="{404A62D9-ED47-DFA5-8531-8ADD13FC2838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03;p61">
              <a:extLst>
                <a:ext uri="{FF2B5EF4-FFF2-40B4-BE49-F238E27FC236}">
                  <a16:creationId xmlns:a16="http://schemas.microsoft.com/office/drawing/2014/main" id="{AF08CD24-484E-DA7D-1C08-7766FDD511B6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04;p61">
              <a:extLst>
                <a:ext uri="{FF2B5EF4-FFF2-40B4-BE49-F238E27FC236}">
                  <a16:creationId xmlns:a16="http://schemas.microsoft.com/office/drawing/2014/main" id="{033952AE-EB50-56D7-562F-1624989B5B2A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05;p61">
              <a:extLst>
                <a:ext uri="{FF2B5EF4-FFF2-40B4-BE49-F238E27FC236}">
                  <a16:creationId xmlns:a16="http://schemas.microsoft.com/office/drawing/2014/main" id="{C320E359-A92A-34AC-25CE-DA97D89480CC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06;p61">
              <a:extLst>
                <a:ext uri="{FF2B5EF4-FFF2-40B4-BE49-F238E27FC236}">
                  <a16:creationId xmlns:a16="http://schemas.microsoft.com/office/drawing/2014/main" id="{9C226258-40E7-ABEA-E762-03E30F88415E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07;p61">
              <a:extLst>
                <a:ext uri="{FF2B5EF4-FFF2-40B4-BE49-F238E27FC236}">
                  <a16:creationId xmlns:a16="http://schemas.microsoft.com/office/drawing/2014/main" id="{C66331A0-18E2-5220-A7A2-CBE6644FAB32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08;p61">
              <a:extLst>
                <a:ext uri="{FF2B5EF4-FFF2-40B4-BE49-F238E27FC236}">
                  <a16:creationId xmlns:a16="http://schemas.microsoft.com/office/drawing/2014/main" id="{F265D41E-0C7C-0D8D-B4AD-7F7397FD0ECD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09;p61">
              <a:extLst>
                <a:ext uri="{FF2B5EF4-FFF2-40B4-BE49-F238E27FC236}">
                  <a16:creationId xmlns:a16="http://schemas.microsoft.com/office/drawing/2014/main" id="{C985B0D5-A1B8-0438-C931-37CE1D49CE0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710;p61">
              <a:extLst>
                <a:ext uri="{FF2B5EF4-FFF2-40B4-BE49-F238E27FC236}">
                  <a16:creationId xmlns:a16="http://schemas.microsoft.com/office/drawing/2014/main" id="{7870713D-DE3D-4452-2C77-625260D668AC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711;p61">
              <a:extLst>
                <a:ext uri="{FF2B5EF4-FFF2-40B4-BE49-F238E27FC236}">
                  <a16:creationId xmlns:a16="http://schemas.microsoft.com/office/drawing/2014/main" id="{7210484B-937F-A92F-4025-64C1E85F4BE7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712;p61">
              <a:extLst>
                <a:ext uri="{FF2B5EF4-FFF2-40B4-BE49-F238E27FC236}">
                  <a16:creationId xmlns:a16="http://schemas.microsoft.com/office/drawing/2014/main" id="{26AA8510-679C-3A86-848D-ECBEA3B8AB3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713;p61">
              <a:extLst>
                <a:ext uri="{FF2B5EF4-FFF2-40B4-BE49-F238E27FC236}">
                  <a16:creationId xmlns:a16="http://schemas.microsoft.com/office/drawing/2014/main" id="{47D3550E-C89F-D90D-F487-76B5F0AAA1C0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14;p61">
              <a:extLst>
                <a:ext uri="{FF2B5EF4-FFF2-40B4-BE49-F238E27FC236}">
                  <a16:creationId xmlns:a16="http://schemas.microsoft.com/office/drawing/2014/main" id="{28760920-A32B-FC80-5771-5350553C1178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15;p61">
              <a:extLst>
                <a:ext uri="{FF2B5EF4-FFF2-40B4-BE49-F238E27FC236}">
                  <a16:creationId xmlns:a16="http://schemas.microsoft.com/office/drawing/2014/main" id="{8BBB2441-675A-51F2-36B8-7ADF758DE07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3659;p64">
            <a:extLst>
              <a:ext uri="{FF2B5EF4-FFF2-40B4-BE49-F238E27FC236}">
                <a16:creationId xmlns:a16="http://schemas.microsoft.com/office/drawing/2014/main" id="{15545DE0-0567-C80C-9AF6-3EE317141205}"/>
              </a:ext>
            </a:extLst>
          </p:cNvPr>
          <p:cNvGrpSpPr/>
          <p:nvPr/>
        </p:nvGrpSpPr>
        <p:grpSpPr>
          <a:xfrm>
            <a:off x="1707353" y="3026410"/>
            <a:ext cx="252444" cy="351722"/>
            <a:chOff x="1394741" y="1512061"/>
            <a:chExt cx="252444" cy="351722"/>
          </a:xfrm>
          <a:solidFill>
            <a:schemeClr val="bg2"/>
          </a:solidFill>
        </p:grpSpPr>
        <p:sp>
          <p:nvSpPr>
            <p:cNvPr id="48" name="Google Shape;13660;p64">
              <a:extLst>
                <a:ext uri="{FF2B5EF4-FFF2-40B4-BE49-F238E27FC236}">
                  <a16:creationId xmlns:a16="http://schemas.microsoft.com/office/drawing/2014/main" id="{AE953B6F-C70A-BDCD-5103-A44A57A1F579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61;p64">
              <a:extLst>
                <a:ext uri="{FF2B5EF4-FFF2-40B4-BE49-F238E27FC236}">
                  <a16:creationId xmlns:a16="http://schemas.microsoft.com/office/drawing/2014/main" id="{45D70BD5-E7D4-05D5-37EF-9A3204D4D837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662;p64">
              <a:extLst>
                <a:ext uri="{FF2B5EF4-FFF2-40B4-BE49-F238E27FC236}">
                  <a16:creationId xmlns:a16="http://schemas.microsoft.com/office/drawing/2014/main" id="{95C11644-3187-FF40-2163-E9CDD72AEED6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63;p64">
              <a:extLst>
                <a:ext uri="{FF2B5EF4-FFF2-40B4-BE49-F238E27FC236}">
                  <a16:creationId xmlns:a16="http://schemas.microsoft.com/office/drawing/2014/main" id="{4E14A51A-B24A-813E-9693-D6C7D8E56EAD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64;p64">
              <a:extLst>
                <a:ext uri="{FF2B5EF4-FFF2-40B4-BE49-F238E27FC236}">
                  <a16:creationId xmlns:a16="http://schemas.microsoft.com/office/drawing/2014/main" id="{D1E14BB3-5AE6-B940-AF70-56997EF8BC0A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65;p64">
              <a:extLst>
                <a:ext uri="{FF2B5EF4-FFF2-40B4-BE49-F238E27FC236}">
                  <a16:creationId xmlns:a16="http://schemas.microsoft.com/office/drawing/2014/main" id="{64A7080A-7DE5-8809-116A-06EB72887FEE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66;p64">
              <a:extLst>
                <a:ext uri="{FF2B5EF4-FFF2-40B4-BE49-F238E27FC236}">
                  <a16:creationId xmlns:a16="http://schemas.microsoft.com/office/drawing/2014/main" id="{EB0458CF-8FA5-72F4-E819-F8AA2A03F6E5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67;p64">
              <a:extLst>
                <a:ext uri="{FF2B5EF4-FFF2-40B4-BE49-F238E27FC236}">
                  <a16:creationId xmlns:a16="http://schemas.microsoft.com/office/drawing/2014/main" id="{9B3B2E41-6874-5386-5F03-6C8D07F949B0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68;p64">
              <a:extLst>
                <a:ext uri="{FF2B5EF4-FFF2-40B4-BE49-F238E27FC236}">
                  <a16:creationId xmlns:a16="http://schemas.microsoft.com/office/drawing/2014/main" id="{3A39BB8D-3A05-64A5-0DA4-3A0EAE9A3353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69;p64">
              <a:extLst>
                <a:ext uri="{FF2B5EF4-FFF2-40B4-BE49-F238E27FC236}">
                  <a16:creationId xmlns:a16="http://schemas.microsoft.com/office/drawing/2014/main" id="{C928613B-BD64-69FA-B628-7839C083BCA4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70;p64">
              <a:extLst>
                <a:ext uri="{FF2B5EF4-FFF2-40B4-BE49-F238E27FC236}">
                  <a16:creationId xmlns:a16="http://schemas.microsoft.com/office/drawing/2014/main" id="{4E5A3D13-E740-4D26-E8BE-BA75FDE1444B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671;p64">
              <a:extLst>
                <a:ext uri="{FF2B5EF4-FFF2-40B4-BE49-F238E27FC236}">
                  <a16:creationId xmlns:a16="http://schemas.microsoft.com/office/drawing/2014/main" id="{060A64BE-B567-9D59-45B4-F3C6AD19A1C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672;p64">
              <a:extLst>
                <a:ext uri="{FF2B5EF4-FFF2-40B4-BE49-F238E27FC236}">
                  <a16:creationId xmlns:a16="http://schemas.microsoft.com/office/drawing/2014/main" id="{6195F4C8-828E-58D7-9ED6-B7B91A5CD9C4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673;p64">
              <a:extLst>
                <a:ext uri="{FF2B5EF4-FFF2-40B4-BE49-F238E27FC236}">
                  <a16:creationId xmlns:a16="http://schemas.microsoft.com/office/drawing/2014/main" id="{7A9B8B7A-5A1B-C5A9-E611-0C4250C42CA3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74;p64">
              <a:extLst>
                <a:ext uri="{FF2B5EF4-FFF2-40B4-BE49-F238E27FC236}">
                  <a16:creationId xmlns:a16="http://schemas.microsoft.com/office/drawing/2014/main" id="{3F0B9CDA-CD30-0736-C00F-7CFAB7944AE6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75;p64">
              <a:extLst>
                <a:ext uri="{FF2B5EF4-FFF2-40B4-BE49-F238E27FC236}">
                  <a16:creationId xmlns:a16="http://schemas.microsoft.com/office/drawing/2014/main" id="{1AA25E8C-C044-82CA-6606-737E0B0A77C6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3676;p64">
              <a:extLst>
                <a:ext uri="{FF2B5EF4-FFF2-40B4-BE49-F238E27FC236}">
                  <a16:creationId xmlns:a16="http://schemas.microsoft.com/office/drawing/2014/main" id="{F21E9016-5D06-6DE4-077F-C17C68131B81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059;p60">
            <a:extLst>
              <a:ext uri="{FF2B5EF4-FFF2-40B4-BE49-F238E27FC236}">
                <a16:creationId xmlns:a16="http://schemas.microsoft.com/office/drawing/2014/main" id="{A363C800-0378-55BA-63CD-907A88A5ADE8}"/>
              </a:ext>
            </a:extLst>
          </p:cNvPr>
          <p:cNvGrpSpPr/>
          <p:nvPr/>
        </p:nvGrpSpPr>
        <p:grpSpPr>
          <a:xfrm>
            <a:off x="7130500" y="3076091"/>
            <a:ext cx="371395" cy="272857"/>
            <a:chOff x="6188327" y="2955408"/>
            <a:chExt cx="371395" cy="272857"/>
          </a:xfrm>
          <a:solidFill>
            <a:schemeClr val="bg2"/>
          </a:solidFill>
        </p:grpSpPr>
        <p:sp>
          <p:nvSpPr>
            <p:cNvPr id="1156" name="Google Shape;11060;p60">
              <a:extLst>
                <a:ext uri="{FF2B5EF4-FFF2-40B4-BE49-F238E27FC236}">
                  <a16:creationId xmlns:a16="http://schemas.microsoft.com/office/drawing/2014/main" id="{ABE68DF8-4EF2-ECEA-7D2C-40F7DF0367EE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061;p60">
              <a:extLst>
                <a:ext uri="{FF2B5EF4-FFF2-40B4-BE49-F238E27FC236}">
                  <a16:creationId xmlns:a16="http://schemas.microsoft.com/office/drawing/2014/main" id="{467CEC79-2A32-6FF4-E577-95F9ABCC641C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65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r="14850"/>
          <a:stretch/>
        </p:blipFill>
        <p:spPr>
          <a:xfrm>
            <a:off x="6289376" y="2910502"/>
            <a:ext cx="2709352" cy="2232998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KPIs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763219" y="1474606"/>
            <a:ext cx="6730574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dirty="0"/>
              <a:t>Tasa de Readmision: </a:t>
            </a:r>
            <a:r>
              <a:rPr lang="es-ES" sz="1600" dirty="0"/>
              <a:t>% de pacientes que son readmitidos a UCI por mes.</a:t>
            </a:r>
            <a:br>
              <a:rPr lang="es-ES" sz="1600" dirty="0"/>
            </a:br>
            <a:endParaRPr sz="1800" dirty="0"/>
          </a:p>
        </p:txBody>
      </p:sp>
      <p:sp>
        <p:nvSpPr>
          <p:cNvPr id="702" name="Google Shape;702;p33"/>
          <p:cNvSpPr/>
          <p:nvPr/>
        </p:nvSpPr>
        <p:spPr>
          <a:xfrm>
            <a:off x="557288" y="118311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94593" y="2330024"/>
            <a:ext cx="8125213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1800"/>
              <a:t>Tiempo de Estadia: Promedio de tiempo que ocupa el paciente en cama mensualmente.</a:t>
            </a:r>
            <a:br>
              <a:rPr lang="es-ES" sz="1800"/>
            </a:br>
            <a:endParaRPr lang="es-ES" sz="1800" dirty="0"/>
          </a:p>
        </p:txBody>
      </p:sp>
      <p:sp>
        <p:nvSpPr>
          <p:cNvPr id="705" name="Google Shape;705;p33"/>
          <p:cNvSpPr/>
          <p:nvPr/>
        </p:nvSpPr>
        <p:spPr>
          <a:xfrm>
            <a:off x="557288" y="204385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736564" y="4187996"/>
            <a:ext cx="728999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800" dirty="0"/>
              <a:t>Tasa de Mortalidad: </a:t>
            </a:r>
            <a:r>
              <a:rPr lang="es-ES" sz="1800" dirty="0"/>
              <a:t>Estadísticas de muerte de los pacientes en lapso mensual.</a:t>
            </a:r>
            <a:br>
              <a:rPr lang="es-ES" sz="1800" dirty="0"/>
            </a:br>
            <a:endParaRPr sz="1800" dirty="0"/>
          </a:p>
        </p:txBody>
      </p:sp>
      <p:sp>
        <p:nvSpPr>
          <p:cNvPr id="708" name="Google Shape;708;p33"/>
          <p:cNvSpPr/>
          <p:nvPr/>
        </p:nvSpPr>
        <p:spPr>
          <a:xfrm>
            <a:off x="557288" y="3902138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06;p33">
            <a:extLst>
              <a:ext uri="{FF2B5EF4-FFF2-40B4-BE49-F238E27FC236}">
                <a16:creationId xmlns:a16="http://schemas.microsoft.com/office/drawing/2014/main" id="{FEBB1974-3D6F-CFC9-D8DE-B72E06C27E5E}"/>
              </a:ext>
            </a:extLst>
          </p:cNvPr>
          <p:cNvSpPr txBox="1">
            <a:spLocks/>
          </p:cNvSpPr>
          <p:nvPr/>
        </p:nvSpPr>
        <p:spPr>
          <a:xfrm>
            <a:off x="434620" y="3284502"/>
            <a:ext cx="8645158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/>
              <a:t>Tiempo de </a:t>
            </a:r>
            <a:r>
              <a:rPr lang="en-US" sz="1800" dirty="0" err="1"/>
              <a:t>Descargo</a:t>
            </a:r>
            <a:r>
              <a:rPr lang="en-US" sz="1800" dirty="0"/>
              <a:t>: </a:t>
            </a:r>
            <a:r>
              <a:rPr lang="es-ES" sz="1800" dirty="0"/>
              <a:t>Tiempo que tarda el personal en habilitar la cama mensualmente.</a:t>
            </a:r>
          </a:p>
          <a:p>
            <a:pPr algn="ctr"/>
            <a:endParaRPr lang="en-US" sz="1800" dirty="0"/>
          </a:p>
        </p:txBody>
      </p:sp>
      <p:sp>
        <p:nvSpPr>
          <p:cNvPr id="4" name="Google Shape;708;p33">
            <a:extLst>
              <a:ext uri="{FF2B5EF4-FFF2-40B4-BE49-F238E27FC236}">
                <a16:creationId xmlns:a16="http://schemas.microsoft.com/office/drawing/2014/main" id="{3CED6A29-93FA-9E22-ACA6-A6068DCA8BE7}"/>
              </a:ext>
            </a:extLst>
          </p:cNvPr>
          <p:cNvSpPr/>
          <p:nvPr/>
        </p:nvSpPr>
        <p:spPr>
          <a:xfrm>
            <a:off x="559283" y="299303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AA9F1-8407-7DEF-68F9-E8933EDD9F2D}"/>
              </a:ext>
            </a:extLst>
          </p:cNvPr>
          <p:cNvSpPr txBox="1"/>
          <p:nvPr/>
        </p:nvSpPr>
        <p:spPr>
          <a:xfrm>
            <a:off x="804536" y="1458534"/>
            <a:ext cx="51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tasa de Readmisión de la unidad de cuidados intensivos, debe estar por debajo del 2% en el mes.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EBF06-2007-75D2-055D-9C67D1B7F8B9}"/>
              </a:ext>
            </a:extLst>
          </p:cNvPr>
          <p:cNvSpPr txBox="1"/>
          <p:nvPr/>
        </p:nvSpPr>
        <p:spPr>
          <a:xfrm>
            <a:off x="804536" y="2365930"/>
            <a:ext cx="51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longitud de estadía promedio de los pacientes no debe exceder los 5 días en un período de un mes.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AFD5-6B85-9BD8-5F86-92D0C8B90053}"/>
              </a:ext>
            </a:extLst>
          </p:cNvPr>
          <p:cNvSpPr txBox="1"/>
          <p:nvPr/>
        </p:nvSpPr>
        <p:spPr>
          <a:xfrm>
            <a:off x="804536" y="3249139"/>
            <a:ext cx="51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promedio mensual de tiempo de descargo debe ser inferior a un 48 horas en la unidad de cuidados intensivos.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02C42-6060-A516-F6DA-9131B27612D1}"/>
              </a:ext>
            </a:extLst>
          </p:cNvPr>
          <p:cNvSpPr txBox="1"/>
          <p:nvPr/>
        </p:nvSpPr>
        <p:spPr>
          <a:xfrm>
            <a:off x="804536" y="4161013"/>
            <a:ext cx="511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solidFill>
                  <a:schemeClr val="bg1"/>
                </a:solidFill>
                <a:effectLst/>
                <a:latin typeface="Nunito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tasa de deceso de la unidad de cuidados intensivos debe ser inferior al 40% en un año. 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8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C1689626-9E4E-C568-2806-D36AA469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5" y="799686"/>
            <a:ext cx="8734250" cy="4067589"/>
          </a:xfrm>
          <a:prstGeom prst="rect">
            <a:avLst/>
          </a:prstGeom>
        </p:spPr>
      </p:pic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63459" y="11061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GANTT</a:t>
            </a:r>
            <a:endParaRPr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D17D6C4-0972-DB91-C537-5A1A1AD0BCDF}"/>
              </a:ext>
            </a:extLst>
          </p:cNvPr>
          <p:cNvGrpSpPr/>
          <p:nvPr/>
        </p:nvGrpSpPr>
        <p:grpSpPr>
          <a:xfrm>
            <a:off x="2652881" y="3192005"/>
            <a:ext cx="1185790" cy="1151809"/>
            <a:chOff x="2652881" y="3192005"/>
            <a:chExt cx="1185790" cy="1151809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2950C69-44CB-FB72-44ED-952D794F1CD8}"/>
                </a:ext>
              </a:extLst>
            </p:cNvPr>
            <p:cNvSpPr txBox="1"/>
            <p:nvPr/>
          </p:nvSpPr>
          <p:spPr>
            <a:xfrm>
              <a:off x="2652881" y="4136065"/>
              <a:ext cx="409296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16 HS</a:t>
              </a:r>
              <a:endParaRPr lang="es-CO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C26E8F-1E97-2987-5C99-F0AA34A6CA8A}"/>
                </a:ext>
              </a:extLst>
            </p:cNvPr>
            <p:cNvGrpSpPr/>
            <p:nvPr/>
          </p:nvGrpSpPr>
          <p:grpSpPr>
            <a:xfrm>
              <a:off x="2652881" y="3192005"/>
              <a:ext cx="1185790" cy="959770"/>
              <a:chOff x="2652881" y="3192005"/>
              <a:chExt cx="1185790" cy="95977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D59D960-BE8C-E8C1-A553-DE2DFB35D19B}"/>
                  </a:ext>
                </a:extLst>
              </p:cNvPr>
              <p:cNvSpPr txBox="1"/>
              <p:nvPr/>
            </p:nvSpPr>
            <p:spPr>
              <a:xfrm>
                <a:off x="2652881" y="3944026"/>
                <a:ext cx="40929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" dirty="0">
                    <a:solidFill>
                      <a:srgbClr val="58585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 HS</a:t>
                </a:r>
                <a:endParaRPr lang="es-CO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F8EAC1E-0723-1153-E978-2D306B986C68}"/>
                  </a:ext>
                </a:extLst>
              </p:cNvPr>
              <p:cNvSpPr txBox="1"/>
              <p:nvPr/>
            </p:nvSpPr>
            <p:spPr>
              <a:xfrm>
                <a:off x="2912876" y="3762602"/>
                <a:ext cx="40929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" dirty="0">
                    <a:solidFill>
                      <a:srgbClr val="58585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 HS</a:t>
                </a:r>
                <a:endParaRPr lang="es-CO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3AB1F50-67F7-5519-E003-AE612283044C}"/>
                  </a:ext>
                </a:extLst>
              </p:cNvPr>
              <p:cNvSpPr txBox="1"/>
              <p:nvPr/>
            </p:nvSpPr>
            <p:spPr>
              <a:xfrm>
                <a:off x="3177949" y="3581178"/>
                <a:ext cx="40929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" dirty="0">
                    <a:solidFill>
                      <a:srgbClr val="58585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 HS</a:t>
                </a:r>
                <a:endParaRPr lang="es-CO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0784A7-F1DB-9212-C1F9-BBFBE90298FF}"/>
                  </a:ext>
                </a:extLst>
              </p:cNvPr>
              <p:cNvSpPr txBox="1"/>
              <p:nvPr/>
            </p:nvSpPr>
            <p:spPr>
              <a:xfrm>
                <a:off x="3429375" y="3399754"/>
                <a:ext cx="40929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" dirty="0">
                    <a:solidFill>
                      <a:srgbClr val="58585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 HS</a:t>
                </a:r>
                <a:endParaRPr lang="es-CO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BEAEFFC-F556-2B68-2AEC-DF9A2E17E210}"/>
                  </a:ext>
                </a:extLst>
              </p:cNvPr>
              <p:cNvSpPr txBox="1"/>
              <p:nvPr/>
            </p:nvSpPr>
            <p:spPr>
              <a:xfrm>
                <a:off x="3429375" y="3192005"/>
                <a:ext cx="409296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" dirty="0">
                    <a:solidFill>
                      <a:srgbClr val="58585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16 HS</a:t>
                </a:r>
                <a:endParaRPr lang="es-CO" sz="750" dirty="0">
                  <a:solidFill>
                    <a:srgbClr val="585858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61B356E-263F-76C5-A7C3-97DE384AC9A2}"/>
              </a:ext>
            </a:extLst>
          </p:cNvPr>
          <p:cNvSpPr txBox="1"/>
          <p:nvPr/>
        </p:nvSpPr>
        <p:spPr>
          <a:xfrm>
            <a:off x="4253841" y="3040284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A209CD7-AFED-BAA4-C3B8-BA3A61614BE0}"/>
              </a:ext>
            </a:extLst>
          </p:cNvPr>
          <p:cNvSpPr txBox="1"/>
          <p:nvPr/>
        </p:nvSpPr>
        <p:spPr>
          <a:xfrm>
            <a:off x="4783254" y="2858067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813F93-3F00-A6BB-B8A6-D510CA3762C1}"/>
              </a:ext>
            </a:extLst>
          </p:cNvPr>
          <p:cNvSpPr txBox="1"/>
          <p:nvPr/>
        </p:nvSpPr>
        <p:spPr>
          <a:xfrm>
            <a:off x="5304250" y="2138023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257364-93EC-4DE1-775D-F6DC9C951933}"/>
              </a:ext>
            </a:extLst>
          </p:cNvPr>
          <p:cNvSpPr txBox="1"/>
          <p:nvPr/>
        </p:nvSpPr>
        <p:spPr>
          <a:xfrm>
            <a:off x="7939353" y="1423869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ED5583-60AC-0CB8-0E61-623BC90A1363}"/>
              </a:ext>
            </a:extLst>
          </p:cNvPr>
          <p:cNvSpPr txBox="1"/>
          <p:nvPr/>
        </p:nvSpPr>
        <p:spPr>
          <a:xfrm>
            <a:off x="8194534" y="1216120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3AEEFA8-7527-392E-61C2-193566D9B455}"/>
              </a:ext>
            </a:extLst>
          </p:cNvPr>
          <p:cNvSpPr txBox="1"/>
          <p:nvPr/>
        </p:nvSpPr>
        <p:spPr>
          <a:xfrm>
            <a:off x="4783254" y="2698557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A2E32BE-AB80-DC66-A5F6-B945E1FEA7EE}"/>
              </a:ext>
            </a:extLst>
          </p:cNvPr>
          <p:cNvSpPr txBox="1"/>
          <p:nvPr/>
        </p:nvSpPr>
        <p:spPr>
          <a:xfrm>
            <a:off x="4783254" y="2490808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01E90C3-41CE-7B99-BD1C-7E6BD5CFCA24}"/>
              </a:ext>
            </a:extLst>
          </p:cNvPr>
          <p:cNvSpPr txBox="1"/>
          <p:nvPr/>
        </p:nvSpPr>
        <p:spPr>
          <a:xfrm>
            <a:off x="5031347" y="2319562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346C9B4-E1E0-1E0F-84EE-A5DEBDD11E04}"/>
              </a:ext>
            </a:extLst>
          </p:cNvPr>
          <p:cNvSpPr txBox="1"/>
          <p:nvPr/>
        </p:nvSpPr>
        <p:spPr>
          <a:xfrm>
            <a:off x="6105236" y="1970713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8050BFB-3774-4DA1-BEC0-6642D6DBF7FE}"/>
              </a:ext>
            </a:extLst>
          </p:cNvPr>
          <p:cNvSpPr txBox="1"/>
          <p:nvPr/>
        </p:nvSpPr>
        <p:spPr>
          <a:xfrm>
            <a:off x="6906222" y="1766654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C68B0D-2BCF-2C7F-925A-18172037B73B}"/>
              </a:ext>
            </a:extLst>
          </p:cNvPr>
          <p:cNvSpPr txBox="1"/>
          <p:nvPr/>
        </p:nvSpPr>
        <p:spPr>
          <a:xfrm>
            <a:off x="6906222" y="1583554"/>
            <a:ext cx="40929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50" dirty="0">
                <a:solidFill>
                  <a:srgbClr val="585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HS</a:t>
            </a:r>
            <a:endParaRPr lang="es-CO" sz="750" dirty="0">
              <a:solidFill>
                <a:srgbClr val="585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1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2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3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con el reporte definitivo del proyecto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1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Propuesta del proyecto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 Data Engineering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Reporte de Data Analytics y Machine Learning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SEMANA 4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3659;p64">
            <a:extLst>
              <a:ext uri="{FF2B5EF4-FFF2-40B4-BE49-F238E27FC236}">
                <a16:creationId xmlns:a16="http://schemas.microsoft.com/office/drawing/2014/main" id="{A9CDE0C2-BEAE-0059-D331-7A05EAD1ACC6}"/>
              </a:ext>
            </a:extLst>
          </p:cNvPr>
          <p:cNvGrpSpPr/>
          <p:nvPr/>
        </p:nvGrpSpPr>
        <p:grpSpPr>
          <a:xfrm>
            <a:off x="3668456" y="1774584"/>
            <a:ext cx="395444" cy="517674"/>
            <a:chOff x="1394741" y="1512061"/>
            <a:chExt cx="252444" cy="351722"/>
          </a:xfrm>
          <a:solidFill>
            <a:schemeClr val="bg2"/>
          </a:solidFill>
        </p:grpSpPr>
        <p:sp>
          <p:nvSpPr>
            <p:cNvPr id="3" name="Google Shape;13660;p64">
              <a:extLst>
                <a:ext uri="{FF2B5EF4-FFF2-40B4-BE49-F238E27FC236}">
                  <a16:creationId xmlns:a16="http://schemas.microsoft.com/office/drawing/2014/main" id="{75A7EB36-E63E-E451-0C60-79F8F641A94A}"/>
                </a:ext>
              </a:extLst>
            </p:cNvPr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661;p64">
              <a:extLst>
                <a:ext uri="{FF2B5EF4-FFF2-40B4-BE49-F238E27FC236}">
                  <a16:creationId xmlns:a16="http://schemas.microsoft.com/office/drawing/2014/main" id="{4A64DE05-090B-FD13-960B-B8BE2370049D}"/>
                </a:ext>
              </a:extLst>
            </p:cNvPr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62;p64">
              <a:extLst>
                <a:ext uri="{FF2B5EF4-FFF2-40B4-BE49-F238E27FC236}">
                  <a16:creationId xmlns:a16="http://schemas.microsoft.com/office/drawing/2014/main" id="{99AB8FDA-4DF8-A72F-89C5-268BE7D1BE01}"/>
                </a:ext>
              </a:extLst>
            </p:cNvPr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63;p64">
              <a:extLst>
                <a:ext uri="{FF2B5EF4-FFF2-40B4-BE49-F238E27FC236}">
                  <a16:creationId xmlns:a16="http://schemas.microsoft.com/office/drawing/2014/main" id="{C6F908C2-345E-4570-E178-D2A74A954656}"/>
                </a:ext>
              </a:extLst>
            </p:cNvPr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64;p64">
              <a:extLst>
                <a:ext uri="{FF2B5EF4-FFF2-40B4-BE49-F238E27FC236}">
                  <a16:creationId xmlns:a16="http://schemas.microsoft.com/office/drawing/2014/main" id="{B5A29587-EF6C-07BC-150E-277A8FDC5E1D}"/>
                </a:ext>
              </a:extLst>
            </p:cNvPr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65;p64">
              <a:extLst>
                <a:ext uri="{FF2B5EF4-FFF2-40B4-BE49-F238E27FC236}">
                  <a16:creationId xmlns:a16="http://schemas.microsoft.com/office/drawing/2014/main" id="{D51DE19F-BE4F-83BB-0A96-FF077DF7C9CB}"/>
                </a:ext>
              </a:extLst>
            </p:cNvPr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66;p64">
              <a:extLst>
                <a:ext uri="{FF2B5EF4-FFF2-40B4-BE49-F238E27FC236}">
                  <a16:creationId xmlns:a16="http://schemas.microsoft.com/office/drawing/2014/main" id="{0220016D-0F0E-F256-FFF1-543C6204F9A8}"/>
                </a:ext>
              </a:extLst>
            </p:cNvPr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667;p64">
              <a:extLst>
                <a:ext uri="{FF2B5EF4-FFF2-40B4-BE49-F238E27FC236}">
                  <a16:creationId xmlns:a16="http://schemas.microsoft.com/office/drawing/2014/main" id="{88B686C6-4DE0-FA7D-0DAF-101B1319BBA8}"/>
                </a:ext>
              </a:extLst>
            </p:cNvPr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68;p64">
              <a:extLst>
                <a:ext uri="{FF2B5EF4-FFF2-40B4-BE49-F238E27FC236}">
                  <a16:creationId xmlns:a16="http://schemas.microsoft.com/office/drawing/2014/main" id="{AB0ADE60-29C6-13AF-F465-5953C786DEB6}"/>
                </a:ext>
              </a:extLst>
            </p:cNvPr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69;p64">
              <a:extLst>
                <a:ext uri="{FF2B5EF4-FFF2-40B4-BE49-F238E27FC236}">
                  <a16:creationId xmlns:a16="http://schemas.microsoft.com/office/drawing/2014/main" id="{3769FD24-2B53-E4ED-6F50-A9EDF1375E74}"/>
                </a:ext>
              </a:extLst>
            </p:cNvPr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670;p64">
              <a:extLst>
                <a:ext uri="{FF2B5EF4-FFF2-40B4-BE49-F238E27FC236}">
                  <a16:creationId xmlns:a16="http://schemas.microsoft.com/office/drawing/2014/main" id="{5BF7CEB6-EA6D-57FF-56A5-3B5014533F3B}"/>
                </a:ext>
              </a:extLst>
            </p:cNvPr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71;p64">
              <a:extLst>
                <a:ext uri="{FF2B5EF4-FFF2-40B4-BE49-F238E27FC236}">
                  <a16:creationId xmlns:a16="http://schemas.microsoft.com/office/drawing/2014/main" id="{65B3A642-52EC-362C-8CE0-815EE0C8963F}"/>
                </a:ext>
              </a:extLst>
            </p:cNvPr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672;p64">
              <a:extLst>
                <a:ext uri="{FF2B5EF4-FFF2-40B4-BE49-F238E27FC236}">
                  <a16:creationId xmlns:a16="http://schemas.microsoft.com/office/drawing/2014/main" id="{8A5DB2DD-BE6E-E8F9-4D51-C3ACDC803AC8}"/>
                </a:ext>
              </a:extLst>
            </p:cNvPr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73;p64">
              <a:extLst>
                <a:ext uri="{FF2B5EF4-FFF2-40B4-BE49-F238E27FC236}">
                  <a16:creationId xmlns:a16="http://schemas.microsoft.com/office/drawing/2014/main" id="{5FC24013-D969-4AC0-2557-4C90FD442E54}"/>
                </a:ext>
              </a:extLst>
            </p:cNvPr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74;p64">
              <a:extLst>
                <a:ext uri="{FF2B5EF4-FFF2-40B4-BE49-F238E27FC236}">
                  <a16:creationId xmlns:a16="http://schemas.microsoft.com/office/drawing/2014/main" id="{D69D3601-08D8-325C-1A61-EED0D59D1036}"/>
                </a:ext>
              </a:extLst>
            </p:cNvPr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75;p64">
              <a:extLst>
                <a:ext uri="{FF2B5EF4-FFF2-40B4-BE49-F238E27FC236}">
                  <a16:creationId xmlns:a16="http://schemas.microsoft.com/office/drawing/2014/main" id="{931DD2BE-7DDC-BB24-DBF3-AF26C0AF09A3}"/>
                </a:ext>
              </a:extLst>
            </p:cNvPr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676;p64">
              <a:extLst>
                <a:ext uri="{FF2B5EF4-FFF2-40B4-BE49-F238E27FC236}">
                  <a16:creationId xmlns:a16="http://schemas.microsoft.com/office/drawing/2014/main" id="{3D0556C6-4DFD-25F9-6826-D4909ABC9C25}"/>
                </a:ext>
              </a:extLst>
            </p:cNvPr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3577;p64">
            <a:extLst>
              <a:ext uri="{FF2B5EF4-FFF2-40B4-BE49-F238E27FC236}">
                <a16:creationId xmlns:a16="http://schemas.microsoft.com/office/drawing/2014/main" id="{ECB889D2-E9A5-6565-C6E8-7A2E8524AC49}"/>
              </a:ext>
            </a:extLst>
          </p:cNvPr>
          <p:cNvGrpSpPr/>
          <p:nvPr/>
        </p:nvGrpSpPr>
        <p:grpSpPr>
          <a:xfrm>
            <a:off x="4990204" y="1820481"/>
            <a:ext cx="562041" cy="456050"/>
            <a:chOff x="5626763" y="2013829"/>
            <a:chExt cx="351722" cy="274788"/>
          </a:xfrm>
          <a:solidFill>
            <a:schemeClr val="bg2"/>
          </a:solidFill>
        </p:grpSpPr>
        <p:sp>
          <p:nvSpPr>
            <p:cNvPr id="22" name="Google Shape;13578;p64">
              <a:extLst>
                <a:ext uri="{FF2B5EF4-FFF2-40B4-BE49-F238E27FC236}">
                  <a16:creationId xmlns:a16="http://schemas.microsoft.com/office/drawing/2014/main" id="{A1248CCC-7971-7743-2C75-979F434588B9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79;p64">
              <a:extLst>
                <a:ext uri="{FF2B5EF4-FFF2-40B4-BE49-F238E27FC236}">
                  <a16:creationId xmlns:a16="http://schemas.microsoft.com/office/drawing/2014/main" id="{9F28061B-34EE-6184-2461-7023376A80B8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80;p64">
              <a:extLst>
                <a:ext uri="{FF2B5EF4-FFF2-40B4-BE49-F238E27FC236}">
                  <a16:creationId xmlns:a16="http://schemas.microsoft.com/office/drawing/2014/main" id="{2C10EE23-46E9-6C49-4D6C-FC43E1D76A57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81;p64">
              <a:extLst>
                <a:ext uri="{FF2B5EF4-FFF2-40B4-BE49-F238E27FC236}">
                  <a16:creationId xmlns:a16="http://schemas.microsoft.com/office/drawing/2014/main" id="{A1DF8426-76C0-CFD5-E512-89D4E3C91B35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82;p64">
              <a:extLst>
                <a:ext uri="{FF2B5EF4-FFF2-40B4-BE49-F238E27FC236}">
                  <a16:creationId xmlns:a16="http://schemas.microsoft.com/office/drawing/2014/main" id="{17ECD46B-2C10-9F48-4BBD-71AD3F332933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583;p64">
              <a:extLst>
                <a:ext uri="{FF2B5EF4-FFF2-40B4-BE49-F238E27FC236}">
                  <a16:creationId xmlns:a16="http://schemas.microsoft.com/office/drawing/2014/main" id="{82E67AED-E9F9-BB26-7ADF-597A1DDA9ECC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584;p64">
              <a:extLst>
                <a:ext uri="{FF2B5EF4-FFF2-40B4-BE49-F238E27FC236}">
                  <a16:creationId xmlns:a16="http://schemas.microsoft.com/office/drawing/2014/main" id="{16A15610-FD85-2104-057E-3686519885FD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585;p64">
              <a:extLst>
                <a:ext uri="{FF2B5EF4-FFF2-40B4-BE49-F238E27FC236}">
                  <a16:creationId xmlns:a16="http://schemas.microsoft.com/office/drawing/2014/main" id="{398FDDC6-3DB5-5037-9A5D-F0674F45B1DC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586;p64">
              <a:extLst>
                <a:ext uri="{FF2B5EF4-FFF2-40B4-BE49-F238E27FC236}">
                  <a16:creationId xmlns:a16="http://schemas.microsoft.com/office/drawing/2014/main" id="{7CE15B0D-7E31-D8F0-850B-BFAA19F49301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87;p64">
              <a:extLst>
                <a:ext uri="{FF2B5EF4-FFF2-40B4-BE49-F238E27FC236}">
                  <a16:creationId xmlns:a16="http://schemas.microsoft.com/office/drawing/2014/main" id="{45025C16-2DE2-6C57-C9DE-504086CCC05D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616;p30">
            <a:extLst>
              <a:ext uri="{FF2B5EF4-FFF2-40B4-BE49-F238E27FC236}">
                <a16:creationId xmlns:a16="http://schemas.microsoft.com/office/drawing/2014/main" id="{4FD18C47-5088-87C0-B69B-ADE588B2A641}"/>
              </a:ext>
            </a:extLst>
          </p:cNvPr>
          <p:cNvGrpSpPr/>
          <p:nvPr/>
        </p:nvGrpSpPr>
        <p:grpSpPr>
          <a:xfrm>
            <a:off x="3658303" y="3195115"/>
            <a:ext cx="402156" cy="456781"/>
            <a:chOff x="5357662" y="4297637"/>
            <a:chExt cx="287275" cy="326296"/>
          </a:xfrm>
        </p:grpSpPr>
        <p:sp>
          <p:nvSpPr>
            <p:cNvPr id="36" name="Google Shape;617;p30">
              <a:extLst>
                <a:ext uri="{FF2B5EF4-FFF2-40B4-BE49-F238E27FC236}">
                  <a16:creationId xmlns:a16="http://schemas.microsoft.com/office/drawing/2014/main" id="{93177E83-E1C2-0C0F-43E4-A62AB0AE8A33}"/>
                </a:ext>
              </a:extLst>
            </p:cNvPr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8;p30">
              <a:extLst>
                <a:ext uri="{FF2B5EF4-FFF2-40B4-BE49-F238E27FC236}">
                  <a16:creationId xmlns:a16="http://schemas.microsoft.com/office/drawing/2014/main" id="{8BAF70EF-5AD0-0FC2-0C0F-0E5A0B4D3353}"/>
                </a:ext>
              </a:extLst>
            </p:cNvPr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;p30">
              <a:extLst>
                <a:ext uri="{FF2B5EF4-FFF2-40B4-BE49-F238E27FC236}">
                  <a16:creationId xmlns:a16="http://schemas.microsoft.com/office/drawing/2014/main" id="{8DA49F78-8E97-9359-C850-BB04B60F04EB}"/>
                </a:ext>
              </a:extLst>
            </p:cNvPr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0;p30">
              <a:extLst>
                <a:ext uri="{FF2B5EF4-FFF2-40B4-BE49-F238E27FC236}">
                  <a16:creationId xmlns:a16="http://schemas.microsoft.com/office/drawing/2014/main" id="{7C232036-17EB-D590-6C41-A84E406581DA}"/>
                </a:ext>
              </a:extLst>
            </p:cNvPr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1;p30">
              <a:extLst>
                <a:ext uri="{FF2B5EF4-FFF2-40B4-BE49-F238E27FC236}">
                  <a16:creationId xmlns:a16="http://schemas.microsoft.com/office/drawing/2014/main" id="{8EC52FB3-84D9-B981-28E4-BC0481AFC31A}"/>
                </a:ext>
              </a:extLst>
            </p:cNvPr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0859;p60">
            <a:extLst>
              <a:ext uri="{FF2B5EF4-FFF2-40B4-BE49-F238E27FC236}">
                <a16:creationId xmlns:a16="http://schemas.microsoft.com/office/drawing/2014/main" id="{4593744C-4A60-2454-1128-8F6A6FD8A430}"/>
              </a:ext>
            </a:extLst>
          </p:cNvPr>
          <p:cNvGrpSpPr/>
          <p:nvPr/>
        </p:nvGrpSpPr>
        <p:grpSpPr>
          <a:xfrm>
            <a:off x="5075298" y="3203819"/>
            <a:ext cx="392003" cy="467641"/>
            <a:chOff x="854261" y="2908813"/>
            <a:chExt cx="377474" cy="335748"/>
          </a:xfrm>
          <a:solidFill>
            <a:schemeClr val="bg2"/>
          </a:solidFill>
        </p:grpSpPr>
        <p:sp>
          <p:nvSpPr>
            <p:cNvPr id="42" name="Google Shape;10860;p60">
              <a:extLst>
                <a:ext uri="{FF2B5EF4-FFF2-40B4-BE49-F238E27FC236}">
                  <a16:creationId xmlns:a16="http://schemas.microsoft.com/office/drawing/2014/main" id="{70E0D4CC-9C57-07A3-2FF2-114F2184F18D}"/>
                </a:ext>
              </a:extLst>
            </p:cNvPr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861;p60">
              <a:extLst>
                <a:ext uri="{FF2B5EF4-FFF2-40B4-BE49-F238E27FC236}">
                  <a16:creationId xmlns:a16="http://schemas.microsoft.com/office/drawing/2014/main" id="{4D268D7D-0525-DFA3-5B6A-720824D56D36}"/>
                </a:ext>
              </a:extLst>
            </p:cNvPr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862;p60">
              <a:extLst>
                <a:ext uri="{FF2B5EF4-FFF2-40B4-BE49-F238E27FC236}">
                  <a16:creationId xmlns:a16="http://schemas.microsoft.com/office/drawing/2014/main" id="{36E4DCD7-736F-3C8B-91F9-E3204EAC0629}"/>
                </a:ext>
              </a:extLst>
            </p:cNvPr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863;p60">
              <a:extLst>
                <a:ext uri="{FF2B5EF4-FFF2-40B4-BE49-F238E27FC236}">
                  <a16:creationId xmlns:a16="http://schemas.microsoft.com/office/drawing/2014/main" id="{D4FC38D9-EFFC-CBB0-215B-CE3857BA8C26}"/>
                </a:ext>
              </a:extLst>
            </p:cNvPr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864;p60">
              <a:extLst>
                <a:ext uri="{FF2B5EF4-FFF2-40B4-BE49-F238E27FC236}">
                  <a16:creationId xmlns:a16="http://schemas.microsoft.com/office/drawing/2014/main" id="{9AF39334-B770-50F5-9BD6-E29492602FB9}"/>
                </a:ext>
              </a:extLst>
            </p:cNvPr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516108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544</Words>
  <Application>Microsoft Office PowerPoint</Application>
  <PresentationFormat>Presentación en pantalla (16:9)</PresentationFormat>
  <Paragraphs>75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Nunito</vt:lpstr>
      <vt:lpstr>Nunito Light</vt:lpstr>
      <vt:lpstr>Advent Pro SemiBold</vt:lpstr>
      <vt:lpstr>Fira Sans Condensed Medium</vt:lpstr>
      <vt:lpstr>Arial</vt:lpstr>
      <vt:lpstr>Livvic Light</vt:lpstr>
      <vt:lpstr>Fira Sans Extra Condensed Medium</vt:lpstr>
      <vt:lpstr>Calibri</vt:lpstr>
      <vt:lpstr>Share Tech</vt:lpstr>
      <vt:lpstr>Maven Pro</vt:lpstr>
      <vt:lpstr>Data Science Consulting by Slidesgo</vt:lpstr>
      <vt:lpstr>PROYECTO DE ARQUITECTURA DE DATOS EN LA UNIDAD DE CUIDADOS INTENSIVOS</vt:lpstr>
      <vt:lpstr>Data Engineering </vt:lpstr>
      <vt:lpstr>SITUACION ACTUAL</vt:lpstr>
      <vt:lpstr>SITUACION ACTUAL</vt:lpstr>
      <vt:lpstr>OBJETIVOS</vt:lpstr>
      <vt:lpstr>ENTREGABLE</vt:lpstr>
      <vt:lpstr>KPIs</vt:lpstr>
      <vt:lpstr>DIAGRAMA DE GANTT</vt:lpstr>
      <vt:lpstr>METODOLOGIA</vt:lpstr>
      <vt:lpstr>STACK TECNOLOGICO</vt:lpstr>
      <vt:lpstr>ARQUITECTURA GENERAL</vt:lpstr>
      <vt:lpstr>ARQUITETURA MLOPS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ARQUITECTURA DE DATOS EN LA UNIDAD DE CUIDADOS INTENSIVOS</dc:title>
  <dc:creator>Gustavo Gonzalez</dc:creator>
  <cp:lastModifiedBy>Nicolas Callejas Espitia</cp:lastModifiedBy>
  <cp:revision>10</cp:revision>
  <dcterms:modified xsi:type="dcterms:W3CDTF">2023-03-28T14:16:07Z</dcterms:modified>
</cp:coreProperties>
</file>