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312" r:id="rId3"/>
    <p:sldId id="300" r:id="rId4"/>
    <p:sldId id="301" r:id="rId5"/>
    <p:sldId id="303" r:id="rId6"/>
    <p:sldId id="311" r:id="rId7"/>
    <p:sldId id="304" r:id="rId8"/>
    <p:sldId id="305" r:id="rId9"/>
    <p:sldId id="306" r:id="rId10"/>
    <p:sldId id="313" r:id="rId11"/>
    <p:sldId id="309" r:id="rId12"/>
  </p:sldIdLst>
  <p:sldSz cx="9144000" cy="5143500" type="screen16x9"/>
  <p:notesSz cx="6858000" cy="9144000"/>
  <p:embeddedFontLst>
    <p:embeddedFont>
      <p:font typeface="Advent Pro SemiBold" panose="020B0604020202020204" charset="0"/>
      <p:regular r:id="rId14"/>
      <p:bold r:id="rId15"/>
      <p:italic r:id="rId16"/>
      <p:boldItalic r:id="rId17"/>
    </p:embeddedFont>
    <p:embeddedFont>
      <p:font typeface="Fira Sans Condensed Medium" panose="020B0603050000020004" pitchFamily="3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Livvic Light" pitchFamily="2" charset="0"/>
      <p:regular r:id="rId26"/>
      <p:italic r:id="rId27"/>
    </p:embeddedFont>
    <p:embeddedFont>
      <p:font typeface="Maven Pro" panose="020B0604020202020204" charset="0"/>
      <p:regular r:id="rId28"/>
      <p:bold r:id="rId29"/>
    </p:embeddedFont>
    <p:embeddedFont>
      <p:font typeface="Nunito Light" pitchFamily="2" charset="0"/>
      <p:regular r:id="rId30"/>
      <p:italic r:id="rId31"/>
    </p:embeddedFont>
    <p:embeddedFont>
      <p:font typeface="Share Tech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25749E-C29C-4728-AC08-7A6B4A63541D}">
  <a:tblStyle styleId="{2325749E-C29C-4728-AC08-7A6B4A635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86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12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12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83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439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60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394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70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91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9" r:id="rId5"/>
    <p:sldLayoutId id="2147483662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62150" y="3483908"/>
            <a:ext cx="6020700" cy="1250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3600" dirty="0"/>
            </a:br>
            <a:br>
              <a:rPr lang="en" sz="3600" dirty="0"/>
            </a:br>
            <a:br>
              <a:rPr lang="en" sz="3600" dirty="0"/>
            </a:br>
            <a:r>
              <a:rPr lang="en" sz="3600" dirty="0"/>
              <a:t>G10 CONSULTING</a:t>
            </a:r>
            <a:br>
              <a:rPr lang="en" sz="3600" dirty="0"/>
            </a:br>
            <a:br>
              <a:rPr lang="en" sz="3600" dirty="0"/>
            </a:br>
            <a:r>
              <a:rPr lang="en" sz="3600" dirty="0"/>
              <a:t>ARQUITECTURA DE DATOS EN LA UNIDAD DE CUIDADOS INTENSIVOS</a:t>
            </a:r>
            <a:br>
              <a:rPr lang="en" sz="3600" dirty="0"/>
            </a:br>
            <a:br>
              <a:rPr lang="en" sz="3600" dirty="0"/>
            </a:br>
            <a:r>
              <a:rPr lang="en" sz="3600" dirty="0"/>
              <a:t>DEMO </a:t>
            </a:r>
            <a:r>
              <a:rPr lang="en-US" sz="3600" dirty="0"/>
              <a:t>#2</a:t>
            </a:r>
            <a:endParaRPr sz="36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01A4E2-E060-B970-4F31-33771735E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2800" dirty="0"/>
              <a:t>AUTOMATIZACIÓN - LOCAL</a:t>
            </a:r>
            <a:endParaRPr lang="es-PE" dirty="0"/>
          </a:p>
        </p:txBody>
      </p:sp>
      <p:pic>
        <p:nvPicPr>
          <p:cNvPr id="6" name="Imagen 5" descr="Escala de tiempo&#10;&#10;Descripción generada automáticamente con confianza media">
            <a:extLst>
              <a:ext uri="{FF2B5EF4-FFF2-40B4-BE49-F238E27FC236}">
                <a16:creationId xmlns:a16="http://schemas.microsoft.com/office/drawing/2014/main" id="{AEA92153-576D-F0FE-7D38-D416D51C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01" y="1113264"/>
            <a:ext cx="6432997" cy="361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7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823969" y="276885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</a:rPr>
              <a:t>¿</a:t>
            </a:r>
            <a:r>
              <a:rPr lang="en-US" sz="2000" dirty="0" err="1">
                <a:solidFill>
                  <a:schemeClr val="accent2"/>
                </a:solidFill>
              </a:rPr>
              <a:t>Preguntas</a:t>
            </a:r>
            <a:r>
              <a:rPr lang="en-US" sz="2000" dirty="0">
                <a:solidFill>
                  <a:schemeClr val="accent2"/>
                </a:solidFill>
              </a:rPr>
              <a:t>?</a:t>
            </a:r>
            <a:endParaRPr sz="20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956D93-D9E8-19D3-4AF5-DDE20E442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915" y="3775110"/>
            <a:ext cx="4336156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080544" y="3124668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Gustavo Gonzalez</a:t>
            </a:r>
          </a:p>
          <a:p>
            <a:endParaRPr lang="en-US" dirty="0"/>
          </a:p>
          <a:p>
            <a:r>
              <a:rPr lang="en-US" dirty="0"/>
              <a:t>Roy Quillca Pacco</a:t>
            </a:r>
            <a:endParaRPr lang="it-IT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18150" y="3121069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Roy Quillca Pacco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sz="1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Lorenzo Prado</a:t>
            </a: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dirty="0"/>
              <a:t>Data Engineering</a:t>
            </a:r>
            <a:br>
              <a:rPr lang="en" sz="1600" dirty="0"/>
            </a:br>
            <a:endParaRPr sz="1600"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540168" y="3124668"/>
            <a:ext cx="183787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dirty="0"/>
              <a:t>Gustavo Gonzalez</a:t>
            </a:r>
          </a:p>
          <a:p>
            <a:pPr marL="0" indent="0"/>
            <a:endParaRPr lang="es-ES" dirty="0"/>
          </a:p>
          <a:p>
            <a:pPr marL="0" indent="0"/>
            <a:r>
              <a:rPr lang="es-ES" dirty="0"/>
              <a:t>Jair Nicolas Callejas </a:t>
            </a:r>
            <a:endParaRPr lang="it-IT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775868" y="254449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Data Analytics</a:t>
            </a:r>
            <a:endParaRPr sz="1600"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EL EQUIPO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341201" y="254449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Machine Learning</a:t>
            </a:r>
            <a:endParaRPr sz="1600"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 rot="10800000" flipV="1">
            <a:off x="1223300" y="1974799"/>
            <a:ext cx="12700" cy="9572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V="1">
            <a:off x="3775869" y="1974800"/>
            <a:ext cx="166959" cy="858590"/>
          </a:xfrm>
          <a:prstGeom prst="bentConnector3">
            <a:avLst>
              <a:gd name="adj1" fmla="val 23692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 rot="10800000" flipV="1">
            <a:off x="6341202" y="1974800"/>
            <a:ext cx="324503" cy="858590"/>
          </a:xfrm>
          <a:prstGeom prst="bentConnector3">
            <a:avLst>
              <a:gd name="adj1" fmla="val 1704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6792550" y="1689694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4069074" y="1689694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49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WORKFLOW </a:t>
            </a:r>
            <a:endParaRPr dirty="0"/>
          </a:p>
        </p:txBody>
      </p: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F286C6A-9F78-892F-A0F6-D31847829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620" y="1090214"/>
            <a:ext cx="6966488" cy="380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2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45970" y="365299"/>
            <a:ext cx="309592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FUENTES</a:t>
            </a:r>
            <a:endParaRPr sz="3600" dirty="0"/>
          </a:p>
        </p:txBody>
      </p:sp>
      <p:pic>
        <p:nvPicPr>
          <p:cNvPr id="2050" name="Picture 2" descr="Qué es un archivo de extensión CSV? - Mercado Móvil Cloud Business - POS  E-COMMERCE OMNICANAL.">
            <a:extLst>
              <a:ext uri="{FF2B5EF4-FFF2-40B4-BE49-F238E27FC236}">
                <a16:creationId xmlns:a16="http://schemas.microsoft.com/office/drawing/2014/main" id="{E603B55A-5C4E-8FD7-9C08-D7953D6B2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6" t="-229" r="11038" b="-1"/>
          <a:stretch/>
        </p:blipFill>
        <p:spPr bwMode="auto">
          <a:xfrm>
            <a:off x="899533" y="4144035"/>
            <a:ext cx="655949" cy="8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CAD12F0-D6E5-E64D-83CB-C7C64A5528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37" t="4080" r="2339" b="2164"/>
          <a:stretch/>
        </p:blipFill>
        <p:spPr>
          <a:xfrm>
            <a:off x="5724333" y="138460"/>
            <a:ext cx="2573639" cy="153417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3AC6889-E11C-921C-3A8E-6FEAD68ABED9}"/>
              </a:ext>
            </a:extLst>
          </p:cNvPr>
          <p:cNvSpPr txBox="1"/>
          <p:nvPr/>
        </p:nvSpPr>
        <p:spPr>
          <a:xfrm>
            <a:off x="177039" y="1271694"/>
            <a:ext cx="1337977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3600"/>
              <a:buFont typeface="Share Tech"/>
              <a:buNone/>
              <a:defRPr sz="32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sz="1400" dirty="0"/>
              <a:t>INFO PACIENTES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4CFA3F4-D1C0-261E-723D-DEA8CF594BF0}"/>
              </a:ext>
            </a:extLst>
          </p:cNvPr>
          <p:cNvSpPr txBox="1"/>
          <p:nvPr/>
        </p:nvSpPr>
        <p:spPr>
          <a:xfrm>
            <a:off x="4373832" y="1266264"/>
            <a:ext cx="1170638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3600"/>
              <a:buFont typeface="Share Tech"/>
              <a:buNone/>
              <a:defRPr>
                <a:solidFill>
                  <a:schemeClr val="lt1"/>
                </a:solidFill>
                <a:latin typeface="Share Tech"/>
                <a:ea typeface="Share Tech"/>
                <a:cs typeface="Share Tech"/>
              </a:defRPr>
            </a:lvl1pPr>
            <a:lvl2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2pPr>
            <a:lvl3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3pPr>
            <a:lvl4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4pPr>
            <a:lvl5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5pPr>
            <a:lvl6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6pPr>
            <a:lvl7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7pPr>
            <a:lvl8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8pPr>
            <a:lvl9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9pPr>
          </a:lstStyle>
          <a:p>
            <a:pPr algn="ctr"/>
            <a:r>
              <a:rPr lang="en" dirty="0"/>
              <a:t>MONITOREO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936CE20-DBEA-DE6E-449F-5F66D77D9187}"/>
              </a:ext>
            </a:extLst>
          </p:cNvPr>
          <p:cNvSpPr txBox="1"/>
          <p:nvPr/>
        </p:nvSpPr>
        <p:spPr>
          <a:xfrm>
            <a:off x="7831413" y="1807732"/>
            <a:ext cx="905569" cy="3619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3600"/>
              <a:buFont typeface="Share Tech"/>
              <a:buNone/>
              <a:defRPr>
                <a:solidFill>
                  <a:schemeClr val="lt1"/>
                </a:solidFill>
                <a:latin typeface="Share Tech"/>
                <a:ea typeface="Share Tech"/>
                <a:cs typeface="Share Tech"/>
              </a:defRPr>
            </a:lvl1pPr>
            <a:lvl2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2pPr>
            <a:lvl3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3pPr>
            <a:lvl4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4pPr>
            <a:lvl5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5pPr>
            <a:lvl6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6pPr>
            <a:lvl7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7pPr>
            <a:lvl8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8pPr>
            <a:lvl9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9pPr>
          </a:lstStyle>
          <a:p>
            <a:pPr algn="ctr"/>
            <a:r>
              <a:rPr lang="en" dirty="0"/>
              <a:t>MUESTRAS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E1F294A-96EC-498B-1DDF-EB28E4B3FDEE}"/>
              </a:ext>
            </a:extLst>
          </p:cNvPr>
          <p:cNvSpPr txBox="1"/>
          <p:nvPr/>
        </p:nvSpPr>
        <p:spPr>
          <a:xfrm>
            <a:off x="754414" y="2097476"/>
            <a:ext cx="1569006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3600"/>
              <a:buFont typeface="Share Tech"/>
              <a:buNone/>
              <a:defRPr>
                <a:solidFill>
                  <a:schemeClr val="lt1"/>
                </a:solidFill>
                <a:latin typeface="Share Tech"/>
                <a:ea typeface="Share Tech"/>
                <a:cs typeface="Share Tech"/>
              </a:defRPr>
            </a:lvl1pPr>
            <a:lvl2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2pPr>
            <a:lvl3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3pPr>
            <a:lvl4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4pPr>
            <a:lvl5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5pPr>
            <a:lvl6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6pPr>
            <a:lvl7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7pPr>
            <a:lvl8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8pPr>
            <a:lvl9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9pPr>
          </a:lstStyle>
          <a:p>
            <a:r>
              <a:rPr lang="en" dirty="0"/>
              <a:t>DICCIONARIO ITEMS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3C3F4AE-1103-46C4-6DA5-E82E594F62C7}"/>
              </a:ext>
            </a:extLst>
          </p:cNvPr>
          <p:cNvSpPr txBox="1"/>
          <p:nvPr/>
        </p:nvSpPr>
        <p:spPr>
          <a:xfrm>
            <a:off x="2078499" y="1266974"/>
            <a:ext cx="1279450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3600"/>
              <a:buFont typeface="Share Tech"/>
              <a:buNone/>
              <a:defRPr>
                <a:solidFill>
                  <a:schemeClr val="lt1"/>
                </a:solidFill>
                <a:latin typeface="Share Tech"/>
                <a:ea typeface="Share Tech"/>
                <a:cs typeface="Share Tech"/>
              </a:defRPr>
            </a:lvl1pPr>
            <a:lvl2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2pPr>
            <a:lvl3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3pPr>
            <a:lvl4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4pPr>
            <a:lvl5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5pPr>
            <a:lvl6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6pPr>
            <a:lvl7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7pPr>
            <a:lvl8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8pPr>
            <a:lvl9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9pPr>
          </a:lstStyle>
          <a:p>
            <a:r>
              <a:rPr lang="en" dirty="0"/>
              <a:t>MEDICAMENTOS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BC2B101-CB0B-0468-FC00-2A59F5DB0462}"/>
              </a:ext>
            </a:extLst>
          </p:cNvPr>
          <p:cNvSpPr txBox="1"/>
          <p:nvPr/>
        </p:nvSpPr>
        <p:spPr>
          <a:xfrm>
            <a:off x="5912572" y="2068995"/>
            <a:ext cx="1448018" cy="3541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3600"/>
              <a:buFont typeface="Share Tech"/>
              <a:buNone/>
              <a:defRPr>
                <a:solidFill>
                  <a:schemeClr val="lt1"/>
                </a:solidFill>
                <a:latin typeface="Share Tech"/>
                <a:ea typeface="Share Tech"/>
                <a:cs typeface="Share Tech"/>
              </a:defRPr>
            </a:lvl1pPr>
            <a:lvl2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2pPr>
            <a:lvl3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3pPr>
            <a:lvl4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4pPr>
            <a:lvl5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5pPr>
            <a:lvl6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6pPr>
            <a:lvl7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7pPr>
            <a:lvl8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8pPr>
            <a:lvl9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9pPr>
          </a:lstStyle>
          <a:p>
            <a:pPr algn="ctr"/>
            <a:r>
              <a:rPr lang="en" dirty="0"/>
              <a:t>PROCEDIMIENTOS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31D8571-6D28-ABC8-F2AA-48861C095D01}"/>
              </a:ext>
            </a:extLst>
          </p:cNvPr>
          <p:cNvSpPr txBox="1"/>
          <p:nvPr/>
        </p:nvSpPr>
        <p:spPr>
          <a:xfrm>
            <a:off x="3347850" y="2072794"/>
            <a:ext cx="1170638" cy="3541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3600"/>
              <a:buFont typeface="Share Tech"/>
              <a:buNone/>
              <a:defRPr>
                <a:solidFill>
                  <a:schemeClr val="lt1"/>
                </a:solidFill>
                <a:latin typeface="Share Tech"/>
                <a:ea typeface="Share Tech"/>
                <a:cs typeface="Share Tech"/>
              </a:defRPr>
            </a:lvl1pPr>
            <a:lvl2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2pPr>
            <a:lvl3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3pPr>
            <a:lvl4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4pPr>
            <a:lvl5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5pPr>
            <a:lvl6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6pPr>
            <a:lvl7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7pPr>
            <a:lvl8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8pPr>
            <a:lvl9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</a:defRPr>
            </a:lvl9pPr>
          </a:lstStyle>
          <a:p>
            <a:r>
              <a:rPr lang="en" dirty="0"/>
              <a:t>DIAGNOSTICOS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C0403FE-4737-029B-C890-EC694BBBD3D4}"/>
              </a:ext>
            </a:extLst>
          </p:cNvPr>
          <p:cNvSpPr txBox="1"/>
          <p:nvPr/>
        </p:nvSpPr>
        <p:spPr>
          <a:xfrm>
            <a:off x="44498" y="2802044"/>
            <a:ext cx="116644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3600"/>
              <a:buFont typeface="Share Tech"/>
              <a:buNone/>
              <a:defRPr sz="32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</a:p>
          <a:p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ICUSTAYS</a:t>
            </a:r>
            <a:r>
              <a:rPr lang="en" sz="1200" dirty="0"/>
              <a:t>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C27177D-E546-FDED-70AA-D5878863696D}"/>
              </a:ext>
            </a:extLst>
          </p:cNvPr>
          <p:cNvSpPr txBox="1"/>
          <p:nvPr/>
        </p:nvSpPr>
        <p:spPr>
          <a:xfrm>
            <a:off x="923918" y="3331327"/>
            <a:ext cx="13289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3600"/>
              <a:buFont typeface="Share Tech"/>
              <a:buNone/>
              <a:defRPr sz="32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D_ITEMS</a:t>
            </a:r>
          </a:p>
          <a:p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D_LABITEMS</a:t>
            </a:r>
            <a:endParaRPr lang="en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89B1EFC-60D4-F268-6C78-D462EAFB7EEA}"/>
              </a:ext>
            </a:extLst>
          </p:cNvPr>
          <p:cNvSpPr txBox="1"/>
          <p:nvPr/>
        </p:nvSpPr>
        <p:spPr>
          <a:xfrm>
            <a:off x="1980169" y="3344294"/>
            <a:ext cx="186458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3600"/>
              <a:buFont typeface="Share Tech"/>
              <a:buNone/>
              <a:defRPr sz="32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</a:t>
            </a:r>
          </a:p>
          <a:p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INPUTEVENTS_CV</a:t>
            </a:r>
          </a:p>
          <a:p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INPUTSEVENTS_MV</a:t>
            </a:r>
            <a:r>
              <a:rPr lang="en" sz="1200" dirty="0"/>
              <a:t> </a:t>
            </a:r>
          </a:p>
          <a:p>
            <a:r>
              <a:rPr lang="en" sz="1200" dirty="0"/>
              <a:t> </a:t>
            </a:r>
          </a:p>
          <a:p>
            <a:r>
              <a:rPr lang="en" sz="1200" dirty="0"/>
              <a:t>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16F757C-6425-47BB-EF04-760AE25EBB6E}"/>
              </a:ext>
            </a:extLst>
          </p:cNvPr>
          <p:cNvSpPr txBox="1"/>
          <p:nvPr/>
        </p:nvSpPr>
        <p:spPr>
          <a:xfrm>
            <a:off x="4311843" y="2960523"/>
            <a:ext cx="237699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3600"/>
              <a:buFont typeface="Share Tech"/>
              <a:buNone/>
              <a:defRPr sz="32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CHARTEVENTS</a:t>
            </a:r>
          </a:p>
          <a:p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LABEVENTS</a:t>
            </a:r>
          </a:p>
          <a:p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MICROBIOLOGYEVENTS</a:t>
            </a:r>
            <a:endParaRPr lang="en" sz="11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AF21F07-7E94-D22C-AE00-8A9F4B8FE076}"/>
              </a:ext>
            </a:extLst>
          </p:cNvPr>
          <p:cNvSpPr txBox="1"/>
          <p:nvPr/>
        </p:nvSpPr>
        <p:spPr>
          <a:xfrm>
            <a:off x="7704610" y="2988164"/>
            <a:ext cx="186458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3600"/>
              <a:buFont typeface="Share Tech"/>
              <a:buNone/>
              <a:defRPr sz="32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OUTPUTEVENTS</a:t>
            </a:r>
            <a:r>
              <a:rPr lang="en" sz="1200" dirty="0"/>
              <a:t> 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EA7A4E0-D86D-203C-B043-524770D649F7}"/>
              </a:ext>
            </a:extLst>
          </p:cNvPr>
          <p:cNvSpPr txBox="1"/>
          <p:nvPr/>
        </p:nvSpPr>
        <p:spPr>
          <a:xfrm>
            <a:off x="3224411" y="3543622"/>
            <a:ext cx="19555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3600"/>
              <a:buFont typeface="Share Tech"/>
              <a:buNone/>
              <a:defRPr sz="32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DIAGNOSES_ICD</a:t>
            </a:r>
          </a:p>
          <a:p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D_ICD_DIAGNOSIS</a:t>
            </a:r>
            <a:r>
              <a:rPr lang="en" sz="1200" dirty="0"/>
              <a:t>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2F2E12C-2C9D-6834-302A-009161D5C1A5}"/>
              </a:ext>
            </a:extLst>
          </p:cNvPr>
          <p:cNvSpPr txBox="1"/>
          <p:nvPr/>
        </p:nvSpPr>
        <p:spPr>
          <a:xfrm>
            <a:off x="5957576" y="3520780"/>
            <a:ext cx="237699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3600"/>
              <a:buFont typeface="Share Tech"/>
              <a:buNone/>
              <a:defRPr sz="32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algn="ctr">
              <a:buClr>
                <a:srgbClr val="D9D9D9"/>
              </a:buClr>
              <a:buSzPts val="1800"/>
              <a:buFont typeface="Share Tech"/>
              <a:buNone/>
              <a:defRPr sz="1800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PROCEDURES_</a:t>
            </a:r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ICD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C168E63-D96F-989D-D9A7-4BCCDDFE915E}"/>
              </a:ext>
            </a:extLst>
          </p:cNvPr>
          <p:cNvCxnSpPr/>
          <p:nvPr/>
        </p:nvCxnSpPr>
        <p:spPr>
          <a:xfrm>
            <a:off x="472802" y="1571064"/>
            <a:ext cx="0" cy="10006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397B95B-B766-28B1-7595-EF5DB843FA90}"/>
              </a:ext>
            </a:extLst>
          </p:cNvPr>
          <p:cNvCxnSpPr>
            <a:cxnSpLocks/>
          </p:cNvCxnSpPr>
          <p:nvPr/>
        </p:nvCxnSpPr>
        <p:spPr>
          <a:xfrm>
            <a:off x="1515016" y="2395350"/>
            <a:ext cx="0" cy="7114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FDF2C95-8E20-1C61-D458-6614D5C9AC79}"/>
              </a:ext>
            </a:extLst>
          </p:cNvPr>
          <p:cNvCxnSpPr/>
          <p:nvPr/>
        </p:nvCxnSpPr>
        <p:spPr>
          <a:xfrm>
            <a:off x="2719649" y="1597133"/>
            <a:ext cx="0" cy="10006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611933C-3C37-BC64-D02C-0304D4EDD7E2}"/>
              </a:ext>
            </a:extLst>
          </p:cNvPr>
          <p:cNvCxnSpPr>
            <a:cxnSpLocks/>
          </p:cNvCxnSpPr>
          <p:nvPr/>
        </p:nvCxnSpPr>
        <p:spPr>
          <a:xfrm>
            <a:off x="3933169" y="2423158"/>
            <a:ext cx="0" cy="8421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88081FC-B4FC-EB13-312F-6629E2F3F84A}"/>
              </a:ext>
            </a:extLst>
          </p:cNvPr>
          <p:cNvCxnSpPr/>
          <p:nvPr/>
        </p:nvCxnSpPr>
        <p:spPr>
          <a:xfrm>
            <a:off x="4959151" y="1618741"/>
            <a:ext cx="0" cy="10006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972CD32-2CD8-A583-AF2E-86717F646F89}"/>
              </a:ext>
            </a:extLst>
          </p:cNvPr>
          <p:cNvCxnSpPr>
            <a:cxnSpLocks/>
          </p:cNvCxnSpPr>
          <p:nvPr/>
        </p:nvCxnSpPr>
        <p:spPr>
          <a:xfrm>
            <a:off x="6636581" y="2438672"/>
            <a:ext cx="0" cy="8266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405E0EA-B6BB-BDC9-83BF-60949AB51AC9}"/>
              </a:ext>
            </a:extLst>
          </p:cNvPr>
          <p:cNvCxnSpPr>
            <a:cxnSpLocks/>
          </p:cNvCxnSpPr>
          <p:nvPr/>
        </p:nvCxnSpPr>
        <p:spPr>
          <a:xfrm>
            <a:off x="8321432" y="2169718"/>
            <a:ext cx="0" cy="7838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Qué es un archivo de extensión CSV? - Mercado Móvil Cloud Business - POS  E-COMMERCE OMNICANAL.">
            <a:extLst>
              <a:ext uri="{FF2B5EF4-FFF2-40B4-BE49-F238E27FC236}">
                <a16:creationId xmlns:a16="http://schemas.microsoft.com/office/drawing/2014/main" id="{6D4F0C88-08A7-44D0-BC9D-3270C9CF88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6" t="-229" r="11038" b="-1"/>
          <a:stretch/>
        </p:blipFill>
        <p:spPr bwMode="auto">
          <a:xfrm>
            <a:off x="2540173" y="3985987"/>
            <a:ext cx="655949" cy="8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Qué es un archivo de extensión CSV? - Mercado Móvil Cloud Business - POS  E-COMMERCE OMNICANAL.">
            <a:extLst>
              <a:ext uri="{FF2B5EF4-FFF2-40B4-BE49-F238E27FC236}">
                <a16:creationId xmlns:a16="http://schemas.microsoft.com/office/drawing/2014/main" id="{B949D4E8-63F2-270E-DD35-FE2076BE0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6" t="-229" r="11038" b="-1"/>
          <a:stretch/>
        </p:blipFill>
        <p:spPr bwMode="auto">
          <a:xfrm>
            <a:off x="4041903" y="4172639"/>
            <a:ext cx="655949" cy="8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Qué es un archivo de extensión CSV? - Mercado Móvil Cloud Business - POS  E-COMMERCE OMNICANAL.">
            <a:extLst>
              <a:ext uri="{FF2B5EF4-FFF2-40B4-BE49-F238E27FC236}">
                <a16:creationId xmlns:a16="http://schemas.microsoft.com/office/drawing/2014/main" id="{D0A6B46F-6D1E-6B51-DFB6-58A980EDB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6" t="-229" r="11038" b="-1"/>
          <a:stretch/>
        </p:blipFill>
        <p:spPr bwMode="auto">
          <a:xfrm>
            <a:off x="5682543" y="3985987"/>
            <a:ext cx="655949" cy="8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Qué es un archivo de extensión CSV? - Mercado Móvil Cloud Business - POS  E-COMMERCE OMNICANAL.">
            <a:extLst>
              <a:ext uri="{FF2B5EF4-FFF2-40B4-BE49-F238E27FC236}">
                <a16:creationId xmlns:a16="http://schemas.microsoft.com/office/drawing/2014/main" id="{D4573497-F780-1875-6F91-9DAD26F57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6" t="-229" r="11038" b="-1"/>
          <a:stretch/>
        </p:blipFill>
        <p:spPr bwMode="auto">
          <a:xfrm>
            <a:off x="7302658" y="4118386"/>
            <a:ext cx="655949" cy="8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92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ETL Y PIPELINE </a:t>
            </a:r>
            <a:endParaRPr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F5E5BB-EA50-BEC8-40DF-52F8C5FE6C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76" t="7581" r="43802" b="34808"/>
          <a:stretch/>
        </p:blipFill>
        <p:spPr>
          <a:xfrm>
            <a:off x="3412654" y="100013"/>
            <a:ext cx="2028825" cy="21931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A7A424-4EE9-6D55-906D-D602E9F7C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2" y="2436627"/>
            <a:ext cx="4212754" cy="2606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85A3A3-F347-627A-7A63-5079918DE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936" y="2436627"/>
            <a:ext cx="4212754" cy="2606860"/>
          </a:xfrm>
          <a:prstGeom prst="rect">
            <a:avLst/>
          </a:prstGeom>
        </p:spPr>
      </p:pic>
      <p:sp>
        <p:nvSpPr>
          <p:cNvPr id="7" name="Google Shape;466;p26">
            <a:extLst>
              <a:ext uri="{FF2B5EF4-FFF2-40B4-BE49-F238E27FC236}">
                <a16:creationId xmlns:a16="http://schemas.microsoft.com/office/drawing/2014/main" id="{A6A4E7C1-5E69-4243-4E42-E37557F56F3A}"/>
              </a:ext>
            </a:extLst>
          </p:cNvPr>
          <p:cNvSpPr txBox="1">
            <a:spLocks/>
          </p:cNvSpPr>
          <p:nvPr/>
        </p:nvSpPr>
        <p:spPr>
          <a:xfrm>
            <a:off x="1242712" y="1196578"/>
            <a:ext cx="144333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200" dirty="0"/>
              <a:t>Carga</a:t>
            </a:r>
          </a:p>
        </p:txBody>
      </p:sp>
      <p:sp>
        <p:nvSpPr>
          <p:cNvPr id="8" name="Google Shape;466;p26">
            <a:extLst>
              <a:ext uri="{FF2B5EF4-FFF2-40B4-BE49-F238E27FC236}">
                <a16:creationId xmlns:a16="http://schemas.microsoft.com/office/drawing/2014/main" id="{26CCC9A2-80F1-D6A1-D55F-21C915B68C4C}"/>
              </a:ext>
            </a:extLst>
          </p:cNvPr>
          <p:cNvSpPr txBox="1">
            <a:spLocks/>
          </p:cNvSpPr>
          <p:nvPr/>
        </p:nvSpPr>
        <p:spPr>
          <a:xfrm>
            <a:off x="5557837" y="1196578"/>
            <a:ext cx="273605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200" dirty="0"/>
              <a:t>Transformacion</a:t>
            </a:r>
          </a:p>
        </p:txBody>
      </p:sp>
    </p:spTree>
    <p:extLst>
      <p:ext uri="{BB962C8B-B14F-4D97-AF65-F5344CB8AC3E}">
        <p14:creationId xmlns:p14="http://schemas.microsoft.com/office/powerpoint/2010/main" val="161937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40D0-E026-779E-6EF1-E3D409B16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2924475" cy="577800"/>
          </a:xfrm>
        </p:spPr>
        <p:txBody>
          <a:bodyPr/>
          <a:lstStyle/>
          <a:p>
            <a:r>
              <a:rPr lang="en-US" dirty="0"/>
              <a:t>TRANSFORMACION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A409A-1AE5-FC17-EC38-F66682C57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05" y="989475"/>
            <a:ext cx="7215187" cy="338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7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537111" y="541599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STACK</a:t>
            </a:r>
            <a:endParaRPr sz="4000" dirty="0"/>
          </a:p>
        </p:txBody>
      </p:sp>
      <p:sp>
        <p:nvSpPr>
          <p:cNvPr id="1177" name="Google Shape;1177;p42"/>
          <p:cNvSpPr/>
          <p:nvPr/>
        </p:nvSpPr>
        <p:spPr>
          <a:xfrm>
            <a:off x="507373" y="3791698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1" name="Google Shape;1181;p42"/>
          <p:cNvSpPr/>
          <p:nvPr/>
        </p:nvSpPr>
        <p:spPr>
          <a:xfrm>
            <a:off x="4287239" y="4228289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440;p61">
            <a:extLst>
              <a:ext uri="{FF2B5EF4-FFF2-40B4-BE49-F238E27FC236}">
                <a16:creationId xmlns:a16="http://schemas.microsoft.com/office/drawing/2014/main" id="{38C25E66-50D3-DE7E-6140-476E179BF152}"/>
              </a:ext>
            </a:extLst>
          </p:cNvPr>
          <p:cNvGrpSpPr/>
          <p:nvPr/>
        </p:nvGrpSpPr>
        <p:grpSpPr>
          <a:xfrm>
            <a:off x="1655529" y="1179933"/>
            <a:ext cx="367805" cy="367773"/>
            <a:chOff x="1768938" y="3782219"/>
            <a:chExt cx="367805" cy="367773"/>
          </a:xfrm>
          <a:solidFill>
            <a:schemeClr val="bg2"/>
          </a:solidFill>
        </p:grpSpPr>
        <p:sp>
          <p:nvSpPr>
            <p:cNvPr id="15" name="Google Shape;11441;p61">
              <a:extLst>
                <a:ext uri="{FF2B5EF4-FFF2-40B4-BE49-F238E27FC236}">
                  <a16:creationId xmlns:a16="http://schemas.microsoft.com/office/drawing/2014/main" id="{7B1B499A-AF1D-E88F-488D-59A4B4C3F25C}"/>
                </a:ext>
              </a:extLst>
            </p:cNvPr>
            <p:cNvSpPr/>
            <p:nvPr/>
          </p:nvSpPr>
          <p:spPr>
            <a:xfrm>
              <a:off x="1884380" y="3782219"/>
              <a:ext cx="252363" cy="198412"/>
            </a:xfrm>
            <a:custGeom>
              <a:avLst/>
              <a:gdLst/>
              <a:ahLst/>
              <a:cxnLst/>
              <a:rect l="l" t="t" r="r" b="b"/>
              <a:pathLst>
                <a:path w="7966" h="6263" extrusionOk="0">
                  <a:moveTo>
                    <a:pt x="5346" y="0"/>
                  </a:moveTo>
                  <a:cubicBezTo>
                    <a:pt x="5299" y="0"/>
                    <a:pt x="5263" y="12"/>
                    <a:pt x="5227" y="48"/>
                  </a:cubicBezTo>
                  <a:lnTo>
                    <a:pt x="3382" y="1893"/>
                  </a:lnTo>
                  <a:lnTo>
                    <a:pt x="2893" y="1405"/>
                  </a:lnTo>
                  <a:cubicBezTo>
                    <a:pt x="2864" y="1375"/>
                    <a:pt x="2819" y="1360"/>
                    <a:pt x="2774" y="1360"/>
                  </a:cubicBezTo>
                  <a:cubicBezTo>
                    <a:pt x="2730" y="1360"/>
                    <a:pt x="2685" y="1375"/>
                    <a:pt x="2655" y="1405"/>
                  </a:cubicBezTo>
                  <a:lnTo>
                    <a:pt x="60" y="3989"/>
                  </a:lnTo>
                  <a:cubicBezTo>
                    <a:pt x="0" y="4048"/>
                    <a:pt x="0" y="4167"/>
                    <a:pt x="60" y="4227"/>
                  </a:cubicBezTo>
                  <a:cubicBezTo>
                    <a:pt x="90" y="4257"/>
                    <a:pt x="134" y="4272"/>
                    <a:pt x="179" y="4272"/>
                  </a:cubicBezTo>
                  <a:cubicBezTo>
                    <a:pt x="223" y="4272"/>
                    <a:pt x="268" y="4257"/>
                    <a:pt x="298" y="4227"/>
                  </a:cubicBezTo>
                  <a:lnTo>
                    <a:pt x="2774" y="1762"/>
                  </a:lnTo>
                  <a:lnTo>
                    <a:pt x="6215" y="5191"/>
                  </a:lnTo>
                  <a:lnTo>
                    <a:pt x="5418" y="5989"/>
                  </a:lnTo>
                  <a:cubicBezTo>
                    <a:pt x="5358" y="6049"/>
                    <a:pt x="5358" y="6168"/>
                    <a:pt x="5418" y="6227"/>
                  </a:cubicBezTo>
                  <a:cubicBezTo>
                    <a:pt x="5453" y="6251"/>
                    <a:pt x="5501" y="6263"/>
                    <a:pt x="5537" y="6263"/>
                  </a:cubicBezTo>
                  <a:cubicBezTo>
                    <a:pt x="5584" y="6263"/>
                    <a:pt x="5632" y="6251"/>
                    <a:pt x="5656" y="6227"/>
                  </a:cubicBezTo>
                  <a:lnTo>
                    <a:pt x="6573" y="5310"/>
                  </a:lnTo>
                  <a:cubicBezTo>
                    <a:pt x="6632" y="5251"/>
                    <a:pt x="6632" y="5132"/>
                    <a:pt x="6573" y="5072"/>
                  </a:cubicBezTo>
                  <a:lnTo>
                    <a:pt x="6072" y="4584"/>
                  </a:lnTo>
                  <a:lnTo>
                    <a:pt x="7918" y="2739"/>
                  </a:lnTo>
                  <a:cubicBezTo>
                    <a:pt x="7966" y="2667"/>
                    <a:pt x="7966" y="2560"/>
                    <a:pt x="7906" y="2489"/>
                  </a:cubicBezTo>
                  <a:lnTo>
                    <a:pt x="6882" y="1465"/>
                  </a:lnTo>
                  <a:cubicBezTo>
                    <a:pt x="6852" y="1435"/>
                    <a:pt x="6808" y="1420"/>
                    <a:pt x="6763" y="1420"/>
                  </a:cubicBezTo>
                  <a:cubicBezTo>
                    <a:pt x="6718" y="1420"/>
                    <a:pt x="6674" y="1435"/>
                    <a:pt x="6644" y="1465"/>
                  </a:cubicBezTo>
                  <a:cubicBezTo>
                    <a:pt x="6584" y="1524"/>
                    <a:pt x="6584" y="1643"/>
                    <a:pt x="6644" y="1703"/>
                  </a:cubicBezTo>
                  <a:lnTo>
                    <a:pt x="7549" y="2608"/>
                  </a:lnTo>
                  <a:lnTo>
                    <a:pt x="5822" y="4334"/>
                  </a:lnTo>
                  <a:lnTo>
                    <a:pt x="3620" y="2131"/>
                  </a:lnTo>
                  <a:lnTo>
                    <a:pt x="5346" y="405"/>
                  </a:lnTo>
                  <a:lnTo>
                    <a:pt x="6168" y="1226"/>
                  </a:lnTo>
                  <a:cubicBezTo>
                    <a:pt x="6197" y="1256"/>
                    <a:pt x="6242" y="1271"/>
                    <a:pt x="6287" y="1271"/>
                  </a:cubicBezTo>
                  <a:cubicBezTo>
                    <a:pt x="6331" y="1271"/>
                    <a:pt x="6376" y="1256"/>
                    <a:pt x="6406" y="1226"/>
                  </a:cubicBezTo>
                  <a:cubicBezTo>
                    <a:pt x="6465" y="1167"/>
                    <a:pt x="6465" y="1048"/>
                    <a:pt x="6406" y="988"/>
                  </a:cubicBezTo>
                  <a:lnTo>
                    <a:pt x="5465" y="48"/>
                  </a:lnTo>
                  <a:cubicBezTo>
                    <a:pt x="5441" y="12"/>
                    <a:pt x="5394" y="0"/>
                    <a:pt x="5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442;p61">
              <a:extLst>
                <a:ext uri="{FF2B5EF4-FFF2-40B4-BE49-F238E27FC236}">
                  <a16:creationId xmlns:a16="http://schemas.microsoft.com/office/drawing/2014/main" id="{42B9ABE8-B1D0-4A4A-CFA5-5734CA9A0FDF}"/>
                </a:ext>
              </a:extLst>
            </p:cNvPr>
            <p:cNvSpPr/>
            <p:nvPr/>
          </p:nvSpPr>
          <p:spPr>
            <a:xfrm>
              <a:off x="2034480" y="3821914"/>
              <a:ext cx="31743" cy="31236"/>
            </a:xfrm>
            <a:custGeom>
              <a:avLst/>
              <a:gdLst/>
              <a:ahLst/>
              <a:cxnLst/>
              <a:rect l="l" t="t" r="r" b="b"/>
              <a:pathLst>
                <a:path w="1002" h="986" extrusionOk="0">
                  <a:moveTo>
                    <a:pt x="501" y="426"/>
                  </a:moveTo>
                  <a:lnTo>
                    <a:pt x="584" y="509"/>
                  </a:lnTo>
                  <a:lnTo>
                    <a:pt x="501" y="581"/>
                  </a:lnTo>
                  <a:lnTo>
                    <a:pt x="430" y="509"/>
                  </a:lnTo>
                  <a:lnTo>
                    <a:pt x="501" y="426"/>
                  </a:lnTo>
                  <a:close/>
                  <a:moveTo>
                    <a:pt x="501" y="0"/>
                  </a:moveTo>
                  <a:cubicBezTo>
                    <a:pt x="456" y="0"/>
                    <a:pt x="412" y="15"/>
                    <a:pt x="382" y="45"/>
                  </a:cubicBezTo>
                  <a:lnTo>
                    <a:pt x="60" y="366"/>
                  </a:lnTo>
                  <a:cubicBezTo>
                    <a:pt x="1" y="426"/>
                    <a:pt x="1" y="545"/>
                    <a:pt x="60" y="605"/>
                  </a:cubicBezTo>
                  <a:lnTo>
                    <a:pt x="382" y="938"/>
                  </a:lnTo>
                  <a:cubicBezTo>
                    <a:pt x="418" y="962"/>
                    <a:pt x="465" y="986"/>
                    <a:pt x="501" y="986"/>
                  </a:cubicBezTo>
                  <a:cubicBezTo>
                    <a:pt x="549" y="986"/>
                    <a:pt x="596" y="962"/>
                    <a:pt x="620" y="938"/>
                  </a:cubicBezTo>
                  <a:lnTo>
                    <a:pt x="953" y="605"/>
                  </a:lnTo>
                  <a:cubicBezTo>
                    <a:pt x="977" y="581"/>
                    <a:pt x="1001" y="533"/>
                    <a:pt x="1001" y="485"/>
                  </a:cubicBezTo>
                  <a:cubicBezTo>
                    <a:pt x="1001" y="450"/>
                    <a:pt x="977" y="402"/>
                    <a:pt x="953" y="366"/>
                  </a:cubicBezTo>
                  <a:lnTo>
                    <a:pt x="620" y="45"/>
                  </a:lnTo>
                  <a:cubicBezTo>
                    <a:pt x="590" y="15"/>
                    <a:pt x="546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43;p61">
              <a:extLst>
                <a:ext uri="{FF2B5EF4-FFF2-40B4-BE49-F238E27FC236}">
                  <a16:creationId xmlns:a16="http://schemas.microsoft.com/office/drawing/2014/main" id="{B30B08F2-9435-357F-9637-1734DAF22E42}"/>
                </a:ext>
              </a:extLst>
            </p:cNvPr>
            <p:cNvSpPr/>
            <p:nvPr/>
          </p:nvSpPr>
          <p:spPr>
            <a:xfrm>
              <a:off x="2065431" y="3852359"/>
              <a:ext cx="31712" cy="31332"/>
            </a:xfrm>
            <a:custGeom>
              <a:avLst/>
              <a:gdLst/>
              <a:ahLst/>
              <a:cxnLst/>
              <a:rect l="l" t="t" r="r" b="b"/>
              <a:pathLst>
                <a:path w="1001" h="989" extrusionOk="0">
                  <a:moveTo>
                    <a:pt x="500" y="441"/>
                  </a:moveTo>
                  <a:lnTo>
                    <a:pt x="572" y="513"/>
                  </a:lnTo>
                  <a:lnTo>
                    <a:pt x="500" y="584"/>
                  </a:lnTo>
                  <a:lnTo>
                    <a:pt x="417" y="513"/>
                  </a:lnTo>
                  <a:lnTo>
                    <a:pt x="500" y="441"/>
                  </a:lnTo>
                  <a:close/>
                  <a:moveTo>
                    <a:pt x="500" y="1"/>
                  </a:moveTo>
                  <a:cubicBezTo>
                    <a:pt x="453" y="1"/>
                    <a:pt x="405" y="25"/>
                    <a:pt x="381" y="48"/>
                  </a:cubicBezTo>
                  <a:lnTo>
                    <a:pt x="48" y="382"/>
                  </a:lnTo>
                  <a:cubicBezTo>
                    <a:pt x="24" y="406"/>
                    <a:pt x="0" y="453"/>
                    <a:pt x="0" y="501"/>
                  </a:cubicBezTo>
                  <a:cubicBezTo>
                    <a:pt x="0" y="536"/>
                    <a:pt x="24" y="584"/>
                    <a:pt x="48" y="608"/>
                  </a:cubicBezTo>
                  <a:lnTo>
                    <a:pt x="381" y="941"/>
                  </a:lnTo>
                  <a:cubicBezTo>
                    <a:pt x="405" y="977"/>
                    <a:pt x="453" y="989"/>
                    <a:pt x="500" y="989"/>
                  </a:cubicBezTo>
                  <a:cubicBezTo>
                    <a:pt x="536" y="989"/>
                    <a:pt x="584" y="965"/>
                    <a:pt x="619" y="941"/>
                  </a:cubicBezTo>
                  <a:lnTo>
                    <a:pt x="941" y="608"/>
                  </a:lnTo>
                  <a:cubicBezTo>
                    <a:pt x="1000" y="560"/>
                    <a:pt x="1000" y="441"/>
                    <a:pt x="941" y="382"/>
                  </a:cubicBezTo>
                  <a:lnTo>
                    <a:pt x="619" y="48"/>
                  </a:lnTo>
                  <a:cubicBezTo>
                    <a:pt x="584" y="13"/>
                    <a:pt x="53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444;p61">
              <a:extLst>
                <a:ext uri="{FF2B5EF4-FFF2-40B4-BE49-F238E27FC236}">
                  <a16:creationId xmlns:a16="http://schemas.microsoft.com/office/drawing/2014/main" id="{A5D1CFF4-3A6E-0CFC-B200-573CCC0ECD82}"/>
                </a:ext>
              </a:extLst>
            </p:cNvPr>
            <p:cNvSpPr/>
            <p:nvPr/>
          </p:nvSpPr>
          <p:spPr>
            <a:xfrm>
              <a:off x="1768938" y="3922625"/>
              <a:ext cx="281413" cy="227367"/>
            </a:xfrm>
            <a:custGeom>
              <a:avLst/>
              <a:gdLst/>
              <a:ahLst/>
              <a:cxnLst/>
              <a:rect l="l" t="t" r="r" b="b"/>
              <a:pathLst>
                <a:path w="8883" h="7177" extrusionOk="0">
                  <a:moveTo>
                    <a:pt x="3347" y="0"/>
                  </a:moveTo>
                  <a:cubicBezTo>
                    <a:pt x="3302" y="0"/>
                    <a:pt x="3257" y="15"/>
                    <a:pt x="3228" y="45"/>
                  </a:cubicBezTo>
                  <a:lnTo>
                    <a:pt x="811" y="2450"/>
                  </a:lnTo>
                  <a:cubicBezTo>
                    <a:pt x="287" y="2962"/>
                    <a:pt x="1" y="3664"/>
                    <a:pt x="1" y="4414"/>
                  </a:cubicBezTo>
                  <a:cubicBezTo>
                    <a:pt x="1" y="5153"/>
                    <a:pt x="287" y="5843"/>
                    <a:pt x="811" y="6379"/>
                  </a:cubicBezTo>
                  <a:cubicBezTo>
                    <a:pt x="1323" y="6891"/>
                    <a:pt x="2025" y="7177"/>
                    <a:pt x="2775" y="7177"/>
                  </a:cubicBezTo>
                  <a:cubicBezTo>
                    <a:pt x="3513" y="7177"/>
                    <a:pt x="4204" y="6891"/>
                    <a:pt x="4740" y="6379"/>
                  </a:cubicBezTo>
                  <a:lnTo>
                    <a:pt x="8847" y="2271"/>
                  </a:lnTo>
                  <a:cubicBezTo>
                    <a:pt x="8883" y="2188"/>
                    <a:pt x="8883" y="2093"/>
                    <a:pt x="8812" y="2033"/>
                  </a:cubicBezTo>
                  <a:cubicBezTo>
                    <a:pt x="8782" y="2003"/>
                    <a:pt x="8737" y="1989"/>
                    <a:pt x="8693" y="1989"/>
                  </a:cubicBezTo>
                  <a:cubicBezTo>
                    <a:pt x="8648" y="1989"/>
                    <a:pt x="8603" y="2003"/>
                    <a:pt x="8573" y="2033"/>
                  </a:cubicBezTo>
                  <a:lnTo>
                    <a:pt x="4466" y="6141"/>
                  </a:lnTo>
                  <a:cubicBezTo>
                    <a:pt x="4001" y="6593"/>
                    <a:pt x="3394" y="6855"/>
                    <a:pt x="2751" y="6855"/>
                  </a:cubicBezTo>
                  <a:cubicBezTo>
                    <a:pt x="2096" y="6855"/>
                    <a:pt x="1489" y="6593"/>
                    <a:pt x="1049" y="6141"/>
                  </a:cubicBezTo>
                  <a:cubicBezTo>
                    <a:pt x="584" y="5677"/>
                    <a:pt x="322" y="5069"/>
                    <a:pt x="322" y="4426"/>
                  </a:cubicBezTo>
                  <a:cubicBezTo>
                    <a:pt x="322" y="3772"/>
                    <a:pt x="584" y="3164"/>
                    <a:pt x="1049" y="2712"/>
                  </a:cubicBezTo>
                  <a:lnTo>
                    <a:pt x="3466" y="283"/>
                  </a:lnTo>
                  <a:cubicBezTo>
                    <a:pt x="3525" y="223"/>
                    <a:pt x="3525" y="104"/>
                    <a:pt x="3466" y="45"/>
                  </a:cubicBezTo>
                  <a:cubicBezTo>
                    <a:pt x="3436" y="15"/>
                    <a:pt x="3391" y="0"/>
                    <a:pt x="3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45;p61">
              <a:extLst>
                <a:ext uri="{FF2B5EF4-FFF2-40B4-BE49-F238E27FC236}">
                  <a16:creationId xmlns:a16="http://schemas.microsoft.com/office/drawing/2014/main" id="{B1A8E0DB-8E46-2C3C-5CBB-8183645F177F}"/>
                </a:ext>
              </a:extLst>
            </p:cNvPr>
            <p:cNvSpPr/>
            <p:nvPr/>
          </p:nvSpPr>
          <p:spPr>
            <a:xfrm>
              <a:off x="1847790" y="3937704"/>
              <a:ext cx="143352" cy="127417"/>
            </a:xfrm>
            <a:custGeom>
              <a:avLst/>
              <a:gdLst/>
              <a:ahLst/>
              <a:cxnLst/>
              <a:rect l="l" t="t" r="r" b="b"/>
              <a:pathLst>
                <a:path w="4525" h="4022" extrusionOk="0">
                  <a:moveTo>
                    <a:pt x="3537" y="343"/>
                  </a:moveTo>
                  <a:cubicBezTo>
                    <a:pt x="3584" y="343"/>
                    <a:pt x="3632" y="367"/>
                    <a:pt x="3667" y="402"/>
                  </a:cubicBezTo>
                  <a:cubicBezTo>
                    <a:pt x="3751" y="486"/>
                    <a:pt x="3751" y="581"/>
                    <a:pt x="3667" y="664"/>
                  </a:cubicBezTo>
                  <a:cubicBezTo>
                    <a:pt x="3632" y="700"/>
                    <a:pt x="3587" y="718"/>
                    <a:pt x="3542" y="718"/>
                  </a:cubicBezTo>
                  <a:cubicBezTo>
                    <a:pt x="3498" y="718"/>
                    <a:pt x="3453" y="700"/>
                    <a:pt x="3417" y="664"/>
                  </a:cubicBezTo>
                  <a:cubicBezTo>
                    <a:pt x="3334" y="581"/>
                    <a:pt x="3334" y="462"/>
                    <a:pt x="3406" y="402"/>
                  </a:cubicBezTo>
                  <a:cubicBezTo>
                    <a:pt x="3441" y="379"/>
                    <a:pt x="3477" y="343"/>
                    <a:pt x="3537" y="343"/>
                  </a:cubicBezTo>
                  <a:close/>
                  <a:moveTo>
                    <a:pt x="2024" y="486"/>
                  </a:moveTo>
                  <a:cubicBezTo>
                    <a:pt x="2072" y="486"/>
                    <a:pt x="2108" y="498"/>
                    <a:pt x="2155" y="545"/>
                  </a:cubicBezTo>
                  <a:cubicBezTo>
                    <a:pt x="2227" y="617"/>
                    <a:pt x="2227" y="724"/>
                    <a:pt x="2155" y="795"/>
                  </a:cubicBezTo>
                  <a:cubicBezTo>
                    <a:pt x="2120" y="831"/>
                    <a:pt x="2075" y="849"/>
                    <a:pt x="2030" y="849"/>
                  </a:cubicBezTo>
                  <a:cubicBezTo>
                    <a:pt x="1986" y="849"/>
                    <a:pt x="1941" y="831"/>
                    <a:pt x="1905" y="795"/>
                  </a:cubicBezTo>
                  <a:cubicBezTo>
                    <a:pt x="1810" y="724"/>
                    <a:pt x="1810" y="605"/>
                    <a:pt x="1893" y="545"/>
                  </a:cubicBezTo>
                  <a:cubicBezTo>
                    <a:pt x="1917" y="509"/>
                    <a:pt x="1965" y="486"/>
                    <a:pt x="2024" y="486"/>
                  </a:cubicBezTo>
                  <a:close/>
                  <a:moveTo>
                    <a:pt x="3953" y="1676"/>
                  </a:moveTo>
                  <a:cubicBezTo>
                    <a:pt x="4001" y="1676"/>
                    <a:pt x="4048" y="1688"/>
                    <a:pt x="4084" y="1724"/>
                  </a:cubicBezTo>
                  <a:cubicBezTo>
                    <a:pt x="4156" y="1807"/>
                    <a:pt x="4156" y="1926"/>
                    <a:pt x="4072" y="1986"/>
                  </a:cubicBezTo>
                  <a:cubicBezTo>
                    <a:pt x="4037" y="2022"/>
                    <a:pt x="3992" y="2039"/>
                    <a:pt x="3947" y="2039"/>
                  </a:cubicBezTo>
                  <a:cubicBezTo>
                    <a:pt x="3903" y="2039"/>
                    <a:pt x="3858" y="2022"/>
                    <a:pt x="3822" y="1986"/>
                  </a:cubicBezTo>
                  <a:cubicBezTo>
                    <a:pt x="3751" y="1914"/>
                    <a:pt x="3751" y="1807"/>
                    <a:pt x="3822" y="1724"/>
                  </a:cubicBezTo>
                  <a:cubicBezTo>
                    <a:pt x="3858" y="1700"/>
                    <a:pt x="3894" y="1676"/>
                    <a:pt x="3953" y="1676"/>
                  </a:cubicBezTo>
                  <a:close/>
                  <a:moveTo>
                    <a:pt x="655" y="3129"/>
                  </a:moveTo>
                  <a:cubicBezTo>
                    <a:pt x="727" y="3129"/>
                    <a:pt x="786" y="3165"/>
                    <a:pt x="846" y="3200"/>
                  </a:cubicBezTo>
                  <a:cubicBezTo>
                    <a:pt x="893" y="3248"/>
                    <a:pt x="917" y="3319"/>
                    <a:pt x="917" y="3403"/>
                  </a:cubicBezTo>
                  <a:cubicBezTo>
                    <a:pt x="917" y="3474"/>
                    <a:pt x="893" y="3546"/>
                    <a:pt x="846" y="3593"/>
                  </a:cubicBezTo>
                  <a:cubicBezTo>
                    <a:pt x="798" y="3641"/>
                    <a:pt x="727" y="3665"/>
                    <a:pt x="655" y="3665"/>
                  </a:cubicBezTo>
                  <a:cubicBezTo>
                    <a:pt x="584" y="3665"/>
                    <a:pt x="524" y="3641"/>
                    <a:pt x="465" y="3593"/>
                  </a:cubicBezTo>
                  <a:cubicBezTo>
                    <a:pt x="417" y="3546"/>
                    <a:pt x="381" y="3474"/>
                    <a:pt x="381" y="3403"/>
                  </a:cubicBezTo>
                  <a:cubicBezTo>
                    <a:pt x="381" y="3319"/>
                    <a:pt x="417" y="3260"/>
                    <a:pt x="465" y="3200"/>
                  </a:cubicBezTo>
                  <a:cubicBezTo>
                    <a:pt x="512" y="3141"/>
                    <a:pt x="584" y="3129"/>
                    <a:pt x="655" y="3129"/>
                  </a:cubicBezTo>
                  <a:close/>
                  <a:moveTo>
                    <a:pt x="3513" y="0"/>
                  </a:moveTo>
                  <a:cubicBezTo>
                    <a:pt x="3379" y="0"/>
                    <a:pt x="3245" y="51"/>
                    <a:pt x="3144" y="152"/>
                  </a:cubicBezTo>
                  <a:cubicBezTo>
                    <a:pt x="2977" y="319"/>
                    <a:pt x="2941" y="557"/>
                    <a:pt x="3036" y="748"/>
                  </a:cubicBezTo>
                  <a:lnTo>
                    <a:pt x="2132" y="1652"/>
                  </a:lnTo>
                  <a:lnTo>
                    <a:pt x="1572" y="2212"/>
                  </a:lnTo>
                  <a:lnTo>
                    <a:pt x="1334" y="1974"/>
                  </a:lnTo>
                  <a:cubicBezTo>
                    <a:pt x="1215" y="1855"/>
                    <a:pt x="1215" y="1676"/>
                    <a:pt x="1334" y="1569"/>
                  </a:cubicBezTo>
                  <a:lnTo>
                    <a:pt x="1774" y="1141"/>
                  </a:lnTo>
                  <a:cubicBezTo>
                    <a:pt x="1846" y="1164"/>
                    <a:pt x="1917" y="1200"/>
                    <a:pt x="1989" y="1200"/>
                  </a:cubicBezTo>
                  <a:cubicBezTo>
                    <a:pt x="2132" y="1200"/>
                    <a:pt x="2263" y="1152"/>
                    <a:pt x="2370" y="1045"/>
                  </a:cubicBezTo>
                  <a:cubicBezTo>
                    <a:pt x="2572" y="843"/>
                    <a:pt x="2572" y="509"/>
                    <a:pt x="2370" y="307"/>
                  </a:cubicBezTo>
                  <a:cubicBezTo>
                    <a:pt x="2263" y="200"/>
                    <a:pt x="2129" y="146"/>
                    <a:pt x="1995" y="146"/>
                  </a:cubicBezTo>
                  <a:cubicBezTo>
                    <a:pt x="1861" y="146"/>
                    <a:pt x="1727" y="200"/>
                    <a:pt x="1620" y="307"/>
                  </a:cubicBezTo>
                  <a:cubicBezTo>
                    <a:pt x="1453" y="462"/>
                    <a:pt x="1429" y="700"/>
                    <a:pt x="1512" y="902"/>
                  </a:cubicBezTo>
                  <a:lnTo>
                    <a:pt x="1084" y="1331"/>
                  </a:lnTo>
                  <a:cubicBezTo>
                    <a:pt x="846" y="1569"/>
                    <a:pt x="846" y="1974"/>
                    <a:pt x="1084" y="2224"/>
                  </a:cubicBezTo>
                  <a:lnTo>
                    <a:pt x="1322" y="2462"/>
                  </a:lnTo>
                  <a:lnTo>
                    <a:pt x="905" y="2879"/>
                  </a:lnTo>
                  <a:cubicBezTo>
                    <a:pt x="812" y="2827"/>
                    <a:pt x="709" y="2802"/>
                    <a:pt x="607" y="2802"/>
                  </a:cubicBezTo>
                  <a:cubicBezTo>
                    <a:pt x="450" y="2802"/>
                    <a:pt x="295" y="2863"/>
                    <a:pt x="179" y="2986"/>
                  </a:cubicBezTo>
                  <a:cubicBezTo>
                    <a:pt x="60" y="3105"/>
                    <a:pt x="0" y="3248"/>
                    <a:pt x="0" y="3415"/>
                  </a:cubicBezTo>
                  <a:cubicBezTo>
                    <a:pt x="0" y="3581"/>
                    <a:pt x="60" y="3724"/>
                    <a:pt x="179" y="3843"/>
                  </a:cubicBezTo>
                  <a:cubicBezTo>
                    <a:pt x="298" y="3962"/>
                    <a:pt x="441" y="4022"/>
                    <a:pt x="608" y="4022"/>
                  </a:cubicBezTo>
                  <a:cubicBezTo>
                    <a:pt x="774" y="4022"/>
                    <a:pt x="917" y="3962"/>
                    <a:pt x="1036" y="3843"/>
                  </a:cubicBezTo>
                  <a:cubicBezTo>
                    <a:pt x="1155" y="3724"/>
                    <a:pt x="1215" y="3581"/>
                    <a:pt x="1215" y="3415"/>
                  </a:cubicBezTo>
                  <a:cubicBezTo>
                    <a:pt x="1215" y="3307"/>
                    <a:pt x="1191" y="3200"/>
                    <a:pt x="1143" y="3117"/>
                  </a:cubicBezTo>
                  <a:lnTo>
                    <a:pt x="2227" y="2033"/>
                  </a:lnTo>
                  <a:lnTo>
                    <a:pt x="2513" y="2307"/>
                  </a:lnTo>
                  <a:cubicBezTo>
                    <a:pt x="2679" y="2474"/>
                    <a:pt x="2905" y="2569"/>
                    <a:pt x="3108" y="2569"/>
                  </a:cubicBezTo>
                  <a:cubicBezTo>
                    <a:pt x="3322" y="2569"/>
                    <a:pt x="3513" y="2486"/>
                    <a:pt x="3679" y="2343"/>
                  </a:cubicBezTo>
                  <a:cubicBezTo>
                    <a:pt x="3751" y="2367"/>
                    <a:pt x="3822" y="2403"/>
                    <a:pt x="3894" y="2403"/>
                  </a:cubicBezTo>
                  <a:cubicBezTo>
                    <a:pt x="4037" y="2403"/>
                    <a:pt x="4168" y="2355"/>
                    <a:pt x="4275" y="2248"/>
                  </a:cubicBezTo>
                  <a:cubicBezTo>
                    <a:pt x="4525" y="2033"/>
                    <a:pt x="4525" y="1700"/>
                    <a:pt x="4310" y="1498"/>
                  </a:cubicBezTo>
                  <a:cubicBezTo>
                    <a:pt x="4209" y="1391"/>
                    <a:pt x="4075" y="1337"/>
                    <a:pt x="3941" y="1337"/>
                  </a:cubicBezTo>
                  <a:cubicBezTo>
                    <a:pt x="3807" y="1337"/>
                    <a:pt x="3673" y="1391"/>
                    <a:pt x="3572" y="1498"/>
                  </a:cubicBezTo>
                  <a:cubicBezTo>
                    <a:pt x="3406" y="1652"/>
                    <a:pt x="3382" y="1891"/>
                    <a:pt x="3465" y="2093"/>
                  </a:cubicBezTo>
                  <a:cubicBezTo>
                    <a:pt x="3377" y="2175"/>
                    <a:pt x="3267" y="2214"/>
                    <a:pt x="3155" y="2214"/>
                  </a:cubicBezTo>
                  <a:cubicBezTo>
                    <a:pt x="3023" y="2214"/>
                    <a:pt x="2889" y="2160"/>
                    <a:pt x="2786" y="2057"/>
                  </a:cubicBezTo>
                  <a:lnTo>
                    <a:pt x="2501" y="1772"/>
                  </a:lnTo>
                  <a:lnTo>
                    <a:pt x="3286" y="986"/>
                  </a:lnTo>
                  <a:cubicBezTo>
                    <a:pt x="3358" y="1021"/>
                    <a:pt x="3441" y="1045"/>
                    <a:pt x="3513" y="1045"/>
                  </a:cubicBezTo>
                  <a:cubicBezTo>
                    <a:pt x="3644" y="1045"/>
                    <a:pt x="3775" y="998"/>
                    <a:pt x="3882" y="902"/>
                  </a:cubicBezTo>
                  <a:cubicBezTo>
                    <a:pt x="4096" y="688"/>
                    <a:pt x="4096" y="367"/>
                    <a:pt x="3882" y="152"/>
                  </a:cubicBezTo>
                  <a:cubicBezTo>
                    <a:pt x="3781" y="51"/>
                    <a:pt x="3647" y="0"/>
                    <a:pt x="3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2" name="Picture 8" descr="See Introduction to Google Cloud at Google Developer Student Clubs Nitte  Meenakshi Institute of Technology - Bengaluru">
            <a:extLst>
              <a:ext uri="{FF2B5EF4-FFF2-40B4-BE49-F238E27FC236}">
                <a16:creationId xmlns:a16="http://schemas.microsoft.com/office/drawing/2014/main" id="{75EAC56A-4336-5C1D-DD0C-3959D9347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35" y="1292223"/>
            <a:ext cx="1325598" cy="132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BI Logo | Crol">
            <a:extLst>
              <a:ext uri="{FF2B5EF4-FFF2-40B4-BE49-F238E27FC236}">
                <a16:creationId xmlns:a16="http://schemas.microsoft.com/office/drawing/2014/main" id="{066E07D2-F5F9-FC25-E16A-2979E28C1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34" y="1591471"/>
            <a:ext cx="2271818" cy="6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4">
            <a:extLst>
              <a:ext uri="{FF2B5EF4-FFF2-40B4-BE49-F238E27FC236}">
                <a16:creationId xmlns:a16="http://schemas.microsoft.com/office/drawing/2014/main" id="{2582F577-BE18-792F-10CD-F7AF10DF8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453" y="2933269"/>
            <a:ext cx="858429" cy="858429"/>
          </a:xfrm>
          <a:prstGeom prst="rect">
            <a:avLst/>
          </a:prstGeom>
        </p:spPr>
      </p:pic>
      <p:pic>
        <p:nvPicPr>
          <p:cNvPr id="4" name="Imagen 12">
            <a:extLst>
              <a:ext uri="{FF2B5EF4-FFF2-40B4-BE49-F238E27FC236}">
                <a16:creationId xmlns:a16="http://schemas.microsoft.com/office/drawing/2014/main" id="{EFE8E80A-56FB-B8C1-897D-CFA8730DA1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6324" y="2889042"/>
            <a:ext cx="902656" cy="902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37B5B9-DED1-D6D4-3AC9-B97A620503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361" y="2790154"/>
            <a:ext cx="1726491" cy="75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8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303693" y="559567"/>
            <a:ext cx="533540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ESTRUCTURA DE LA DATA (DW-DL)</a:t>
            </a:r>
            <a:endParaRPr sz="2800" dirty="0"/>
          </a:p>
        </p:txBody>
      </p:sp>
      <p:sp>
        <p:nvSpPr>
          <p:cNvPr id="702" name="Google Shape;702;p33"/>
          <p:cNvSpPr/>
          <p:nvPr/>
        </p:nvSpPr>
        <p:spPr>
          <a:xfrm>
            <a:off x="5483176" y="403192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5" name="Google Shape;705;p33"/>
          <p:cNvSpPr/>
          <p:nvPr/>
        </p:nvSpPr>
        <p:spPr>
          <a:xfrm>
            <a:off x="7413362" y="126164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8" name="Google Shape;708;p33"/>
          <p:cNvSpPr/>
          <p:nvPr/>
        </p:nvSpPr>
        <p:spPr>
          <a:xfrm>
            <a:off x="5483176" y="212998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08;p33">
            <a:extLst>
              <a:ext uri="{FF2B5EF4-FFF2-40B4-BE49-F238E27FC236}">
                <a16:creationId xmlns:a16="http://schemas.microsoft.com/office/drawing/2014/main" id="{3CED6A29-93FA-9E22-ACA6-A6068DCA8BE7}"/>
              </a:ext>
            </a:extLst>
          </p:cNvPr>
          <p:cNvSpPr/>
          <p:nvPr/>
        </p:nvSpPr>
        <p:spPr>
          <a:xfrm>
            <a:off x="7443972" y="3171248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743D5AED-7DA6-8A46-5580-D065F51AC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318" y="1599200"/>
            <a:ext cx="5079364" cy="2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8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01681" y="443661"/>
            <a:ext cx="5905558" cy="9408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AUTOMATIZACIÓN - CARGA DE DATOS AL BUCKET</a:t>
            </a:r>
            <a:endParaRPr sz="3200" dirty="0"/>
          </a:p>
        </p:txBody>
      </p:sp>
      <p:pic>
        <p:nvPicPr>
          <p:cNvPr id="3" name="Imagen 2" descr="Escala de tiempo&#10;&#10;Descripción generada automáticamente con confianza media">
            <a:extLst>
              <a:ext uri="{FF2B5EF4-FFF2-40B4-BE49-F238E27FC236}">
                <a16:creationId xmlns:a16="http://schemas.microsoft.com/office/drawing/2014/main" id="{4F8A79DC-CE2D-21E3-97F5-0C83BD113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997" y="1564690"/>
            <a:ext cx="5422006" cy="304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1494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116</Words>
  <Application>Microsoft Office PowerPoint</Application>
  <PresentationFormat>Presentación en pantalla (16:9)</PresentationFormat>
  <Paragraphs>49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Nunito Light</vt:lpstr>
      <vt:lpstr>Times New Roman</vt:lpstr>
      <vt:lpstr>Advent Pro SemiBold</vt:lpstr>
      <vt:lpstr>Share Tech</vt:lpstr>
      <vt:lpstr>Livvic Light</vt:lpstr>
      <vt:lpstr>Maven Pro</vt:lpstr>
      <vt:lpstr>Arial</vt:lpstr>
      <vt:lpstr>Fira Sans Extra Condensed Medium</vt:lpstr>
      <vt:lpstr>Fira Sans Condensed Medium</vt:lpstr>
      <vt:lpstr>Data Science Consulting by Slidesgo</vt:lpstr>
      <vt:lpstr>   G10 CONSULTING  ARQUITECTURA DE DATOS EN LA UNIDAD DE CUIDADOS INTENSIVOS  DEMO #2</vt:lpstr>
      <vt:lpstr>Data Engineering </vt:lpstr>
      <vt:lpstr>WORKFLOW </vt:lpstr>
      <vt:lpstr>FUENTES</vt:lpstr>
      <vt:lpstr>ETL Y PIPELINE </vt:lpstr>
      <vt:lpstr>TRANSFORMACION</vt:lpstr>
      <vt:lpstr>STACK</vt:lpstr>
      <vt:lpstr>ESTRUCTURA DE LA DATA (DW-DL)</vt:lpstr>
      <vt:lpstr>AUTOMATIZACIÓN - CARGA DE DATOS AL BUCKET</vt:lpstr>
      <vt:lpstr>AUTOMATIZACIÓN - LOCAL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ARQUITECTURA DE DATOS EN LA UNIDAD DE CUIDADOS INTENSIVOS</dc:title>
  <dc:creator>Gustavo Gonzalez</dc:creator>
  <cp:lastModifiedBy>Nicolas Callejas Espitia</cp:lastModifiedBy>
  <cp:revision>12</cp:revision>
  <dcterms:modified xsi:type="dcterms:W3CDTF">2023-03-28T14:18:41Z</dcterms:modified>
</cp:coreProperties>
</file>