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15714753" r:id="rId4"/>
    <p:sldId id="15714747" r:id="rId6"/>
    <p:sldId id="15714776" r:id="rId7"/>
    <p:sldId id="15714706" r:id="rId8"/>
    <p:sldId id="15714777" r:id="rId9"/>
    <p:sldId id="15714778" r:id="rId10"/>
    <p:sldId id="15714779" r:id="rId11"/>
    <p:sldId id="15714781" r:id="rId12"/>
    <p:sldId id="15714783" r:id="rId13"/>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BD18"/>
    <a:srgbClr val="333333"/>
    <a:srgbClr val="CA5541"/>
    <a:srgbClr val="ED5516"/>
    <a:srgbClr val="F6FCFE"/>
    <a:srgbClr val="F8B650"/>
    <a:srgbClr val="FAC014"/>
    <a:srgbClr val="404041"/>
    <a:srgbClr val="171511"/>
    <a:srgbClr val="2622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69" autoAdjust="0"/>
    <p:restoredTop sz="94660"/>
  </p:normalViewPr>
  <p:slideViewPr>
    <p:cSldViewPr snapToGrid="0">
      <p:cViewPr>
        <p:scale>
          <a:sx n="50" d="100"/>
          <a:sy n="50" d="100"/>
        </p:scale>
        <p:origin x="678" y="636"/>
      </p:cViewPr>
      <p:guideLst/>
    </p:cSldViewPr>
  </p:slideViewPr>
  <p:notesTextViewPr>
    <p:cViewPr>
      <p:scale>
        <a:sx n="1" d="1"/>
        <a:sy n="1" d="1"/>
      </p:scale>
      <p:origin x="0" y="0"/>
    </p:cViewPr>
  </p:notesTextViewPr>
  <p:sorterViewPr>
    <p:cViewPr>
      <p:scale>
        <a:sx n="100" d="100"/>
        <a:sy n="100" d="100"/>
      </p:scale>
      <p:origin x="0" y="-64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7" Type="http://schemas.openxmlformats.org/officeDocument/2006/relationships/tags" Target="tags/tag2.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思源黑体 CN Regular" panose="020B0500000000000000" pitchFamily="34" charset="-122"/>
                <a:ea typeface="思源黑体 CN Regular" panose="020B0500000000000000"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思源黑体 CN Regular" panose="020B0500000000000000" pitchFamily="34" charset="-122"/>
                <a:ea typeface="思源黑体 CN Regular" panose="020B0500000000000000" pitchFamily="34" charset="-122"/>
              </a:defRPr>
            </a:lvl1pPr>
          </a:lstStyle>
          <a:p>
            <a:fld id="{3C9F0365-6E51-42DF-A7F1-912A2B6B56F1}"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思源黑体 CN Regular" panose="020B0500000000000000" pitchFamily="34" charset="-122"/>
                <a:ea typeface="思源黑体 CN Regular" panose="020B0500000000000000"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思源黑体 CN Regular" panose="020B0500000000000000" pitchFamily="34" charset="-122"/>
                <a:ea typeface="思源黑体 CN Regular" panose="020B0500000000000000" pitchFamily="34" charset="-122"/>
              </a:defRPr>
            </a:lvl1pPr>
          </a:lstStyle>
          <a:p>
            <a:fld id="{830FE25F-8BC0-4BE2-A57A-787CA670B114}"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思源黑体 CN Regular" panose="020B0500000000000000" pitchFamily="34" charset="-122"/>
        <a:ea typeface="思源黑体 CN Regular" panose="020B0500000000000000" pitchFamily="34" charset="-122"/>
        <a:cs typeface="+mn-cs"/>
      </a:defRPr>
    </a:lvl1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FF1102C-FAD4-459D-8C7A-106E6431C5A1}" type="slidenum">
              <a:rPr kumimoji="0" lang="zh-CN" altLang="en-US" sz="1200" b="0" i="0" u="none" strike="noStrike" kern="1200" cap="none" spc="0" normalizeH="0" baseline="0" noProof="0" smtClean="0">
                <a:ln>
                  <a:noFill/>
                </a:ln>
                <a:solidFill>
                  <a:prstClr val="black"/>
                </a:solidFill>
                <a:effectLst/>
                <a:uLnTx/>
                <a:uFillTx/>
                <a:latin typeface="思源黑体 CN Regular" panose="020B0500000000000000" pitchFamily="34" charset="-122"/>
                <a:ea typeface="思源黑体 CN Regular" panose="020B0500000000000000" pitchFamily="34" charset="-122"/>
                <a:cs typeface="+mn-cs"/>
              </a:rPr>
            </a:fld>
            <a:endParaRPr kumimoji="0" lang="zh-CN" altLang="en-US" sz="1200" b="0" i="0" u="none" strike="noStrike" kern="1200" cap="none" spc="0" normalizeH="0" baseline="0" noProof="0">
              <a:ln>
                <a:noFill/>
              </a:ln>
              <a:solidFill>
                <a:prstClr val="black"/>
              </a:solidFill>
              <a:effectLst/>
              <a:uLnTx/>
              <a:uFillTx/>
              <a:latin typeface="思源黑体 CN Regular" panose="020B0500000000000000" pitchFamily="34" charset="-122"/>
              <a:ea typeface="思源黑体 CN Regular" panose="020B0500000000000000" pitchFamily="34"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FF1102C-FAD4-459D-8C7A-106E6431C5A1}" type="slidenum">
              <a:rPr kumimoji="0" lang="zh-CN" altLang="en-US" sz="1200" b="0" i="0" u="none" strike="noStrike" kern="1200" cap="none" spc="0" normalizeH="0" baseline="0" noProof="0" smtClean="0">
                <a:ln>
                  <a:noFill/>
                </a:ln>
                <a:solidFill>
                  <a:prstClr val="black"/>
                </a:solidFill>
                <a:effectLst/>
                <a:uLnTx/>
                <a:uFillTx/>
                <a:latin typeface="思源黑体 CN Regular" panose="020B0500000000000000" pitchFamily="34" charset="-122"/>
                <a:ea typeface="思源黑体 CN Regular" panose="020B0500000000000000" pitchFamily="34" charset="-122"/>
                <a:cs typeface="+mn-cs"/>
              </a:rPr>
            </a:fld>
            <a:endParaRPr kumimoji="0" lang="zh-CN" altLang="en-US" sz="1200" b="0" i="0" u="none" strike="noStrike" kern="1200" cap="none" spc="0" normalizeH="0" baseline="0" noProof="0">
              <a:ln>
                <a:noFill/>
              </a:ln>
              <a:solidFill>
                <a:prstClr val="black"/>
              </a:solidFill>
              <a:effectLst/>
              <a:uLnTx/>
              <a:uFillTx/>
              <a:latin typeface="思源黑体 CN Regular" panose="020B0500000000000000" pitchFamily="34" charset="-122"/>
              <a:ea typeface="思源黑体 CN Regular" panose="020B0500000000000000" pitchFamily="34"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07C27E53-8393-4364-8F27-75C13D97A0E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3D2807F-E77D-47AF-BE97-7F279468F5B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07C27E53-8393-4364-8F27-75C13D97A0E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3D2807F-E77D-47AF-BE97-7F279468F5B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07C27E53-8393-4364-8F27-75C13D97A0E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3D2807F-E77D-47AF-BE97-7F279468F5B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65A674D8-D595-481B-98B3-1F39AF99B99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5DD3EC-14B0-476A-A7B6-2379185BAD17}"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65A674D8-D595-481B-98B3-1F39AF99B99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5DD3EC-14B0-476A-A7B6-2379185BAD17}"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65A674D8-D595-481B-98B3-1F39AF99B99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5DD3EC-14B0-476A-A7B6-2379185BAD17}"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65A674D8-D595-481B-98B3-1F39AF99B99A}"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35DD3EC-14B0-476A-A7B6-2379185BAD17}"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65A674D8-D595-481B-98B3-1F39AF99B99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35DD3EC-14B0-476A-A7B6-2379185BAD17}"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5A674D8-D595-481B-98B3-1F39AF99B99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35DD3EC-14B0-476A-A7B6-2379185BAD17}"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65A674D8-D595-481B-98B3-1F39AF99B99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5DD3EC-14B0-476A-A7B6-2379185BAD17}"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65A674D8-D595-481B-98B3-1F39AF99B99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5DD3EC-14B0-476A-A7B6-2379185BAD1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07C27E53-8393-4364-8F27-75C13D97A0E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3D2807F-E77D-47AF-BE97-7F279468F5B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65A674D8-D595-481B-98B3-1F39AF99B99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5DD3EC-14B0-476A-A7B6-2379185BAD17}"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65A674D8-D595-481B-98B3-1F39AF99B99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5DD3EC-14B0-476A-A7B6-2379185BAD1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07C27E53-8393-4364-8F27-75C13D97A0E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3D2807F-E77D-47AF-BE97-7F279468F5B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07C27E53-8393-4364-8F27-75C13D97A0E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3D2807F-E77D-47AF-BE97-7F279468F5B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07C27E53-8393-4364-8F27-75C13D97A0E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3D2807F-E77D-47AF-BE97-7F279468F5B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7C27E53-8393-4364-8F27-75C13D97A0E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3D2807F-E77D-47AF-BE97-7F279468F5B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7C27E53-8393-4364-8F27-75C13D97A0E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3D2807F-E77D-47AF-BE97-7F279468F5B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07C27E53-8393-4364-8F27-75C13D97A0E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3D2807F-E77D-47AF-BE97-7F279468F5B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07C27E53-8393-4364-8F27-75C13D97A0E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3D2807F-E77D-47AF-BE97-7F279468F5B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image" Target="../media/image1.png"/><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C27E53-8393-4364-8F27-75C13D97A0E8}"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D2807F-E77D-47AF-BE97-7F279468F5B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A674D8-D595-481B-98B3-1F39AF99B99A}"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DD3EC-14B0-476A-A7B6-2379185BAD17}" type="slidenum">
              <a:rPr lang="zh-CN" altLang="en-US" smtClean="0"/>
            </a:fld>
            <a:endParaRPr lang="zh-CN" altLang="en-US"/>
          </a:p>
        </p:txBody>
      </p:sp>
      <p:sp>
        <p:nvSpPr>
          <p:cNvPr id="8" name="PA-Freeform: Shape 36"/>
          <p:cNvSpPr/>
          <p:nvPr userDrawn="1"/>
        </p:nvSpPr>
        <p:spPr bwMode="auto">
          <a:xfrm>
            <a:off x="465509" y="356806"/>
            <a:ext cx="550871" cy="657725"/>
          </a:xfrm>
          <a:custGeom>
            <a:avLst/>
            <a:gdLst>
              <a:gd name="T0" fmla="*/ 5359 w 10719"/>
              <a:gd name="T1" fmla="*/ 12797 h 12797"/>
              <a:gd name="T2" fmla="*/ 0 w 10719"/>
              <a:gd name="T3" fmla="*/ 7234 h 12797"/>
              <a:gd name="T4" fmla="*/ 0 w 10719"/>
              <a:gd name="T5" fmla="*/ 1859 h 12797"/>
              <a:gd name="T6" fmla="*/ 531 w 10719"/>
              <a:gd name="T7" fmla="*/ 1844 h 12797"/>
              <a:gd name="T8" fmla="*/ 2969 w 10719"/>
              <a:gd name="T9" fmla="*/ 1328 h 12797"/>
              <a:gd name="T10" fmla="*/ 5047 w 10719"/>
              <a:gd name="T11" fmla="*/ 234 h 12797"/>
              <a:gd name="T12" fmla="*/ 5359 w 10719"/>
              <a:gd name="T13" fmla="*/ 0 h 12797"/>
              <a:gd name="T14" fmla="*/ 5672 w 10719"/>
              <a:gd name="T15" fmla="*/ 234 h 12797"/>
              <a:gd name="T16" fmla="*/ 7750 w 10719"/>
              <a:gd name="T17" fmla="*/ 1328 h 12797"/>
              <a:gd name="T18" fmla="*/ 10187 w 10719"/>
              <a:gd name="T19" fmla="*/ 1844 h 12797"/>
              <a:gd name="T20" fmla="*/ 10719 w 10719"/>
              <a:gd name="T21" fmla="*/ 1859 h 12797"/>
              <a:gd name="T22" fmla="*/ 10719 w 10719"/>
              <a:gd name="T23" fmla="*/ 7234 h 12797"/>
              <a:gd name="T24" fmla="*/ 5359 w 10719"/>
              <a:gd name="T25" fmla="*/ 12797 h 12797"/>
              <a:gd name="T26" fmla="*/ 891 w 10719"/>
              <a:gd name="T27" fmla="*/ 2750 h 12797"/>
              <a:gd name="T28" fmla="*/ 891 w 10719"/>
              <a:gd name="T29" fmla="*/ 7281 h 12797"/>
              <a:gd name="T30" fmla="*/ 5344 w 10719"/>
              <a:gd name="T31" fmla="*/ 11953 h 12797"/>
              <a:gd name="T32" fmla="*/ 9797 w 10719"/>
              <a:gd name="T33" fmla="*/ 7281 h 12797"/>
              <a:gd name="T34" fmla="*/ 9797 w 10719"/>
              <a:gd name="T35" fmla="*/ 2750 h 12797"/>
              <a:gd name="T36" fmla="*/ 7406 w 10719"/>
              <a:gd name="T37" fmla="*/ 2156 h 12797"/>
              <a:gd name="T38" fmla="*/ 5359 w 10719"/>
              <a:gd name="T39" fmla="*/ 1094 h 12797"/>
              <a:gd name="T40" fmla="*/ 3281 w 10719"/>
              <a:gd name="T41" fmla="*/ 2156 h 12797"/>
              <a:gd name="T42" fmla="*/ 891 w 10719"/>
              <a:gd name="T43" fmla="*/ 2750 h 12797"/>
              <a:gd name="T44" fmla="*/ 5062 w 10719"/>
              <a:gd name="T45" fmla="*/ 9266 h 12797"/>
              <a:gd name="T46" fmla="*/ 2781 w 10719"/>
              <a:gd name="T47" fmla="*/ 7328 h 12797"/>
              <a:gd name="T48" fmla="*/ 3484 w 10719"/>
              <a:gd name="T49" fmla="*/ 6500 h 12797"/>
              <a:gd name="T50" fmla="*/ 4953 w 10719"/>
              <a:gd name="T51" fmla="*/ 7734 h 12797"/>
              <a:gd name="T52" fmla="*/ 7734 w 10719"/>
              <a:gd name="T53" fmla="*/ 4547 h 12797"/>
              <a:gd name="T54" fmla="*/ 8547 w 10719"/>
              <a:gd name="T55" fmla="*/ 5250 h 12797"/>
              <a:gd name="T56" fmla="*/ 5062 w 10719"/>
              <a:gd name="T57" fmla="*/ 9266 h 12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719" h="12797">
                <a:moveTo>
                  <a:pt x="5359" y="12797"/>
                </a:moveTo>
                <a:cubicBezTo>
                  <a:pt x="3484" y="12797"/>
                  <a:pt x="0" y="9938"/>
                  <a:pt x="0" y="7234"/>
                </a:cubicBezTo>
                <a:lnTo>
                  <a:pt x="0" y="1859"/>
                </a:lnTo>
                <a:lnTo>
                  <a:pt x="531" y="1844"/>
                </a:lnTo>
                <a:cubicBezTo>
                  <a:pt x="547" y="1844"/>
                  <a:pt x="1734" y="1813"/>
                  <a:pt x="2969" y="1328"/>
                </a:cubicBezTo>
                <a:cubicBezTo>
                  <a:pt x="4234" y="813"/>
                  <a:pt x="5047" y="234"/>
                  <a:pt x="5047" y="234"/>
                </a:cubicBezTo>
                <a:lnTo>
                  <a:pt x="5359" y="0"/>
                </a:lnTo>
                <a:lnTo>
                  <a:pt x="5672" y="234"/>
                </a:lnTo>
                <a:cubicBezTo>
                  <a:pt x="5672" y="234"/>
                  <a:pt x="6500" y="828"/>
                  <a:pt x="7750" y="1328"/>
                </a:cubicBezTo>
                <a:cubicBezTo>
                  <a:pt x="8984" y="1828"/>
                  <a:pt x="10172" y="1844"/>
                  <a:pt x="10187" y="1844"/>
                </a:cubicBezTo>
                <a:lnTo>
                  <a:pt x="10719" y="1859"/>
                </a:lnTo>
                <a:lnTo>
                  <a:pt x="10719" y="7234"/>
                </a:lnTo>
                <a:cubicBezTo>
                  <a:pt x="10719" y="9938"/>
                  <a:pt x="7234" y="12797"/>
                  <a:pt x="5359" y="12797"/>
                </a:cubicBezTo>
                <a:close/>
                <a:moveTo>
                  <a:pt x="891" y="2750"/>
                </a:moveTo>
                <a:lnTo>
                  <a:pt x="891" y="7281"/>
                </a:lnTo>
                <a:cubicBezTo>
                  <a:pt x="891" y="9453"/>
                  <a:pt x="4062" y="11953"/>
                  <a:pt x="5344" y="11953"/>
                </a:cubicBezTo>
                <a:cubicBezTo>
                  <a:pt x="6641" y="11953"/>
                  <a:pt x="9797" y="9469"/>
                  <a:pt x="9797" y="7281"/>
                </a:cubicBezTo>
                <a:lnTo>
                  <a:pt x="9797" y="2750"/>
                </a:lnTo>
                <a:cubicBezTo>
                  <a:pt x="9250" y="2688"/>
                  <a:pt x="8344" y="2547"/>
                  <a:pt x="7406" y="2156"/>
                </a:cubicBezTo>
                <a:cubicBezTo>
                  <a:pt x="6469" y="1766"/>
                  <a:pt x="5750" y="1344"/>
                  <a:pt x="5359" y="1094"/>
                </a:cubicBezTo>
                <a:cubicBezTo>
                  <a:pt x="4969" y="1344"/>
                  <a:pt x="4234" y="1766"/>
                  <a:pt x="3281" y="2156"/>
                </a:cubicBezTo>
                <a:cubicBezTo>
                  <a:pt x="2344" y="2531"/>
                  <a:pt x="1453" y="2688"/>
                  <a:pt x="891" y="2750"/>
                </a:cubicBezTo>
                <a:close/>
                <a:moveTo>
                  <a:pt x="5062" y="9266"/>
                </a:moveTo>
                <a:lnTo>
                  <a:pt x="2781" y="7328"/>
                </a:lnTo>
                <a:lnTo>
                  <a:pt x="3484" y="6500"/>
                </a:lnTo>
                <a:lnTo>
                  <a:pt x="4953" y="7734"/>
                </a:lnTo>
                <a:lnTo>
                  <a:pt x="7734" y="4547"/>
                </a:lnTo>
                <a:lnTo>
                  <a:pt x="8547" y="5250"/>
                </a:lnTo>
                <a:lnTo>
                  <a:pt x="5062" y="9266"/>
                </a:lnTo>
                <a:close/>
              </a:path>
            </a:pathLst>
          </a:custGeom>
          <a:solidFill>
            <a:schemeClr val="accent1"/>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lumMod val="85000"/>
                  <a:lumOff val="15000"/>
                </a:srgbClr>
              </a:solidFill>
              <a:effectLst/>
              <a:uLnTx/>
              <a:uFillTx/>
              <a:latin typeface="Calibri" panose="020F0502020204030204" pitchFamily="34" charset="0"/>
              <a:cs typeface="+mn-ea"/>
              <a:sym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2.xml"/><Relationship Id="rId5" Type="http://schemas.openxmlformats.org/officeDocument/2006/relationships/themeOverride" Target="../theme/themeOverride1.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7.xml"/><Relationship Id="rId3" Type="http://schemas.openxmlformats.org/officeDocument/2006/relationships/themeOverride" Target="../theme/themeOverride2.xml"/><Relationship Id="rId2" Type="http://schemas.openxmlformats.org/officeDocument/2006/relationships/image" Target="../media/image6.jpeg"/><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hemeOverride" Target="../theme/themeOverride4.xml"/><Relationship Id="rId1"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hemeOverride" Target="../theme/themeOverride5.xml"/><Relationship Id="rId1"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hemeOverride" Target="../theme/themeOverride6.xml"/><Relationship Id="rId1"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hemeOverride" Target="../theme/themeOverride7.xml"/><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15" name="图片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2040" y="0"/>
            <a:ext cx="9747921" cy="6858000"/>
          </a:xfrm>
          <a:prstGeom prst="rect">
            <a:avLst/>
          </a:prstGeom>
        </p:spPr>
      </p:pic>
      <p:grpSp>
        <p:nvGrpSpPr>
          <p:cNvPr id="25" name="组合 24"/>
          <p:cNvGrpSpPr/>
          <p:nvPr/>
        </p:nvGrpSpPr>
        <p:grpSpPr>
          <a:xfrm>
            <a:off x="2158221" y="1628979"/>
            <a:ext cx="7746365" cy="3046095"/>
            <a:chOff x="2296761" y="1311012"/>
            <a:chExt cx="7746365" cy="3046095"/>
          </a:xfrm>
        </p:grpSpPr>
        <p:sp>
          <p:nvSpPr>
            <p:cNvPr id="26" name="文本框 25"/>
            <p:cNvSpPr txBox="1"/>
            <p:nvPr/>
          </p:nvSpPr>
          <p:spPr>
            <a:xfrm>
              <a:off x="2296761" y="1311012"/>
              <a:ext cx="7746365" cy="304609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96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阿里巴巴普惠体 B" panose="00020600040101010101" pitchFamily="18" charset="-122"/>
                  <a:ea typeface="阿里巴巴普惠体 B" panose="00020600040101010101" pitchFamily="18" charset="-122"/>
                  <a:cs typeface="阿里巴巴普惠体 B" panose="00020600040101010101" pitchFamily="18" charset="-122"/>
                  <a:sym typeface="Calibri" panose="020F0502020204030204" pitchFamily="34" charset="0"/>
                </a:rPr>
                <a:t>Image recognition</a:t>
              </a:r>
              <a:endParaRPr kumimoji="0" lang="zh-CN" altLang="en-US" sz="96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阿里巴巴普惠体 B" panose="00020600040101010101" pitchFamily="18" charset="-122"/>
                <a:ea typeface="阿里巴巴普惠体 B" panose="00020600040101010101" pitchFamily="18" charset="-122"/>
                <a:cs typeface="阿里巴巴普惠体 B" panose="00020600040101010101" pitchFamily="18" charset="-122"/>
                <a:sym typeface="Calibri" panose="020F0502020204030204" pitchFamily="34" charset="0"/>
              </a:endParaRPr>
            </a:p>
          </p:txBody>
        </p:sp>
        <p:sp>
          <p:nvSpPr>
            <p:cNvPr id="28" name="矩形 27"/>
            <p:cNvSpPr/>
            <p:nvPr/>
          </p:nvSpPr>
          <p:spPr>
            <a:xfrm>
              <a:off x="2860006" y="3404469"/>
              <a:ext cx="6749069" cy="828675"/>
            </a:xfrm>
            <a:prstGeom prst="rect">
              <a:avLst/>
            </a:prstGeom>
            <a:noFill/>
            <a:ln>
              <a:noFill/>
            </a:ln>
          </p:spPr>
          <p:txBody>
            <a:bodyPr wrap="square" lIns="91412" tIns="45706" rIns="91412" bIns="45706">
              <a:spAutoFit/>
            </a:bodyPr>
            <a:lstStyle/>
            <a:p>
              <a:pPr marL="0" marR="0" lvl="0" indent="0" algn="dist" defTabSz="914400" rtl="0" eaLnBrk="1" fontAlgn="auto" latinLnBrk="0" hangingPunct="1">
                <a:lnSpc>
                  <a:spcPct val="100000"/>
                </a:lnSpc>
                <a:spcBef>
                  <a:spcPts val="0"/>
                </a:spcBef>
                <a:spcAft>
                  <a:spcPts val="0"/>
                </a:spcAft>
                <a:buClrTx/>
                <a:buSzTx/>
                <a:buFontTx/>
                <a:buNone/>
                <a:defRPr/>
              </a:pPr>
              <a:endParaRPr kumimoji="0" lang="en-US" altLang="zh-CN" sz="48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阿里巴巴普惠体 B" panose="00020600040101010101" pitchFamily="18" charset="-122"/>
                <a:ea typeface="阿里巴巴普惠体 B" panose="00020600040101010101" pitchFamily="18" charset="-122"/>
                <a:cs typeface="阿里巴巴普惠体 B" panose="00020600040101010101" pitchFamily="18" charset="-122"/>
                <a:sym typeface="Calibri" panose="020F0502020204030204" pitchFamily="34" charset="0"/>
              </a:endParaRPr>
            </a:p>
          </p:txBody>
        </p:sp>
      </p:grpSp>
      <p:pic>
        <p:nvPicPr>
          <p:cNvPr id="22" name="图片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1824" y="361515"/>
            <a:ext cx="1185549" cy="1185549"/>
          </a:xfrm>
          <a:prstGeom prst="rect">
            <a:avLst/>
          </a:prstGeom>
        </p:spPr>
      </p:pic>
      <p:pic>
        <p:nvPicPr>
          <p:cNvPr id="49" name="图片 4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9618" y="2762137"/>
            <a:ext cx="1028813" cy="1028813"/>
          </a:xfrm>
          <a:prstGeom prst="rect">
            <a:avLst/>
          </a:prstGeom>
        </p:spPr>
      </p:pic>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05807" y="4555439"/>
            <a:ext cx="759717" cy="75971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0" y="177552"/>
            <a:ext cx="12192000" cy="6502896"/>
            <a:chOff x="0" y="177552"/>
            <a:chExt cx="12192000" cy="6502896"/>
          </a:xfrm>
        </p:grpSpPr>
        <p:grpSp>
          <p:nvGrpSpPr>
            <p:cNvPr id="31" name="组合 30"/>
            <p:cNvGrpSpPr/>
            <p:nvPr/>
          </p:nvGrpSpPr>
          <p:grpSpPr>
            <a:xfrm>
              <a:off x="0" y="177552"/>
              <a:ext cx="7679184" cy="205663"/>
              <a:chOff x="0" y="177552"/>
              <a:chExt cx="7679184" cy="205663"/>
            </a:xfrm>
          </p:grpSpPr>
          <p:cxnSp>
            <p:nvCxnSpPr>
              <p:cNvPr id="36" name="直接连接符 35"/>
              <p:cNvCxnSpPr/>
              <p:nvPr/>
            </p:nvCxnSpPr>
            <p:spPr>
              <a:xfrm>
                <a:off x="0" y="177552"/>
                <a:ext cx="7679184" cy="0"/>
              </a:xfrm>
              <a:prstGeom prst="line">
                <a:avLst/>
              </a:prstGeom>
              <a:ln w="76200">
                <a:solidFill>
                  <a:schemeClr val="accent1"/>
                </a:solidFill>
              </a:ln>
            </p:spPr>
            <p:style>
              <a:lnRef idx="1">
                <a:schemeClr val="dk1"/>
              </a:lnRef>
              <a:fillRef idx="0">
                <a:schemeClr val="dk1"/>
              </a:fillRef>
              <a:effectRef idx="0">
                <a:schemeClr val="dk1"/>
              </a:effectRef>
              <a:fontRef idx="minor">
                <a:schemeClr val="tx1"/>
              </a:fontRef>
            </p:style>
          </p:cxnSp>
          <p:cxnSp>
            <p:nvCxnSpPr>
              <p:cNvPr id="37" name="直接连接符 36"/>
              <p:cNvCxnSpPr/>
              <p:nvPr/>
            </p:nvCxnSpPr>
            <p:spPr>
              <a:xfrm>
                <a:off x="0" y="383215"/>
                <a:ext cx="3904695" cy="0"/>
              </a:xfrm>
              <a:prstGeom prst="line">
                <a:avLst/>
              </a:prstGeom>
              <a:ln w="76200">
                <a:solidFill>
                  <a:schemeClr val="accent1"/>
                </a:solidFill>
              </a:ln>
            </p:spPr>
            <p:style>
              <a:lnRef idx="1">
                <a:schemeClr val="dk1"/>
              </a:lnRef>
              <a:fillRef idx="0">
                <a:schemeClr val="dk1"/>
              </a:fillRef>
              <a:effectRef idx="0">
                <a:schemeClr val="dk1"/>
              </a:effectRef>
              <a:fontRef idx="minor">
                <a:schemeClr val="tx1"/>
              </a:fontRef>
            </p:style>
          </p:cxnSp>
        </p:grpSp>
        <p:grpSp>
          <p:nvGrpSpPr>
            <p:cNvPr id="32" name="组合 31"/>
            <p:cNvGrpSpPr/>
            <p:nvPr/>
          </p:nvGrpSpPr>
          <p:grpSpPr>
            <a:xfrm rot="10800000">
              <a:off x="4512816" y="6440947"/>
              <a:ext cx="7679184" cy="239501"/>
              <a:chOff x="-8878" y="170348"/>
              <a:chExt cx="7679184" cy="239501"/>
            </a:xfrm>
          </p:grpSpPr>
          <p:cxnSp>
            <p:nvCxnSpPr>
              <p:cNvPr id="33" name="直接连接符 32"/>
              <p:cNvCxnSpPr/>
              <p:nvPr/>
            </p:nvCxnSpPr>
            <p:spPr>
              <a:xfrm>
                <a:off x="-8878" y="170348"/>
                <a:ext cx="7679184" cy="0"/>
              </a:xfrm>
              <a:prstGeom prst="line">
                <a:avLst/>
              </a:prstGeom>
              <a:ln w="76200">
                <a:solidFill>
                  <a:schemeClr val="accent1"/>
                </a:solidFill>
              </a:ln>
            </p:spPr>
            <p:style>
              <a:lnRef idx="1">
                <a:schemeClr val="dk1"/>
              </a:lnRef>
              <a:fillRef idx="0">
                <a:schemeClr val="dk1"/>
              </a:fillRef>
              <a:effectRef idx="0">
                <a:schemeClr val="dk1"/>
              </a:effectRef>
              <a:fontRef idx="minor">
                <a:schemeClr val="tx1"/>
              </a:fontRef>
            </p:style>
          </p:cxnSp>
          <p:cxnSp>
            <p:nvCxnSpPr>
              <p:cNvPr id="34" name="直接连接符 33"/>
              <p:cNvCxnSpPr/>
              <p:nvPr/>
            </p:nvCxnSpPr>
            <p:spPr>
              <a:xfrm>
                <a:off x="-8878" y="409849"/>
                <a:ext cx="3904695" cy="0"/>
              </a:xfrm>
              <a:prstGeom prst="line">
                <a:avLst/>
              </a:prstGeom>
              <a:ln w="76200">
                <a:solidFill>
                  <a:schemeClr val="accent1"/>
                </a:solidFill>
              </a:ln>
            </p:spPr>
            <p:style>
              <a:lnRef idx="1">
                <a:schemeClr val="dk1"/>
              </a:lnRef>
              <a:fillRef idx="0">
                <a:schemeClr val="dk1"/>
              </a:fillRef>
              <a:effectRef idx="0">
                <a:schemeClr val="dk1"/>
              </a:effectRef>
              <a:fontRef idx="minor">
                <a:schemeClr val="tx1"/>
              </a:fontRef>
            </p:style>
          </p:cxnSp>
        </p:grpSp>
      </p:grpSp>
      <p:grpSp>
        <p:nvGrpSpPr>
          <p:cNvPr id="22" name="组合 21"/>
          <p:cNvGrpSpPr/>
          <p:nvPr/>
        </p:nvGrpSpPr>
        <p:grpSpPr>
          <a:xfrm>
            <a:off x="4776942" y="2246969"/>
            <a:ext cx="6471285" cy="1360805"/>
            <a:chOff x="4567160" y="2156505"/>
            <a:chExt cx="7686060" cy="1360805"/>
          </a:xfrm>
        </p:grpSpPr>
        <p:sp>
          <p:nvSpPr>
            <p:cNvPr id="23" name="标题 1"/>
            <p:cNvSpPr txBox="1"/>
            <p:nvPr/>
          </p:nvSpPr>
          <p:spPr>
            <a:xfrm>
              <a:off x="4567160" y="2156505"/>
              <a:ext cx="7686060" cy="1360805"/>
            </a:xfrm>
            <a:prstGeom prst="rect">
              <a:avLst/>
            </a:prstGeom>
          </p:spPr>
          <p:txBody>
            <a:bodyPr anchor="ctr">
              <a:noAutofit/>
            </a:bodyPr>
            <a:lstStyle>
              <a:lvl1pPr algn="r" defTabSz="914400" rtl="0" eaLnBrk="1" fontAlgn="auto" latinLnBrk="0" hangingPunct="1">
                <a:lnSpc>
                  <a:spcPct val="100000"/>
                </a:lnSpc>
                <a:spcBef>
                  <a:spcPct val="0"/>
                </a:spcBef>
                <a:buNone/>
                <a:defRPr sz="3600" b="1" u="none" strike="noStrike" kern="1200" cap="none" spc="200" normalizeH="0">
                  <a:solidFill>
                    <a:schemeClr val="bg1"/>
                  </a:solidFill>
                  <a:uFillTx/>
                  <a:latin typeface="+mj-lt"/>
                  <a:ea typeface="阿里巴巴普惠体 R" panose="00020600040101010101" charset="-122"/>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4000" b="0" i="0" u="none" strike="noStrike" kern="1200" cap="none" spc="200" normalizeH="0" baseline="0" noProof="0" dirty="0">
                  <a:ln>
                    <a:noFill/>
                  </a:ln>
                  <a:solidFill>
                    <a:schemeClr val="tx1">
                      <a:lumMod val="75000"/>
                      <a:lumOff val="25000"/>
                    </a:schemeClr>
                  </a:solidFill>
                  <a:effectLst/>
                  <a:uLnTx/>
                  <a:uFillTx/>
                  <a:latin typeface="Calibri" panose="020F0502020204030204" pitchFamily="34" charset="0"/>
                  <a:ea typeface="思源黑体 CN Regular" panose="020B0500000000000000" pitchFamily="34" charset="-122"/>
                  <a:cs typeface="Calibri" panose="020F0502020204030204" pitchFamily="34" charset="0"/>
                  <a:sym typeface="Calibri" panose="020F0502020204030204" pitchFamily="34" charset="0"/>
                </a:rPr>
                <a:t>What is image recognition</a:t>
              </a:r>
              <a:endParaRPr kumimoji="0" lang="zh-CN" altLang="en-US" sz="4000" b="0" i="0" u="none" strike="noStrike" kern="1200" cap="none" spc="200" normalizeH="0" baseline="0" noProof="0" dirty="0">
                <a:ln>
                  <a:noFill/>
                </a:ln>
                <a:solidFill>
                  <a:schemeClr val="tx1">
                    <a:lumMod val="75000"/>
                    <a:lumOff val="25000"/>
                  </a:schemeClr>
                </a:solidFill>
                <a:effectLst/>
                <a:uLnTx/>
                <a:uFillTx/>
                <a:latin typeface="Calibri" panose="020F0502020204030204" pitchFamily="34" charset="0"/>
                <a:ea typeface="思源黑体 CN Regular" panose="020B0500000000000000" pitchFamily="34" charset="-122"/>
                <a:cs typeface="Calibri" panose="020F0502020204030204" pitchFamily="34" charset="0"/>
                <a:sym typeface="Calibri" panose="020F0502020204030204" pitchFamily="34" charset="0"/>
              </a:endParaRPr>
            </a:p>
          </p:txBody>
        </p:sp>
        <p:cxnSp>
          <p:nvCxnSpPr>
            <p:cNvPr id="25" name="直接连接符 24"/>
            <p:cNvCxnSpPr/>
            <p:nvPr/>
          </p:nvCxnSpPr>
          <p:spPr>
            <a:xfrm>
              <a:off x="5403523" y="3371572"/>
              <a:ext cx="6303898"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3" name="组合 2"/>
          <p:cNvGrpSpPr/>
          <p:nvPr/>
        </p:nvGrpSpPr>
        <p:grpSpPr>
          <a:xfrm>
            <a:off x="1138824" y="2465168"/>
            <a:ext cx="3221592" cy="1821384"/>
            <a:chOff x="1291224" y="2462562"/>
            <a:chExt cx="3221592" cy="1821384"/>
          </a:xfrm>
        </p:grpSpPr>
        <p:sp>
          <p:nvSpPr>
            <p:cNvPr id="26" name="矩形 25"/>
            <p:cNvSpPr/>
            <p:nvPr/>
          </p:nvSpPr>
          <p:spPr>
            <a:xfrm rot="16200000">
              <a:off x="1991328" y="1762458"/>
              <a:ext cx="1821384" cy="3221592"/>
            </a:xfrm>
            <a:prstGeom prst="rect">
              <a:avLst/>
            </a:prstGeom>
            <a:gradFill>
              <a:gsLst>
                <a:gs pos="0">
                  <a:schemeClr val="accent1">
                    <a:lumMod val="75000"/>
                  </a:schemeClr>
                </a:gs>
                <a:gs pos="22000">
                  <a:schemeClr val="accent1">
                    <a:lumMod val="60000"/>
                    <a:lumOff val="40000"/>
                  </a:schemeClr>
                </a:gs>
                <a:gs pos="67000">
                  <a:schemeClr val="accent1">
                    <a:lumMod val="40000"/>
                    <a:lumOff val="60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endParaRPr>
            </a:p>
          </p:txBody>
        </p:sp>
        <p:sp>
          <p:nvSpPr>
            <p:cNvPr id="27" name="文本框 9"/>
            <p:cNvSpPr txBox="1"/>
            <p:nvPr/>
          </p:nvSpPr>
          <p:spPr>
            <a:xfrm>
              <a:off x="1500709" y="2569374"/>
              <a:ext cx="1714642" cy="1569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96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panose="020F0502020204030204" pitchFamily="34" charset="0"/>
                  <a:ea typeface="思源黑体 CN Regular" panose="020B0500000000000000" pitchFamily="34" charset="-122"/>
                  <a:cs typeface="+mn-ea"/>
                  <a:sym typeface="Calibri" panose="020F0502020204030204" pitchFamily="34" charset="0"/>
                </a:rPr>
                <a:t>01</a:t>
              </a:r>
              <a:endParaRPr kumimoji="0" lang="zh-CN" altLang="en-US" sz="96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panose="020F0502020204030204" pitchFamily="34" charset="0"/>
                <a:ea typeface="思源黑体 CN Regular" panose="020B0500000000000000" pitchFamily="34" charset="-122"/>
                <a:cs typeface="+mn-ea"/>
                <a:sym typeface="Calibri" panose="020F050202020403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矩形 117"/>
          <p:cNvSpPr/>
          <p:nvPr/>
        </p:nvSpPr>
        <p:spPr>
          <a:xfrm>
            <a:off x="1221105" y="289560"/>
            <a:ext cx="5334000" cy="876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lang="zh-CN" altLang="en-US" sz="3200" spc="200" noProof="0" dirty="0">
                <a:ln>
                  <a:noFill/>
                </a:ln>
                <a:solidFill>
                  <a:schemeClr val="tx1">
                    <a:lumMod val="75000"/>
                    <a:lumOff val="25000"/>
                  </a:schemeClr>
                </a:solidFill>
                <a:effectLst/>
                <a:uLnTx/>
                <a:uFillTx/>
                <a:latin typeface="Calibri" panose="020F0502020204030204" pitchFamily="34" charset="0"/>
                <a:ea typeface="思源黑体 CN Regular" panose="020B0500000000000000" pitchFamily="34" charset="-122"/>
                <a:cs typeface="Calibri" panose="020F0502020204030204" pitchFamily="34" charset="0"/>
                <a:sym typeface="Calibri" panose="020F0502020204030204" pitchFamily="34" charset="0"/>
              </a:rPr>
              <a:t>What is image recognition</a:t>
            </a:r>
            <a:endParaRPr kumimoji="0" lang="zh-CN" altLang="en-US" sz="32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endParaRPr>
          </a:p>
        </p:txBody>
      </p:sp>
      <p:sp>
        <p:nvSpPr>
          <p:cNvPr id="34" name="Text Placeholder 8"/>
          <p:cNvSpPr txBox="1"/>
          <p:nvPr/>
        </p:nvSpPr>
        <p:spPr>
          <a:xfrm>
            <a:off x="763905" y="2221230"/>
            <a:ext cx="3572510" cy="3404870"/>
          </a:xfrm>
          <a:prstGeom prst="rect">
            <a:avLst/>
          </a:prstGeom>
        </p:spPr>
        <p:txBody>
          <a:bodyPr vert="horz"/>
          <a:lstStyle>
            <a:lvl1pPr marL="0" indent="0" algn="l" defTabSz="457200" rtl="0" eaLnBrk="1" latinLnBrk="0" hangingPunct="1">
              <a:lnSpc>
                <a:spcPct val="120000"/>
              </a:lnSpc>
              <a:spcBef>
                <a:spcPct val="20000"/>
              </a:spcBef>
              <a:buFont typeface="Arial" panose="020B0604020202020204"/>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indent="0" algn="l"/>
            <a:r>
              <a:rPr lang="en-US" sz="2000">
                <a:latin typeface="Calibri" panose="020F0502020204030204" pitchFamily="34" charset="0"/>
                <a:ea typeface="宋体" panose="02010600030101010101" pitchFamily="2" charset="-122"/>
                <a:sym typeface="+mn-ea"/>
              </a:rPr>
              <a:t>Image recognition, refers to the use of computer image processing, analysis and understanding, in order to identify a variety of different patterns of the target and image technology. </a:t>
            </a:r>
            <a:endParaRPr kumimoji="0" lang="en-US" sz="2000" b="0" i="0" u="none" strike="noStrike" kern="1200" cap="none" spc="0" normalizeH="0" baseline="0" noProof="0" dirty="0">
              <a:ln>
                <a:noFill/>
              </a:ln>
              <a:solidFill>
                <a:schemeClr val="tx1">
                  <a:lumMod val="65000"/>
                  <a:lumOff val="35000"/>
                </a:schemeClr>
              </a:solidFill>
              <a:effectLst/>
              <a:uLnTx/>
              <a:uFillTx/>
              <a:latin typeface="Calibri" panose="020F0502020204030204" pitchFamily="34" charset="0"/>
              <a:ea typeface="宋体" panose="02010600030101010101" pitchFamily="2" charset="-122"/>
              <a:cs typeface="+mn-ea"/>
              <a:sym typeface="+mn-ea"/>
            </a:endParaRPr>
          </a:p>
        </p:txBody>
      </p:sp>
      <p:cxnSp>
        <p:nvCxnSpPr>
          <p:cNvPr id="35" name="Straight Connector 59"/>
          <p:cNvCxnSpPr/>
          <p:nvPr/>
        </p:nvCxnSpPr>
        <p:spPr>
          <a:xfrm flipV="1">
            <a:off x="4975885" y="1682490"/>
            <a:ext cx="0" cy="4482379"/>
          </a:xfrm>
          <a:prstGeom prst="line">
            <a:avLst/>
          </a:prstGeom>
          <a:ln w="3175">
            <a:solidFill>
              <a:srgbClr val="414455"/>
            </a:solidFill>
          </a:ln>
        </p:spPr>
        <p:style>
          <a:lnRef idx="1">
            <a:schemeClr val="dk1"/>
          </a:lnRef>
          <a:fillRef idx="0">
            <a:schemeClr val="dk1"/>
          </a:fillRef>
          <a:effectRef idx="0">
            <a:schemeClr val="dk1"/>
          </a:effectRef>
          <a:fontRef idx="minor">
            <a:schemeClr val="tx1"/>
          </a:fontRef>
        </p:style>
      </p:cxnSp>
      <p:pic>
        <p:nvPicPr>
          <p:cNvPr id="100" name="图片 99"/>
          <p:cNvPicPr/>
          <p:nvPr>
            <p:custDataLst>
              <p:tags r:id="rId1"/>
            </p:custDataLst>
          </p:nvPr>
        </p:nvPicPr>
        <p:blipFill>
          <a:blip r:embed="rId2"/>
          <a:stretch>
            <a:fillRect/>
          </a:stretch>
        </p:blipFill>
        <p:spPr>
          <a:xfrm>
            <a:off x="5945505" y="1877695"/>
            <a:ext cx="5527040" cy="367284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up)">
                                      <p:cBhvr>
                                        <p:cTn id="7" dur="500"/>
                                        <p:tgtEl>
                                          <p:spTgt spid="3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up)">
                                      <p:cBhvr>
                                        <p:cTn id="1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矩形 117"/>
          <p:cNvSpPr/>
          <p:nvPr/>
        </p:nvSpPr>
        <p:spPr>
          <a:xfrm>
            <a:off x="1221105" y="289560"/>
            <a:ext cx="2118360" cy="876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rPr>
              <a:t>Three pa</a:t>
            </a:r>
            <a:r>
              <a:rPr kumimoji="0" lang="en-US" altLang="zh-CN" sz="32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rPr>
              <a:t>rts</a:t>
            </a:r>
            <a:endParaRPr kumimoji="0" lang="en-US" altLang="zh-CN" sz="32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endParaRPr>
          </a:p>
        </p:txBody>
      </p:sp>
      <p:sp>
        <p:nvSpPr>
          <p:cNvPr id="3" name="椭圆 2"/>
          <p:cNvSpPr/>
          <p:nvPr/>
        </p:nvSpPr>
        <p:spPr>
          <a:xfrm>
            <a:off x="1937084" y="1997242"/>
            <a:ext cx="1600200" cy="1600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endParaRPr>
          </a:p>
        </p:txBody>
      </p:sp>
      <p:sp>
        <p:nvSpPr>
          <p:cNvPr id="4" name="等腰三角形 3"/>
          <p:cNvSpPr/>
          <p:nvPr/>
        </p:nvSpPr>
        <p:spPr>
          <a:xfrm rot="1800000">
            <a:off x="1928413" y="1786148"/>
            <a:ext cx="1797857" cy="1549877"/>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endParaRPr>
          </a:p>
        </p:txBody>
      </p:sp>
      <p:sp>
        <p:nvSpPr>
          <p:cNvPr id="5" name="椭圆 4"/>
          <p:cNvSpPr/>
          <p:nvPr/>
        </p:nvSpPr>
        <p:spPr>
          <a:xfrm>
            <a:off x="5281863" y="1997243"/>
            <a:ext cx="1600200" cy="1600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endParaRPr>
          </a:p>
        </p:txBody>
      </p:sp>
      <p:sp>
        <p:nvSpPr>
          <p:cNvPr id="6" name="等腰三角形 5"/>
          <p:cNvSpPr/>
          <p:nvPr/>
        </p:nvSpPr>
        <p:spPr>
          <a:xfrm rot="1800000">
            <a:off x="5273192" y="1786149"/>
            <a:ext cx="1797857" cy="1549877"/>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endParaRPr>
          </a:p>
        </p:txBody>
      </p:sp>
      <p:sp>
        <p:nvSpPr>
          <p:cNvPr id="7" name="椭圆 6"/>
          <p:cNvSpPr/>
          <p:nvPr/>
        </p:nvSpPr>
        <p:spPr>
          <a:xfrm>
            <a:off x="8626642" y="1997242"/>
            <a:ext cx="1600200" cy="1600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endParaRPr>
          </a:p>
        </p:txBody>
      </p:sp>
      <p:sp>
        <p:nvSpPr>
          <p:cNvPr id="8" name="等腰三角形 7"/>
          <p:cNvSpPr/>
          <p:nvPr/>
        </p:nvSpPr>
        <p:spPr>
          <a:xfrm rot="1800000">
            <a:off x="8617971" y="1786148"/>
            <a:ext cx="1797857" cy="1549877"/>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endParaRPr>
          </a:p>
        </p:txBody>
      </p:sp>
      <p:grpSp>
        <p:nvGrpSpPr>
          <p:cNvPr id="9" name="组合 8"/>
          <p:cNvGrpSpPr/>
          <p:nvPr/>
        </p:nvGrpSpPr>
        <p:grpSpPr>
          <a:xfrm>
            <a:off x="2494640" y="2624128"/>
            <a:ext cx="351034" cy="325282"/>
            <a:chOff x="5326063" y="407988"/>
            <a:chExt cx="822325" cy="762000"/>
          </a:xfrm>
        </p:grpSpPr>
        <p:sp>
          <p:nvSpPr>
            <p:cNvPr id="10" name="Freeform 76"/>
            <p:cNvSpPr/>
            <p:nvPr/>
          </p:nvSpPr>
          <p:spPr bwMode="auto">
            <a:xfrm>
              <a:off x="5326063" y="407988"/>
              <a:ext cx="822325" cy="762000"/>
            </a:xfrm>
            <a:custGeom>
              <a:avLst/>
              <a:gdLst>
                <a:gd name="T0" fmla="*/ 81 w 247"/>
                <a:gd name="T1" fmla="*/ 25 h 229"/>
                <a:gd name="T2" fmla="*/ 122 w 247"/>
                <a:gd name="T3" fmla="*/ 56 h 229"/>
                <a:gd name="T4" fmla="*/ 30 w 247"/>
                <a:gd name="T5" fmla="*/ 56 h 229"/>
                <a:gd name="T6" fmla="*/ 0 w 247"/>
                <a:gd name="T7" fmla="*/ 86 h 229"/>
                <a:gd name="T8" fmla="*/ 0 w 247"/>
                <a:gd name="T9" fmla="*/ 199 h 229"/>
                <a:gd name="T10" fmla="*/ 30 w 247"/>
                <a:gd name="T11" fmla="*/ 229 h 229"/>
                <a:gd name="T12" fmla="*/ 218 w 247"/>
                <a:gd name="T13" fmla="*/ 229 h 229"/>
                <a:gd name="T14" fmla="*/ 247 w 247"/>
                <a:gd name="T15" fmla="*/ 199 h 229"/>
                <a:gd name="T16" fmla="*/ 247 w 247"/>
                <a:gd name="T17" fmla="*/ 86 h 229"/>
                <a:gd name="T18" fmla="*/ 218 w 247"/>
                <a:gd name="T19" fmla="*/ 56 h 229"/>
                <a:gd name="T20" fmla="*/ 122 w 247"/>
                <a:gd name="T21" fmla="*/ 56 h 229"/>
                <a:gd name="T22" fmla="*/ 191 w 247"/>
                <a:gd name="T23" fmla="*/ 0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7" h="229">
                  <a:moveTo>
                    <a:pt x="81" y="25"/>
                  </a:moveTo>
                  <a:cubicBezTo>
                    <a:pt x="122" y="56"/>
                    <a:pt x="122" y="56"/>
                    <a:pt x="122" y="56"/>
                  </a:cubicBezTo>
                  <a:cubicBezTo>
                    <a:pt x="30" y="56"/>
                    <a:pt x="30" y="56"/>
                    <a:pt x="30" y="56"/>
                  </a:cubicBezTo>
                  <a:cubicBezTo>
                    <a:pt x="13" y="56"/>
                    <a:pt x="0" y="69"/>
                    <a:pt x="0" y="86"/>
                  </a:cubicBezTo>
                  <a:cubicBezTo>
                    <a:pt x="0" y="199"/>
                    <a:pt x="0" y="199"/>
                    <a:pt x="0" y="199"/>
                  </a:cubicBezTo>
                  <a:cubicBezTo>
                    <a:pt x="0" y="215"/>
                    <a:pt x="13" y="229"/>
                    <a:pt x="30" y="229"/>
                  </a:cubicBezTo>
                  <a:cubicBezTo>
                    <a:pt x="218" y="229"/>
                    <a:pt x="218" y="229"/>
                    <a:pt x="218" y="229"/>
                  </a:cubicBezTo>
                  <a:cubicBezTo>
                    <a:pt x="234" y="229"/>
                    <a:pt x="247" y="215"/>
                    <a:pt x="247" y="199"/>
                  </a:cubicBezTo>
                  <a:cubicBezTo>
                    <a:pt x="247" y="86"/>
                    <a:pt x="247" y="86"/>
                    <a:pt x="247" y="86"/>
                  </a:cubicBezTo>
                  <a:cubicBezTo>
                    <a:pt x="247" y="69"/>
                    <a:pt x="234" y="56"/>
                    <a:pt x="218" y="56"/>
                  </a:cubicBezTo>
                  <a:cubicBezTo>
                    <a:pt x="122" y="56"/>
                    <a:pt x="122" y="56"/>
                    <a:pt x="122" y="56"/>
                  </a:cubicBezTo>
                  <a:cubicBezTo>
                    <a:pt x="191" y="0"/>
                    <a:pt x="191" y="0"/>
                    <a:pt x="191" y="0"/>
                  </a:cubicBezTo>
                </a:path>
              </a:pathLst>
            </a:custGeom>
            <a:noFill/>
            <a:ln w="26988" cap="rnd">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endParaRPr>
            </a:p>
          </p:txBody>
        </p:sp>
        <p:sp>
          <p:nvSpPr>
            <p:cNvPr id="11" name="Oval 77"/>
            <p:cNvSpPr>
              <a:spLocks noChangeArrowheads="1"/>
            </p:cNvSpPr>
            <p:nvPr/>
          </p:nvSpPr>
          <p:spPr bwMode="auto">
            <a:xfrm>
              <a:off x="5410200" y="677863"/>
              <a:ext cx="508000" cy="407988"/>
            </a:xfrm>
            <a:prstGeom prst="ellipse">
              <a:avLst/>
            </a:prstGeom>
            <a:noFill/>
            <a:ln w="26988" cap="rnd">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endParaRPr>
            </a:p>
          </p:txBody>
        </p:sp>
        <p:sp>
          <p:nvSpPr>
            <p:cNvPr id="12" name="Oval 78"/>
            <p:cNvSpPr>
              <a:spLocks noChangeArrowheads="1"/>
            </p:cNvSpPr>
            <p:nvPr/>
          </p:nvSpPr>
          <p:spPr bwMode="auto">
            <a:xfrm>
              <a:off x="6002338" y="773113"/>
              <a:ext cx="65087" cy="66675"/>
            </a:xfrm>
            <a:prstGeom prst="ellipse">
              <a:avLst/>
            </a:prstGeom>
            <a:noFill/>
            <a:ln w="26988" cap="rnd">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endParaRPr>
            </a:p>
          </p:txBody>
        </p:sp>
        <p:sp>
          <p:nvSpPr>
            <p:cNvPr id="13" name="Oval 79"/>
            <p:cNvSpPr>
              <a:spLocks noChangeArrowheads="1"/>
            </p:cNvSpPr>
            <p:nvPr/>
          </p:nvSpPr>
          <p:spPr bwMode="auto">
            <a:xfrm>
              <a:off x="6002338" y="923925"/>
              <a:ext cx="65087" cy="61913"/>
            </a:xfrm>
            <a:prstGeom prst="ellipse">
              <a:avLst/>
            </a:prstGeom>
            <a:noFill/>
            <a:ln w="26988" cap="rnd">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endParaRPr>
            </a:p>
          </p:txBody>
        </p:sp>
      </p:grpSp>
      <p:grpSp>
        <p:nvGrpSpPr>
          <p:cNvPr id="14" name="组合 13"/>
          <p:cNvGrpSpPr/>
          <p:nvPr/>
        </p:nvGrpSpPr>
        <p:grpSpPr>
          <a:xfrm>
            <a:off x="5900157" y="2612537"/>
            <a:ext cx="334770" cy="333414"/>
            <a:chOff x="7023100" y="398463"/>
            <a:chExt cx="784225" cy="781050"/>
          </a:xfrm>
        </p:grpSpPr>
        <p:sp>
          <p:nvSpPr>
            <p:cNvPr id="15" name="Oval 80"/>
            <p:cNvSpPr>
              <a:spLocks noChangeArrowheads="1"/>
            </p:cNvSpPr>
            <p:nvPr/>
          </p:nvSpPr>
          <p:spPr bwMode="auto">
            <a:xfrm>
              <a:off x="7378700" y="754063"/>
              <a:ext cx="69850" cy="69850"/>
            </a:xfrm>
            <a:prstGeom prst="ellipse">
              <a:avLst/>
            </a:prstGeom>
            <a:noFill/>
            <a:ln w="26988" cap="rnd">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endParaRPr>
            </a:p>
          </p:txBody>
        </p:sp>
        <p:sp>
          <p:nvSpPr>
            <p:cNvPr id="16" name="Oval 81"/>
            <p:cNvSpPr>
              <a:spLocks noChangeArrowheads="1"/>
            </p:cNvSpPr>
            <p:nvPr/>
          </p:nvSpPr>
          <p:spPr bwMode="auto">
            <a:xfrm>
              <a:off x="7023100" y="398463"/>
              <a:ext cx="784225" cy="781050"/>
            </a:xfrm>
            <a:prstGeom prst="ellipse">
              <a:avLst/>
            </a:prstGeom>
            <a:noFill/>
            <a:ln w="26988" cap="rnd">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endParaRPr>
            </a:p>
          </p:txBody>
        </p:sp>
        <p:sp>
          <p:nvSpPr>
            <p:cNvPr id="17" name="Oval 82"/>
            <p:cNvSpPr>
              <a:spLocks noChangeArrowheads="1"/>
            </p:cNvSpPr>
            <p:nvPr/>
          </p:nvSpPr>
          <p:spPr bwMode="auto">
            <a:xfrm>
              <a:off x="7272338" y="647700"/>
              <a:ext cx="285750" cy="282575"/>
            </a:xfrm>
            <a:prstGeom prst="ellipse">
              <a:avLst/>
            </a:prstGeom>
            <a:noFill/>
            <a:ln w="26988" cap="rnd">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endParaRPr>
            </a:p>
          </p:txBody>
        </p:sp>
        <p:sp>
          <p:nvSpPr>
            <p:cNvPr id="18" name="Line 83"/>
            <p:cNvSpPr>
              <a:spLocks noChangeShapeType="1"/>
            </p:cNvSpPr>
            <p:nvPr/>
          </p:nvSpPr>
          <p:spPr bwMode="auto">
            <a:xfrm flipV="1">
              <a:off x="7578725" y="554038"/>
              <a:ext cx="100012" cy="90488"/>
            </a:xfrm>
            <a:prstGeom prst="line">
              <a:avLst/>
            </a:prstGeom>
            <a:noFill/>
            <a:ln w="26988" cap="rnd">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endParaRPr>
            </a:p>
          </p:txBody>
        </p:sp>
        <p:sp>
          <p:nvSpPr>
            <p:cNvPr id="19" name="Line 84"/>
            <p:cNvSpPr>
              <a:spLocks noChangeShapeType="1"/>
            </p:cNvSpPr>
            <p:nvPr/>
          </p:nvSpPr>
          <p:spPr bwMode="auto">
            <a:xfrm flipV="1">
              <a:off x="7181850" y="949325"/>
              <a:ext cx="87312" cy="103188"/>
            </a:xfrm>
            <a:prstGeom prst="line">
              <a:avLst/>
            </a:prstGeom>
            <a:noFill/>
            <a:ln w="26988" cap="rnd">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endParaRPr>
            </a:p>
          </p:txBody>
        </p:sp>
      </p:grpSp>
      <p:grpSp>
        <p:nvGrpSpPr>
          <p:cNvPr id="20" name="组合 19"/>
          <p:cNvGrpSpPr/>
          <p:nvPr/>
        </p:nvGrpSpPr>
        <p:grpSpPr>
          <a:xfrm>
            <a:off x="9222716" y="2649080"/>
            <a:ext cx="354423" cy="293433"/>
            <a:chOff x="8759825" y="5599113"/>
            <a:chExt cx="830263" cy="687388"/>
          </a:xfrm>
        </p:grpSpPr>
        <p:sp>
          <p:nvSpPr>
            <p:cNvPr id="21" name="Oval 38"/>
            <p:cNvSpPr>
              <a:spLocks noChangeArrowheads="1"/>
            </p:cNvSpPr>
            <p:nvPr/>
          </p:nvSpPr>
          <p:spPr bwMode="auto">
            <a:xfrm>
              <a:off x="8975725" y="5672138"/>
              <a:ext cx="614362" cy="614363"/>
            </a:xfrm>
            <a:prstGeom prst="ellipse">
              <a:avLst/>
            </a:prstGeom>
            <a:noFill/>
            <a:ln w="26988" cap="rnd">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endParaRPr>
            </a:p>
          </p:txBody>
        </p:sp>
        <p:sp>
          <p:nvSpPr>
            <p:cNvPr id="22" name="Oval 39"/>
            <p:cNvSpPr>
              <a:spLocks noChangeArrowheads="1"/>
            </p:cNvSpPr>
            <p:nvPr/>
          </p:nvSpPr>
          <p:spPr bwMode="auto">
            <a:xfrm>
              <a:off x="9085263" y="5781675"/>
              <a:ext cx="395287" cy="395288"/>
            </a:xfrm>
            <a:prstGeom prst="ellipse">
              <a:avLst/>
            </a:prstGeom>
            <a:noFill/>
            <a:ln w="26988" cap="rnd">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endParaRPr>
            </a:p>
          </p:txBody>
        </p:sp>
        <p:sp>
          <p:nvSpPr>
            <p:cNvPr id="23" name="Freeform 40"/>
            <p:cNvSpPr/>
            <p:nvPr/>
          </p:nvSpPr>
          <p:spPr bwMode="auto">
            <a:xfrm>
              <a:off x="8759825" y="5708650"/>
              <a:ext cx="322262" cy="504825"/>
            </a:xfrm>
            <a:custGeom>
              <a:avLst/>
              <a:gdLst>
                <a:gd name="T0" fmla="*/ 0 w 97"/>
                <a:gd name="T1" fmla="*/ 0 h 152"/>
                <a:gd name="T2" fmla="*/ 0 w 97"/>
                <a:gd name="T3" fmla="*/ 132 h 152"/>
                <a:gd name="T4" fmla="*/ 21 w 97"/>
                <a:gd name="T5" fmla="*/ 152 h 152"/>
                <a:gd name="T6" fmla="*/ 97 w 97"/>
                <a:gd name="T7" fmla="*/ 152 h 152"/>
              </a:gdLst>
              <a:ahLst/>
              <a:cxnLst>
                <a:cxn ang="0">
                  <a:pos x="T0" y="T1"/>
                </a:cxn>
                <a:cxn ang="0">
                  <a:pos x="T2" y="T3"/>
                </a:cxn>
                <a:cxn ang="0">
                  <a:pos x="T4" y="T5"/>
                </a:cxn>
                <a:cxn ang="0">
                  <a:pos x="T6" y="T7"/>
                </a:cxn>
              </a:cxnLst>
              <a:rect l="0" t="0" r="r" b="b"/>
              <a:pathLst>
                <a:path w="97" h="152">
                  <a:moveTo>
                    <a:pt x="0" y="0"/>
                  </a:moveTo>
                  <a:cubicBezTo>
                    <a:pt x="0" y="132"/>
                    <a:pt x="0" y="132"/>
                    <a:pt x="0" y="132"/>
                  </a:cubicBezTo>
                  <a:cubicBezTo>
                    <a:pt x="0" y="143"/>
                    <a:pt x="9" y="152"/>
                    <a:pt x="21" y="152"/>
                  </a:cubicBezTo>
                  <a:cubicBezTo>
                    <a:pt x="97" y="152"/>
                    <a:pt x="97" y="152"/>
                    <a:pt x="97" y="152"/>
                  </a:cubicBezTo>
                </a:path>
              </a:pathLst>
            </a:custGeom>
            <a:noFill/>
            <a:ln w="26988" cap="rnd">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endParaRPr>
            </a:p>
          </p:txBody>
        </p:sp>
        <p:sp>
          <p:nvSpPr>
            <p:cNvPr id="24" name="Freeform 41"/>
            <p:cNvSpPr/>
            <p:nvPr/>
          </p:nvSpPr>
          <p:spPr bwMode="auto">
            <a:xfrm>
              <a:off x="9488488" y="5708650"/>
              <a:ext cx="101600" cy="504825"/>
            </a:xfrm>
            <a:custGeom>
              <a:avLst/>
              <a:gdLst>
                <a:gd name="T0" fmla="*/ 0 w 31"/>
                <a:gd name="T1" fmla="*/ 152 h 152"/>
                <a:gd name="T2" fmla="*/ 1 w 31"/>
                <a:gd name="T3" fmla="*/ 152 h 152"/>
                <a:gd name="T4" fmla="*/ 31 w 31"/>
                <a:gd name="T5" fmla="*/ 122 h 152"/>
                <a:gd name="T6" fmla="*/ 31 w 31"/>
                <a:gd name="T7" fmla="*/ 0 h 152"/>
              </a:gdLst>
              <a:ahLst/>
              <a:cxnLst>
                <a:cxn ang="0">
                  <a:pos x="T0" y="T1"/>
                </a:cxn>
                <a:cxn ang="0">
                  <a:pos x="T2" y="T3"/>
                </a:cxn>
                <a:cxn ang="0">
                  <a:pos x="T4" y="T5"/>
                </a:cxn>
                <a:cxn ang="0">
                  <a:pos x="T6" y="T7"/>
                </a:cxn>
              </a:cxnLst>
              <a:rect l="0" t="0" r="r" b="b"/>
              <a:pathLst>
                <a:path w="31" h="152">
                  <a:moveTo>
                    <a:pt x="0" y="152"/>
                  </a:moveTo>
                  <a:cubicBezTo>
                    <a:pt x="1" y="152"/>
                    <a:pt x="1" y="152"/>
                    <a:pt x="1" y="152"/>
                  </a:cubicBezTo>
                  <a:cubicBezTo>
                    <a:pt x="18" y="152"/>
                    <a:pt x="31" y="138"/>
                    <a:pt x="31" y="122"/>
                  </a:cubicBezTo>
                  <a:cubicBezTo>
                    <a:pt x="31" y="0"/>
                    <a:pt x="31" y="0"/>
                    <a:pt x="31" y="0"/>
                  </a:cubicBezTo>
                </a:path>
              </a:pathLst>
            </a:custGeom>
            <a:noFill/>
            <a:ln w="26988" cap="rnd">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endParaRPr>
            </a:p>
          </p:txBody>
        </p:sp>
        <p:sp>
          <p:nvSpPr>
            <p:cNvPr id="25" name="Line 42"/>
            <p:cNvSpPr>
              <a:spLocks noChangeShapeType="1"/>
            </p:cNvSpPr>
            <p:nvPr/>
          </p:nvSpPr>
          <p:spPr bwMode="auto">
            <a:xfrm flipH="1">
              <a:off x="8759825" y="5708650"/>
              <a:ext cx="325437" cy="0"/>
            </a:xfrm>
            <a:prstGeom prst="line">
              <a:avLst/>
            </a:prstGeom>
            <a:noFill/>
            <a:ln w="26988" cap="rnd">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endParaRPr>
            </a:p>
          </p:txBody>
        </p:sp>
        <p:sp>
          <p:nvSpPr>
            <p:cNvPr id="26" name="Line 43"/>
            <p:cNvSpPr>
              <a:spLocks noChangeShapeType="1"/>
            </p:cNvSpPr>
            <p:nvPr/>
          </p:nvSpPr>
          <p:spPr bwMode="auto">
            <a:xfrm flipH="1">
              <a:off x="9480550" y="5708650"/>
              <a:ext cx="109537" cy="0"/>
            </a:xfrm>
            <a:prstGeom prst="line">
              <a:avLst/>
            </a:prstGeom>
            <a:noFill/>
            <a:ln w="26988" cap="rnd">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endParaRPr>
            </a:p>
          </p:txBody>
        </p:sp>
        <p:sp>
          <p:nvSpPr>
            <p:cNvPr id="27" name="Freeform 44"/>
            <p:cNvSpPr/>
            <p:nvPr/>
          </p:nvSpPr>
          <p:spPr bwMode="auto">
            <a:xfrm>
              <a:off x="8832850" y="5635625"/>
              <a:ext cx="179387" cy="73025"/>
            </a:xfrm>
            <a:custGeom>
              <a:avLst/>
              <a:gdLst>
                <a:gd name="T0" fmla="*/ 0 w 113"/>
                <a:gd name="T1" fmla="*/ 46 h 46"/>
                <a:gd name="T2" fmla="*/ 0 w 113"/>
                <a:gd name="T3" fmla="*/ 0 h 46"/>
                <a:gd name="T4" fmla="*/ 113 w 113"/>
                <a:gd name="T5" fmla="*/ 0 h 46"/>
                <a:gd name="T6" fmla="*/ 113 w 113"/>
                <a:gd name="T7" fmla="*/ 46 h 46"/>
              </a:gdLst>
              <a:ahLst/>
              <a:cxnLst>
                <a:cxn ang="0">
                  <a:pos x="T0" y="T1"/>
                </a:cxn>
                <a:cxn ang="0">
                  <a:pos x="T2" y="T3"/>
                </a:cxn>
                <a:cxn ang="0">
                  <a:pos x="T4" y="T5"/>
                </a:cxn>
                <a:cxn ang="0">
                  <a:pos x="T6" y="T7"/>
                </a:cxn>
              </a:cxnLst>
              <a:rect l="0" t="0" r="r" b="b"/>
              <a:pathLst>
                <a:path w="113" h="46">
                  <a:moveTo>
                    <a:pt x="0" y="46"/>
                  </a:moveTo>
                  <a:lnTo>
                    <a:pt x="0" y="0"/>
                  </a:lnTo>
                  <a:lnTo>
                    <a:pt x="113" y="0"/>
                  </a:lnTo>
                  <a:lnTo>
                    <a:pt x="113" y="46"/>
                  </a:lnTo>
                </a:path>
              </a:pathLst>
            </a:custGeom>
            <a:noFill/>
            <a:ln w="26988" cap="rnd">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endParaRPr>
            </a:p>
          </p:txBody>
        </p:sp>
        <p:sp>
          <p:nvSpPr>
            <p:cNvPr id="28" name="Line 45"/>
            <p:cNvSpPr>
              <a:spLocks noChangeShapeType="1"/>
            </p:cNvSpPr>
            <p:nvPr/>
          </p:nvSpPr>
          <p:spPr bwMode="auto">
            <a:xfrm>
              <a:off x="8832850" y="5815013"/>
              <a:ext cx="73025" cy="0"/>
            </a:xfrm>
            <a:prstGeom prst="line">
              <a:avLst/>
            </a:prstGeom>
            <a:noFill/>
            <a:ln w="26988" cap="rnd">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endParaRPr>
            </a:p>
          </p:txBody>
        </p:sp>
        <p:sp>
          <p:nvSpPr>
            <p:cNvPr id="29" name="Freeform 46"/>
            <p:cNvSpPr/>
            <p:nvPr/>
          </p:nvSpPr>
          <p:spPr bwMode="auto">
            <a:xfrm>
              <a:off x="9085263" y="5599113"/>
              <a:ext cx="395287" cy="109538"/>
            </a:xfrm>
            <a:custGeom>
              <a:avLst/>
              <a:gdLst>
                <a:gd name="T0" fmla="*/ 249 w 249"/>
                <a:gd name="T1" fmla="*/ 69 h 69"/>
                <a:gd name="T2" fmla="*/ 216 w 249"/>
                <a:gd name="T3" fmla="*/ 0 h 69"/>
                <a:gd name="T4" fmla="*/ 136 w 249"/>
                <a:gd name="T5" fmla="*/ 0 h 69"/>
                <a:gd name="T6" fmla="*/ 34 w 249"/>
                <a:gd name="T7" fmla="*/ 0 h 69"/>
                <a:gd name="T8" fmla="*/ 0 w 249"/>
                <a:gd name="T9" fmla="*/ 69 h 69"/>
              </a:gdLst>
              <a:ahLst/>
              <a:cxnLst>
                <a:cxn ang="0">
                  <a:pos x="T0" y="T1"/>
                </a:cxn>
                <a:cxn ang="0">
                  <a:pos x="T2" y="T3"/>
                </a:cxn>
                <a:cxn ang="0">
                  <a:pos x="T4" y="T5"/>
                </a:cxn>
                <a:cxn ang="0">
                  <a:pos x="T6" y="T7"/>
                </a:cxn>
                <a:cxn ang="0">
                  <a:pos x="T8" y="T9"/>
                </a:cxn>
              </a:cxnLst>
              <a:rect l="0" t="0" r="r" b="b"/>
              <a:pathLst>
                <a:path w="249" h="69">
                  <a:moveTo>
                    <a:pt x="249" y="69"/>
                  </a:moveTo>
                  <a:lnTo>
                    <a:pt x="216" y="0"/>
                  </a:lnTo>
                  <a:lnTo>
                    <a:pt x="136" y="0"/>
                  </a:lnTo>
                  <a:lnTo>
                    <a:pt x="34" y="0"/>
                  </a:lnTo>
                  <a:lnTo>
                    <a:pt x="0" y="69"/>
                  </a:lnTo>
                </a:path>
              </a:pathLst>
            </a:custGeom>
            <a:noFill/>
            <a:ln w="26988" cap="rnd">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endParaRPr>
            </a:p>
          </p:txBody>
        </p:sp>
      </p:grpSp>
      <p:sp>
        <p:nvSpPr>
          <p:cNvPr id="31" name="矩形 30"/>
          <p:cNvSpPr/>
          <p:nvPr/>
        </p:nvSpPr>
        <p:spPr>
          <a:xfrm>
            <a:off x="1631315" y="4549140"/>
            <a:ext cx="2331720" cy="36830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000000">
                    <a:lumMod val="65000"/>
                    <a:lumOff val="35000"/>
                  </a:srgbClr>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rPr>
              <a:t>I</a:t>
            </a:r>
            <a:r>
              <a:rPr kumimoji="0" lang="zh-CN" altLang="en-US" sz="1800" b="1" i="0" u="none" strike="noStrike" kern="1200" cap="none" spc="0" normalizeH="0" baseline="0" noProof="0" dirty="0">
                <a:ln>
                  <a:noFill/>
                </a:ln>
                <a:solidFill>
                  <a:srgbClr val="000000">
                    <a:lumMod val="65000"/>
                    <a:lumOff val="35000"/>
                  </a:srgbClr>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rPr>
              <a:t>mage segmentation</a:t>
            </a:r>
            <a:endParaRPr kumimoji="0" lang="zh-CN" altLang="en-US" sz="1800" b="1" i="0" u="none" strike="noStrike" kern="1200" cap="none" spc="0" normalizeH="0" baseline="0" noProof="0" dirty="0">
              <a:ln>
                <a:noFill/>
              </a:ln>
              <a:solidFill>
                <a:srgbClr val="000000">
                  <a:lumMod val="65000"/>
                  <a:lumOff val="35000"/>
                </a:srgbClr>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endParaRPr>
          </a:p>
        </p:txBody>
      </p:sp>
      <p:sp>
        <p:nvSpPr>
          <p:cNvPr id="34" name="矩形 33"/>
          <p:cNvSpPr/>
          <p:nvPr/>
        </p:nvSpPr>
        <p:spPr>
          <a:xfrm>
            <a:off x="4911090" y="4549140"/>
            <a:ext cx="2522220" cy="36830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000000">
                    <a:lumMod val="65000"/>
                    <a:lumOff val="35000"/>
                  </a:srgbClr>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rPr>
              <a:t>I</a:t>
            </a:r>
            <a:r>
              <a:rPr kumimoji="0" lang="zh-CN" altLang="en-US" sz="1800" b="1" i="0" u="none" strike="noStrike" kern="1200" cap="none" spc="0" normalizeH="0" baseline="0" noProof="0" dirty="0">
                <a:ln>
                  <a:noFill/>
                </a:ln>
                <a:solidFill>
                  <a:srgbClr val="000000">
                    <a:lumMod val="65000"/>
                    <a:lumOff val="35000"/>
                  </a:srgbClr>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rPr>
              <a:t>mage feature extraction</a:t>
            </a:r>
            <a:endParaRPr kumimoji="0" lang="zh-CN" altLang="en-US" sz="1800" b="1" i="0" u="none" strike="noStrike" kern="1200" cap="none" spc="0" normalizeH="0" baseline="0" noProof="0" dirty="0">
              <a:ln>
                <a:noFill/>
              </a:ln>
              <a:solidFill>
                <a:srgbClr val="000000">
                  <a:lumMod val="65000"/>
                  <a:lumOff val="35000"/>
                </a:srgbClr>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endParaRPr>
          </a:p>
        </p:txBody>
      </p:sp>
      <p:sp>
        <p:nvSpPr>
          <p:cNvPr id="37" name="矩形 36"/>
          <p:cNvSpPr/>
          <p:nvPr/>
        </p:nvSpPr>
        <p:spPr>
          <a:xfrm>
            <a:off x="8162290" y="4549140"/>
            <a:ext cx="3688080" cy="36830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000000">
                    <a:lumMod val="65000"/>
                    <a:lumOff val="35000"/>
                  </a:srgbClr>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rPr>
              <a:t>classifier recognition classification</a:t>
            </a:r>
            <a:endParaRPr kumimoji="0" lang="zh-CN" altLang="en-US" sz="1800" b="1" i="0" u="none" strike="noStrike" kern="1200" cap="none" spc="0" normalizeH="0" baseline="0" noProof="0" dirty="0">
              <a:ln>
                <a:noFill/>
              </a:ln>
              <a:solidFill>
                <a:srgbClr val="000000">
                  <a:lumMod val="65000"/>
                  <a:lumOff val="35000"/>
                </a:srgbClr>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75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1000"/>
                                        <p:tgtEl>
                                          <p:spTgt spid="3"/>
                                        </p:tgtEl>
                                      </p:cBhvr>
                                    </p:animEffect>
                                  </p:childTnLst>
                                </p:cTn>
                              </p:par>
                              <p:par>
                                <p:cTn id="8" presetID="10" presetClass="entr" presetSubtype="0" fill="hold" grpId="0" nodeType="withEffect">
                                  <p:stCondLst>
                                    <p:cond delay="15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53" presetClass="entr" presetSubtype="16" fill="hold" grpId="1" nodeType="withEffect">
                                  <p:stCondLst>
                                    <p:cond delay="150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Effect transition="in" filter="fade">
                                      <p:cBhvr>
                                        <p:cTn id="15" dur="500"/>
                                        <p:tgtEl>
                                          <p:spTgt spid="4"/>
                                        </p:tgtEl>
                                      </p:cBhvr>
                                    </p:animEffect>
                                  </p:childTnLst>
                                </p:cTn>
                              </p:par>
                              <p:par>
                                <p:cTn id="16" presetID="8" presetClass="emph" presetSubtype="0" fill="hold" grpId="2" nodeType="withEffect">
                                  <p:stCondLst>
                                    <p:cond delay="1500"/>
                                  </p:stCondLst>
                                  <p:childTnLst>
                                    <p:animRot by="21600000">
                                      <p:cBhvr>
                                        <p:cTn id="17" dur="500" fill="hold"/>
                                        <p:tgtEl>
                                          <p:spTgt spid="4"/>
                                        </p:tgtEl>
                                        <p:attrNameLst>
                                          <p:attrName>r</p:attrName>
                                        </p:attrNameLst>
                                      </p:cBhvr>
                                    </p:animRot>
                                  </p:childTnLst>
                                </p:cTn>
                              </p:par>
                              <p:par>
                                <p:cTn id="18" presetID="10" presetClass="entr" presetSubtype="0" fill="hold" nodeType="withEffect">
                                  <p:stCondLst>
                                    <p:cond delay="200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21" presetClass="entr" presetSubtype="1" fill="hold" grpId="0" nodeType="withEffect">
                                  <p:stCondLst>
                                    <p:cond delay="2250"/>
                                  </p:stCondLst>
                                  <p:childTnLst>
                                    <p:set>
                                      <p:cBhvr>
                                        <p:cTn id="22" dur="1" fill="hold">
                                          <p:stCondLst>
                                            <p:cond delay="0"/>
                                          </p:stCondLst>
                                        </p:cTn>
                                        <p:tgtEl>
                                          <p:spTgt spid="5"/>
                                        </p:tgtEl>
                                        <p:attrNameLst>
                                          <p:attrName>style.visibility</p:attrName>
                                        </p:attrNameLst>
                                      </p:cBhvr>
                                      <p:to>
                                        <p:strVal val="visible"/>
                                      </p:to>
                                    </p:set>
                                    <p:animEffect transition="in" filter="wheel(1)">
                                      <p:cBhvr>
                                        <p:cTn id="23" dur="1000"/>
                                        <p:tgtEl>
                                          <p:spTgt spid="5"/>
                                        </p:tgtEl>
                                      </p:cBhvr>
                                    </p:animEffect>
                                  </p:childTnLst>
                                </p:cTn>
                              </p:par>
                              <p:par>
                                <p:cTn id="24" presetID="10" presetClass="entr" presetSubtype="0" fill="hold" grpId="0" nodeType="withEffect">
                                  <p:stCondLst>
                                    <p:cond delay="300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53" presetClass="entr" presetSubtype="16" fill="hold" grpId="1" nodeType="withEffect">
                                  <p:stCondLst>
                                    <p:cond delay="3000"/>
                                  </p:stCondLst>
                                  <p:childTnLst>
                                    <p:set>
                                      <p:cBhvr>
                                        <p:cTn id="28" dur="1" fill="hold">
                                          <p:stCondLst>
                                            <p:cond delay="0"/>
                                          </p:stCondLst>
                                        </p:cTn>
                                        <p:tgtEl>
                                          <p:spTgt spid="6"/>
                                        </p:tgtEl>
                                        <p:attrNameLst>
                                          <p:attrName>style.visibility</p:attrName>
                                        </p:attrNameLst>
                                      </p:cBhvr>
                                      <p:to>
                                        <p:strVal val="visible"/>
                                      </p:to>
                                    </p:set>
                                    <p:anim calcmode="lin" valueType="num">
                                      <p:cBhvr>
                                        <p:cTn id="29" dur="500" fill="hold"/>
                                        <p:tgtEl>
                                          <p:spTgt spid="6"/>
                                        </p:tgtEl>
                                        <p:attrNameLst>
                                          <p:attrName>ppt_w</p:attrName>
                                        </p:attrNameLst>
                                      </p:cBhvr>
                                      <p:tavLst>
                                        <p:tav tm="0">
                                          <p:val>
                                            <p:fltVal val="0"/>
                                          </p:val>
                                        </p:tav>
                                        <p:tav tm="100000">
                                          <p:val>
                                            <p:strVal val="#ppt_w"/>
                                          </p:val>
                                        </p:tav>
                                      </p:tavLst>
                                    </p:anim>
                                    <p:anim calcmode="lin" valueType="num">
                                      <p:cBhvr>
                                        <p:cTn id="30" dur="500" fill="hold"/>
                                        <p:tgtEl>
                                          <p:spTgt spid="6"/>
                                        </p:tgtEl>
                                        <p:attrNameLst>
                                          <p:attrName>ppt_h</p:attrName>
                                        </p:attrNameLst>
                                      </p:cBhvr>
                                      <p:tavLst>
                                        <p:tav tm="0">
                                          <p:val>
                                            <p:fltVal val="0"/>
                                          </p:val>
                                        </p:tav>
                                        <p:tav tm="100000">
                                          <p:val>
                                            <p:strVal val="#ppt_h"/>
                                          </p:val>
                                        </p:tav>
                                      </p:tavLst>
                                    </p:anim>
                                    <p:animEffect transition="in" filter="fade">
                                      <p:cBhvr>
                                        <p:cTn id="31" dur="500"/>
                                        <p:tgtEl>
                                          <p:spTgt spid="6"/>
                                        </p:tgtEl>
                                      </p:cBhvr>
                                    </p:animEffect>
                                  </p:childTnLst>
                                </p:cTn>
                              </p:par>
                              <p:par>
                                <p:cTn id="32" presetID="8" presetClass="emph" presetSubtype="0" fill="hold" grpId="2" nodeType="withEffect">
                                  <p:stCondLst>
                                    <p:cond delay="3000"/>
                                  </p:stCondLst>
                                  <p:childTnLst>
                                    <p:animRot by="21600000">
                                      <p:cBhvr>
                                        <p:cTn id="33" dur="500" fill="hold"/>
                                        <p:tgtEl>
                                          <p:spTgt spid="6"/>
                                        </p:tgtEl>
                                        <p:attrNameLst>
                                          <p:attrName>r</p:attrName>
                                        </p:attrNameLst>
                                      </p:cBhvr>
                                    </p:animRot>
                                  </p:childTnLst>
                                </p:cTn>
                              </p:par>
                              <p:par>
                                <p:cTn id="34" presetID="10" presetClass="entr" presetSubtype="0" fill="hold" nodeType="withEffect">
                                  <p:stCondLst>
                                    <p:cond delay="350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par>
                                <p:cTn id="37" presetID="21" presetClass="entr" presetSubtype="1" fill="hold" grpId="0" nodeType="withEffect">
                                  <p:stCondLst>
                                    <p:cond delay="4000"/>
                                  </p:stCondLst>
                                  <p:childTnLst>
                                    <p:set>
                                      <p:cBhvr>
                                        <p:cTn id="38" dur="1" fill="hold">
                                          <p:stCondLst>
                                            <p:cond delay="0"/>
                                          </p:stCondLst>
                                        </p:cTn>
                                        <p:tgtEl>
                                          <p:spTgt spid="7"/>
                                        </p:tgtEl>
                                        <p:attrNameLst>
                                          <p:attrName>style.visibility</p:attrName>
                                        </p:attrNameLst>
                                      </p:cBhvr>
                                      <p:to>
                                        <p:strVal val="visible"/>
                                      </p:to>
                                    </p:set>
                                    <p:animEffect transition="in" filter="wheel(1)">
                                      <p:cBhvr>
                                        <p:cTn id="39" dur="1000"/>
                                        <p:tgtEl>
                                          <p:spTgt spid="7"/>
                                        </p:tgtEl>
                                      </p:cBhvr>
                                    </p:animEffect>
                                  </p:childTnLst>
                                </p:cTn>
                              </p:par>
                              <p:par>
                                <p:cTn id="40" presetID="10" presetClass="entr" presetSubtype="0" fill="hold" grpId="0" nodeType="withEffect">
                                  <p:stCondLst>
                                    <p:cond delay="475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par>
                                <p:cTn id="43" presetID="53" presetClass="entr" presetSubtype="16" fill="hold" grpId="1" nodeType="withEffect">
                                  <p:stCondLst>
                                    <p:cond delay="4750"/>
                                  </p:stCondLst>
                                  <p:childTnLst>
                                    <p:set>
                                      <p:cBhvr>
                                        <p:cTn id="44" dur="1" fill="hold">
                                          <p:stCondLst>
                                            <p:cond delay="0"/>
                                          </p:stCondLst>
                                        </p:cTn>
                                        <p:tgtEl>
                                          <p:spTgt spid="8"/>
                                        </p:tgtEl>
                                        <p:attrNameLst>
                                          <p:attrName>style.visibility</p:attrName>
                                        </p:attrNameLst>
                                      </p:cBhvr>
                                      <p:to>
                                        <p:strVal val="visible"/>
                                      </p:to>
                                    </p:set>
                                    <p:anim calcmode="lin" valueType="num">
                                      <p:cBhvr>
                                        <p:cTn id="45" dur="500" fill="hold"/>
                                        <p:tgtEl>
                                          <p:spTgt spid="8"/>
                                        </p:tgtEl>
                                        <p:attrNameLst>
                                          <p:attrName>ppt_w</p:attrName>
                                        </p:attrNameLst>
                                      </p:cBhvr>
                                      <p:tavLst>
                                        <p:tav tm="0">
                                          <p:val>
                                            <p:fltVal val="0"/>
                                          </p:val>
                                        </p:tav>
                                        <p:tav tm="100000">
                                          <p:val>
                                            <p:strVal val="#ppt_w"/>
                                          </p:val>
                                        </p:tav>
                                      </p:tavLst>
                                    </p:anim>
                                    <p:anim calcmode="lin" valueType="num">
                                      <p:cBhvr>
                                        <p:cTn id="46" dur="500" fill="hold"/>
                                        <p:tgtEl>
                                          <p:spTgt spid="8"/>
                                        </p:tgtEl>
                                        <p:attrNameLst>
                                          <p:attrName>ppt_h</p:attrName>
                                        </p:attrNameLst>
                                      </p:cBhvr>
                                      <p:tavLst>
                                        <p:tav tm="0">
                                          <p:val>
                                            <p:fltVal val="0"/>
                                          </p:val>
                                        </p:tav>
                                        <p:tav tm="100000">
                                          <p:val>
                                            <p:strVal val="#ppt_h"/>
                                          </p:val>
                                        </p:tav>
                                      </p:tavLst>
                                    </p:anim>
                                    <p:animEffect transition="in" filter="fade">
                                      <p:cBhvr>
                                        <p:cTn id="47" dur="500"/>
                                        <p:tgtEl>
                                          <p:spTgt spid="8"/>
                                        </p:tgtEl>
                                      </p:cBhvr>
                                    </p:animEffect>
                                  </p:childTnLst>
                                </p:cTn>
                              </p:par>
                              <p:par>
                                <p:cTn id="48" presetID="8" presetClass="emph" presetSubtype="0" fill="hold" grpId="2" nodeType="withEffect">
                                  <p:stCondLst>
                                    <p:cond delay="4750"/>
                                  </p:stCondLst>
                                  <p:childTnLst>
                                    <p:animRot by="21600000">
                                      <p:cBhvr>
                                        <p:cTn id="49" dur="500" fill="hold"/>
                                        <p:tgtEl>
                                          <p:spTgt spid="8"/>
                                        </p:tgtEl>
                                        <p:attrNameLst>
                                          <p:attrName>r</p:attrName>
                                        </p:attrNameLst>
                                      </p:cBhvr>
                                    </p:animRot>
                                  </p:childTnLst>
                                </p:cTn>
                              </p:par>
                              <p:par>
                                <p:cTn id="50" presetID="10" presetClass="entr" presetSubtype="0" fill="hold" nodeType="withEffect">
                                  <p:stCondLst>
                                    <p:cond delay="525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500"/>
                                        <p:tgtEl>
                                          <p:spTgt spid="20"/>
                                        </p:tgtEl>
                                      </p:cBhvr>
                                    </p:animEffect>
                                  </p:childTnLst>
                                </p:cTn>
                              </p:par>
                            </p:childTnLst>
                          </p:cTn>
                        </p:par>
                      </p:childTnLst>
                    </p:cTn>
                  </p:par>
                  <p:par>
                    <p:cTn id="53" fill="hold">
                      <p:stCondLst>
                        <p:cond delay="indefinite"/>
                      </p:stCondLst>
                      <p:childTnLst>
                        <p:par>
                          <p:cTn id="54" fill="hold">
                            <p:stCondLst>
                              <p:cond delay="0"/>
                            </p:stCondLst>
                            <p:childTnLst>
                              <p:par>
                                <p:cTn id="55" presetID="31" presetClass="exit" presetSubtype="0" fill="hold" grpId="1" nodeType="clickEffect">
                                  <p:stCondLst>
                                    <p:cond delay="0"/>
                                  </p:stCondLst>
                                  <p:childTnLst>
                                    <p:anim calcmode="lin" valueType="num">
                                      <p:cBhvr>
                                        <p:cTn id="56" dur="250"/>
                                        <p:tgtEl>
                                          <p:spTgt spid="3"/>
                                        </p:tgtEl>
                                        <p:attrNameLst>
                                          <p:attrName>ppt_w</p:attrName>
                                        </p:attrNameLst>
                                      </p:cBhvr>
                                      <p:tavLst>
                                        <p:tav tm="0">
                                          <p:val>
                                            <p:strVal val="ppt_w"/>
                                          </p:val>
                                        </p:tav>
                                        <p:tav tm="100000">
                                          <p:val>
                                            <p:fltVal val="0"/>
                                          </p:val>
                                        </p:tav>
                                      </p:tavLst>
                                    </p:anim>
                                    <p:anim calcmode="lin" valueType="num">
                                      <p:cBhvr>
                                        <p:cTn id="57" dur="250"/>
                                        <p:tgtEl>
                                          <p:spTgt spid="3"/>
                                        </p:tgtEl>
                                        <p:attrNameLst>
                                          <p:attrName>ppt_h</p:attrName>
                                        </p:attrNameLst>
                                      </p:cBhvr>
                                      <p:tavLst>
                                        <p:tav tm="0">
                                          <p:val>
                                            <p:strVal val="ppt_h"/>
                                          </p:val>
                                        </p:tav>
                                        <p:tav tm="100000">
                                          <p:val>
                                            <p:fltVal val="0"/>
                                          </p:val>
                                        </p:tav>
                                      </p:tavLst>
                                    </p:anim>
                                    <p:anim calcmode="lin" valueType="num">
                                      <p:cBhvr>
                                        <p:cTn id="58" dur="250"/>
                                        <p:tgtEl>
                                          <p:spTgt spid="3"/>
                                        </p:tgtEl>
                                        <p:attrNameLst>
                                          <p:attrName>style.rotation</p:attrName>
                                        </p:attrNameLst>
                                      </p:cBhvr>
                                      <p:tavLst>
                                        <p:tav tm="0">
                                          <p:val>
                                            <p:fltVal val="0"/>
                                          </p:val>
                                        </p:tav>
                                        <p:tav tm="100000">
                                          <p:val>
                                            <p:fltVal val="90"/>
                                          </p:val>
                                        </p:tav>
                                      </p:tavLst>
                                    </p:anim>
                                    <p:animEffect transition="out" filter="fade">
                                      <p:cBhvr>
                                        <p:cTn id="59" dur="250"/>
                                        <p:tgtEl>
                                          <p:spTgt spid="3"/>
                                        </p:tgtEl>
                                      </p:cBhvr>
                                    </p:animEffect>
                                    <p:set>
                                      <p:cBhvr>
                                        <p:cTn id="60" dur="1" fill="hold">
                                          <p:stCondLst>
                                            <p:cond delay="249"/>
                                          </p:stCondLst>
                                        </p:cTn>
                                        <p:tgtEl>
                                          <p:spTgt spid="3"/>
                                        </p:tgtEl>
                                        <p:attrNameLst>
                                          <p:attrName>style.visibility</p:attrName>
                                        </p:attrNameLst>
                                      </p:cBhvr>
                                      <p:to>
                                        <p:strVal val="hidden"/>
                                      </p:to>
                                    </p:set>
                                  </p:childTnLst>
                                </p:cTn>
                              </p:par>
                              <p:par>
                                <p:cTn id="61" presetID="31" presetClass="exit" presetSubtype="0" fill="hold" grpId="3" nodeType="withEffect">
                                  <p:stCondLst>
                                    <p:cond delay="0"/>
                                  </p:stCondLst>
                                  <p:childTnLst>
                                    <p:anim calcmode="lin" valueType="num">
                                      <p:cBhvr>
                                        <p:cTn id="62" dur="250"/>
                                        <p:tgtEl>
                                          <p:spTgt spid="4"/>
                                        </p:tgtEl>
                                        <p:attrNameLst>
                                          <p:attrName>ppt_w</p:attrName>
                                        </p:attrNameLst>
                                      </p:cBhvr>
                                      <p:tavLst>
                                        <p:tav tm="0">
                                          <p:val>
                                            <p:strVal val="ppt_w"/>
                                          </p:val>
                                        </p:tav>
                                        <p:tav tm="100000">
                                          <p:val>
                                            <p:fltVal val="0"/>
                                          </p:val>
                                        </p:tav>
                                      </p:tavLst>
                                    </p:anim>
                                    <p:anim calcmode="lin" valueType="num">
                                      <p:cBhvr>
                                        <p:cTn id="63" dur="250"/>
                                        <p:tgtEl>
                                          <p:spTgt spid="4"/>
                                        </p:tgtEl>
                                        <p:attrNameLst>
                                          <p:attrName>ppt_h</p:attrName>
                                        </p:attrNameLst>
                                      </p:cBhvr>
                                      <p:tavLst>
                                        <p:tav tm="0">
                                          <p:val>
                                            <p:strVal val="ppt_h"/>
                                          </p:val>
                                        </p:tav>
                                        <p:tav tm="100000">
                                          <p:val>
                                            <p:fltVal val="0"/>
                                          </p:val>
                                        </p:tav>
                                      </p:tavLst>
                                    </p:anim>
                                    <p:anim calcmode="lin" valueType="num">
                                      <p:cBhvr>
                                        <p:cTn id="64" dur="250"/>
                                        <p:tgtEl>
                                          <p:spTgt spid="4"/>
                                        </p:tgtEl>
                                        <p:attrNameLst>
                                          <p:attrName>style.rotation</p:attrName>
                                        </p:attrNameLst>
                                      </p:cBhvr>
                                      <p:tavLst>
                                        <p:tav tm="0">
                                          <p:val>
                                            <p:fltVal val="0"/>
                                          </p:val>
                                        </p:tav>
                                        <p:tav tm="100000">
                                          <p:val>
                                            <p:fltVal val="90"/>
                                          </p:val>
                                        </p:tav>
                                      </p:tavLst>
                                    </p:anim>
                                    <p:animEffect transition="out" filter="fade">
                                      <p:cBhvr>
                                        <p:cTn id="65" dur="250"/>
                                        <p:tgtEl>
                                          <p:spTgt spid="4"/>
                                        </p:tgtEl>
                                      </p:cBhvr>
                                    </p:animEffect>
                                    <p:set>
                                      <p:cBhvr>
                                        <p:cTn id="66" dur="1" fill="hold">
                                          <p:stCondLst>
                                            <p:cond delay="249"/>
                                          </p:stCondLst>
                                        </p:cTn>
                                        <p:tgtEl>
                                          <p:spTgt spid="4"/>
                                        </p:tgtEl>
                                        <p:attrNameLst>
                                          <p:attrName>style.visibility</p:attrName>
                                        </p:attrNameLst>
                                      </p:cBhvr>
                                      <p:to>
                                        <p:strVal val="hidden"/>
                                      </p:to>
                                    </p:set>
                                  </p:childTnLst>
                                </p:cTn>
                              </p:par>
                              <p:par>
                                <p:cTn id="67" presetID="31" presetClass="exit" presetSubtype="0" fill="hold" nodeType="withEffect">
                                  <p:stCondLst>
                                    <p:cond delay="0"/>
                                  </p:stCondLst>
                                  <p:childTnLst>
                                    <p:anim calcmode="lin" valueType="num">
                                      <p:cBhvr>
                                        <p:cTn id="68" dur="250"/>
                                        <p:tgtEl>
                                          <p:spTgt spid="9"/>
                                        </p:tgtEl>
                                        <p:attrNameLst>
                                          <p:attrName>ppt_w</p:attrName>
                                        </p:attrNameLst>
                                      </p:cBhvr>
                                      <p:tavLst>
                                        <p:tav tm="0">
                                          <p:val>
                                            <p:strVal val="ppt_w"/>
                                          </p:val>
                                        </p:tav>
                                        <p:tav tm="100000">
                                          <p:val>
                                            <p:fltVal val="0"/>
                                          </p:val>
                                        </p:tav>
                                      </p:tavLst>
                                    </p:anim>
                                    <p:anim calcmode="lin" valueType="num">
                                      <p:cBhvr>
                                        <p:cTn id="69" dur="250"/>
                                        <p:tgtEl>
                                          <p:spTgt spid="9"/>
                                        </p:tgtEl>
                                        <p:attrNameLst>
                                          <p:attrName>ppt_h</p:attrName>
                                        </p:attrNameLst>
                                      </p:cBhvr>
                                      <p:tavLst>
                                        <p:tav tm="0">
                                          <p:val>
                                            <p:strVal val="ppt_h"/>
                                          </p:val>
                                        </p:tav>
                                        <p:tav tm="100000">
                                          <p:val>
                                            <p:fltVal val="0"/>
                                          </p:val>
                                        </p:tav>
                                      </p:tavLst>
                                    </p:anim>
                                    <p:anim calcmode="lin" valueType="num">
                                      <p:cBhvr>
                                        <p:cTn id="70" dur="250"/>
                                        <p:tgtEl>
                                          <p:spTgt spid="9"/>
                                        </p:tgtEl>
                                        <p:attrNameLst>
                                          <p:attrName>style.rotation</p:attrName>
                                        </p:attrNameLst>
                                      </p:cBhvr>
                                      <p:tavLst>
                                        <p:tav tm="0">
                                          <p:val>
                                            <p:fltVal val="0"/>
                                          </p:val>
                                        </p:tav>
                                        <p:tav tm="100000">
                                          <p:val>
                                            <p:fltVal val="90"/>
                                          </p:val>
                                        </p:tav>
                                      </p:tavLst>
                                    </p:anim>
                                    <p:animEffect transition="out" filter="fade">
                                      <p:cBhvr>
                                        <p:cTn id="71" dur="250"/>
                                        <p:tgtEl>
                                          <p:spTgt spid="9"/>
                                        </p:tgtEl>
                                      </p:cBhvr>
                                    </p:animEffect>
                                    <p:set>
                                      <p:cBhvr>
                                        <p:cTn id="72" dur="1" fill="hold">
                                          <p:stCondLst>
                                            <p:cond delay="249"/>
                                          </p:stCondLst>
                                        </p:cTn>
                                        <p:tgtEl>
                                          <p:spTgt spid="9"/>
                                        </p:tgtEl>
                                        <p:attrNameLst>
                                          <p:attrName>style.visibility</p:attrName>
                                        </p:attrNameLst>
                                      </p:cBhvr>
                                      <p:to>
                                        <p:strVal val="hidden"/>
                                      </p:to>
                                    </p:set>
                                  </p:childTnLst>
                                </p:cTn>
                              </p:par>
                              <p:par>
                                <p:cTn id="73" presetID="31" presetClass="exit" presetSubtype="0" fill="hold" grpId="1" nodeType="withEffect">
                                  <p:stCondLst>
                                    <p:cond delay="0"/>
                                  </p:stCondLst>
                                  <p:childTnLst>
                                    <p:anim calcmode="lin" valueType="num">
                                      <p:cBhvr>
                                        <p:cTn id="74" dur="250"/>
                                        <p:tgtEl>
                                          <p:spTgt spid="5"/>
                                        </p:tgtEl>
                                        <p:attrNameLst>
                                          <p:attrName>ppt_w</p:attrName>
                                        </p:attrNameLst>
                                      </p:cBhvr>
                                      <p:tavLst>
                                        <p:tav tm="0">
                                          <p:val>
                                            <p:strVal val="ppt_w"/>
                                          </p:val>
                                        </p:tav>
                                        <p:tav tm="100000">
                                          <p:val>
                                            <p:fltVal val="0"/>
                                          </p:val>
                                        </p:tav>
                                      </p:tavLst>
                                    </p:anim>
                                    <p:anim calcmode="lin" valueType="num">
                                      <p:cBhvr>
                                        <p:cTn id="75" dur="250"/>
                                        <p:tgtEl>
                                          <p:spTgt spid="5"/>
                                        </p:tgtEl>
                                        <p:attrNameLst>
                                          <p:attrName>ppt_h</p:attrName>
                                        </p:attrNameLst>
                                      </p:cBhvr>
                                      <p:tavLst>
                                        <p:tav tm="0">
                                          <p:val>
                                            <p:strVal val="ppt_h"/>
                                          </p:val>
                                        </p:tav>
                                        <p:tav tm="100000">
                                          <p:val>
                                            <p:fltVal val="0"/>
                                          </p:val>
                                        </p:tav>
                                      </p:tavLst>
                                    </p:anim>
                                    <p:anim calcmode="lin" valueType="num">
                                      <p:cBhvr>
                                        <p:cTn id="76" dur="250"/>
                                        <p:tgtEl>
                                          <p:spTgt spid="5"/>
                                        </p:tgtEl>
                                        <p:attrNameLst>
                                          <p:attrName>style.rotation</p:attrName>
                                        </p:attrNameLst>
                                      </p:cBhvr>
                                      <p:tavLst>
                                        <p:tav tm="0">
                                          <p:val>
                                            <p:fltVal val="0"/>
                                          </p:val>
                                        </p:tav>
                                        <p:tav tm="100000">
                                          <p:val>
                                            <p:fltVal val="90"/>
                                          </p:val>
                                        </p:tav>
                                      </p:tavLst>
                                    </p:anim>
                                    <p:animEffect transition="out" filter="fade">
                                      <p:cBhvr>
                                        <p:cTn id="77" dur="250"/>
                                        <p:tgtEl>
                                          <p:spTgt spid="5"/>
                                        </p:tgtEl>
                                      </p:cBhvr>
                                    </p:animEffect>
                                    <p:set>
                                      <p:cBhvr>
                                        <p:cTn id="78" dur="1" fill="hold">
                                          <p:stCondLst>
                                            <p:cond delay="249"/>
                                          </p:stCondLst>
                                        </p:cTn>
                                        <p:tgtEl>
                                          <p:spTgt spid="5"/>
                                        </p:tgtEl>
                                        <p:attrNameLst>
                                          <p:attrName>style.visibility</p:attrName>
                                        </p:attrNameLst>
                                      </p:cBhvr>
                                      <p:to>
                                        <p:strVal val="hidden"/>
                                      </p:to>
                                    </p:set>
                                  </p:childTnLst>
                                </p:cTn>
                              </p:par>
                              <p:par>
                                <p:cTn id="79" presetID="31" presetClass="exit" presetSubtype="0" fill="hold" grpId="3" nodeType="withEffect">
                                  <p:stCondLst>
                                    <p:cond delay="0"/>
                                  </p:stCondLst>
                                  <p:childTnLst>
                                    <p:anim calcmode="lin" valueType="num">
                                      <p:cBhvr>
                                        <p:cTn id="80" dur="250"/>
                                        <p:tgtEl>
                                          <p:spTgt spid="6"/>
                                        </p:tgtEl>
                                        <p:attrNameLst>
                                          <p:attrName>ppt_w</p:attrName>
                                        </p:attrNameLst>
                                      </p:cBhvr>
                                      <p:tavLst>
                                        <p:tav tm="0">
                                          <p:val>
                                            <p:strVal val="ppt_w"/>
                                          </p:val>
                                        </p:tav>
                                        <p:tav tm="100000">
                                          <p:val>
                                            <p:fltVal val="0"/>
                                          </p:val>
                                        </p:tav>
                                      </p:tavLst>
                                    </p:anim>
                                    <p:anim calcmode="lin" valueType="num">
                                      <p:cBhvr>
                                        <p:cTn id="81" dur="250"/>
                                        <p:tgtEl>
                                          <p:spTgt spid="6"/>
                                        </p:tgtEl>
                                        <p:attrNameLst>
                                          <p:attrName>ppt_h</p:attrName>
                                        </p:attrNameLst>
                                      </p:cBhvr>
                                      <p:tavLst>
                                        <p:tav tm="0">
                                          <p:val>
                                            <p:strVal val="ppt_h"/>
                                          </p:val>
                                        </p:tav>
                                        <p:tav tm="100000">
                                          <p:val>
                                            <p:fltVal val="0"/>
                                          </p:val>
                                        </p:tav>
                                      </p:tavLst>
                                    </p:anim>
                                    <p:anim calcmode="lin" valueType="num">
                                      <p:cBhvr>
                                        <p:cTn id="82" dur="250"/>
                                        <p:tgtEl>
                                          <p:spTgt spid="6"/>
                                        </p:tgtEl>
                                        <p:attrNameLst>
                                          <p:attrName>style.rotation</p:attrName>
                                        </p:attrNameLst>
                                      </p:cBhvr>
                                      <p:tavLst>
                                        <p:tav tm="0">
                                          <p:val>
                                            <p:fltVal val="0"/>
                                          </p:val>
                                        </p:tav>
                                        <p:tav tm="100000">
                                          <p:val>
                                            <p:fltVal val="90"/>
                                          </p:val>
                                        </p:tav>
                                      </p:tavLst>
                                    </p:anim>
                                    <p:animEffect transition="out" filter="fade">
                                      <p:cBhvr>
                                        <p:cTn id="83" dur="250"/>
                                        <p:tgtEl>
                                          <p:spTgt spid="6"/>
                                        </p:tgtEl>
                                      </p:cBhvr>
                                    </p:animEffect>
                                    <p:set>
                                      <p:cBhvr>
                                        <p:cTn id="84" dur="1" fill="hold">
                                          <p:stCondLst>
                                            <p:cond delay="249"/>
                                          </p:stCondLst>
                                        </p:cTn>
                                        <p:tgtEl>
                                          <p:spTgt spid="6"/>
                                        </p:tgtEl>
                                        <p:attrNameLst>
                                          <p:attrName>style.visibility</p:attrName>
                                        </p:attrNameLst>
                                      </p:cBhvr>
                                      <p:to>
                                        <p:strVal val="hidden"/>
                                      </p:to>
                                    </p:set>
                                  </p:childTnLst>
                                </p:cTn>
                              </p:par>
                              <p:par>
                                <p:cTn id="85" presetID="31" presetClass="exit" presetSubtype="0" fill="hold" nodeType="withEffect">
                                  <p:stCondLst>
                                    <p:cond delay="0"/>
                                  </p:stCondLst>
                                  <p:childTnLst>
                                    <p:anim calcmode="lin" valueType="num">
                                      <p:cBhvr>
                                        <p:cTn id="86" dur="250"/>
                                        <p:tgtEl>
                                          <p:spTgt spid="14"/>
                                        </p:tgtEl>
                                        <p:attrNameLst>
                                          <p:attrName>ppt_w</p:attrName>
                                        </p:attrNameLst>
                                      </p:cBhvr>
                                      <p:tavLst>
                                        <p:tav tm="0">
                                          <p:val>
                                            <p:strVal val="ppt_w"/>
                                          </p:val>
                                        </p:tav>
                                        <p:tav tm="100000">
                                          <p:val>
                                            <p:fltVal val="0"/>
                                          </p:val>
                                        </p:tav>
                                      </p:tavLst>
                                    </p:anim>
                                    <p:anim calcmode="lin" valueType="num">
                                      <p:cBhvr>
                                        <p:cTn id="87" dur="250"/>
                                        <p:tgtEl>
                                          <p:spTgt spid="14"/>
                                        </p:tgtEl>
                                        <p:attrNameLst>
                                          <p:attrName>ppt_h</p:attrName>
                                        </p:attrNameLst>
                                      </p:cBhvr>
                                      <p:tavLst>
                                        <p:tav tm="0">
                                          <p:val>
                                            <p:strVal val="ppt_h"/>
                                          </p:val>
                                        </p:tav>
                                        <p:tav tm="100000">
                                          <p:val>
                                            <p:fltVal val="0"/>
                                          </p:val>
                                        </p:tav>
                                      </p:tavLst>
                                    </p:anim>
                                    <p:anim calcmode="lin" valueType="num">
                                      <p:cBhvr>
                                        <p:cTn id="88" dur="250"/>
                                        <p:tgtEl>
                                          <p:spTgt spid="14"/>
                                        </p:tgtEl>
                                        <p:attrNameLst>
                                          <p:attrName>style.rotation</p:attrName>
                                        </p:attrNameLst>
                                      </p:cBhvr>
                                      <p:tavLst>
                                        <p:tav tm="0">
                                          <p:val>
                                            <p:fltVal val="0"/>
                                          </p:val>
                                        </p:tav>
                                        <p:tav tm="100000">
                                          <p:val>
                                            <p:fltVal val="90"/>
                                          </p:val>
                                        </p:tav>
                                      </p:tavLst>
                                    </p:anim>
                                    <p:animEffect transition="out" filter="fade">
                                      <p:cBhvr>
                                        <p:cTn id="89" dur="250"/>
                                        <p:tgtEl>
                                          <p:spTgt spid="14"/>
                                        </p:tgtEl>
                                      </p:cBhvr>
                                    </p:animEffect>
                                    <p:set>
                                      <p:cBhvr>
                                        <p:cTn id="90" dur="1" fill="hold">
                                          <p:stCondLst>
                                            <p:cond delay="249"/>
                                          </p:stCondLst>
                                        </p:cTn>
                                        <p:tgtEl>
                                          <p:spTgt spid="14"/>
                                        </p:tgtEl>
                                        <p:attrNameLst>
                                          <p:attrName>style.visibility</p:attrName>
                                        </p:attrNameLst>
                                      </p:cBhvr>
                                      <p:to>
                                        <p:strVal val="hidden"/>
                                      </p:to>
                                    </p:set>
                                  </p:childTnLst>
                                </p:cTn>
                              </p:par>
                              <p:par>
                                <p:cTn id="91" presetID="31" presetClass="exit" presetSubtype="0" fill="hold" grpId="1" nodeType="withEffect">
                                  <p:stCondLst>
                                    <p:cond delay="0"/>
                                  </p:stCondLst>
                                  <p:childTnLst>
                                    <p:anim calcmode="lin" valueType="num">
                                      <p:cBhvr>
                                        <p:cTn id="92" dur="250"/>
                                        <p:tgtEl>
                                          <p:spTgt spid="7"/>
                                        </p:tgtEl>
                                        <p:attrNameLst>
                                          <p:attrName>ppt_w</p:attrName>
                                        </p:attrNameLst>
                                      </p:cBhvr>
                                      <p:tavLst>
                                        <p:tav tm="0">
                                          <p:val>
                                            <p:strVal val="ppt_w"/>
                                          </p:val>
                                        </p:tav>
                                        <p:tav tm="100000">
                                          <p:val>
                                            <p:fltVal val="0"/>
                                          </p:val>
                                        </p:tav>
                                      </p:tavLst>
                                    </p:anim>
                                    <p:anim calcmode="lin" valueType="num">
                                      <p:cBhvr>
                                        <p:cTn id="93" dur="250"/>
                                        <p:tgtEl>
                                          <p:spTgt spid="7"/>
                                        </p:tgtEl>
                                        <p:attrNameLst>
                                          <p:attrName>ppt_h</p:attrName>
                                        </p:attrNameLst>
                                      </p:cBhvr>
                                      <p:tavLst>
                                        <p:tav tm="0">
                                          <p:val>
                                            <p:strVal val="ppt_h"/>
                                          </p:val>
                                        </p:tav>
                                        <p:tav tm="100000">
                                          <p:val>
                                            <p:fltVal val="0"/>
                                          </p:val>
                                        </p:tav>
                                      </p:tavLst>
                                    </p:anim>
                                    <p:anim calcmode="lin" valueType="num">
                                      <p:cBhvr>
                                        <p:cTn id="94" dur="250"/>
                                        <p:tgtEl>
                                          <p:spTgt spid="7"/>
                                        </p:tgtEl>
                                        <p:attrNameLst>
                                          <p:attrName>style.rotation</p:attrName>
                                        </p:attrNameLst>
                                      </p:cBhvr>
                                      <p:tavLst>
                                        <p:tav tm="0">
                                          <p:val>
                                            <p:fltVal val="0"/>
                                          </p:val>
                                        </p:tav>
                                        <p:tav tm="100000">
                                          <p:val>
                                            <p:fltVal val="90"/>
                                          </p:val>
                                        </p:tav>
                                      </p:tavLst>
                                    </p:anim>
                                    <p:animEffect transition="out" filter="fade">
                                      <p:cBhvr>
                                        <p:cTn id="95" dur="250"/>
                                        <p:tgtEl>
                                          <p:spTgt spid="7"/>
                                        </p:tgtEl>
                                      </p:cBhvr>
                                    </p:animEffect>
                                    <p:set>
                                      <p:cBhvr>
                                        <p:cTn id="96" dur="1" fill="hold">
                                          <p:stCondLst>
                                            <p:cond delay="249"/>
                                          </p:stCondLst>
                                        </p:cTn>
                                        <p:tgtEl>
                                          <p:spTgt spid="7"/>
                                        </p:tgtEl>
                                        <p:attrNameLst>
                                          <p:attrName>style.visibility</p:attrName>
                                        </p:attrNameLst>
                                      </p:cBhvr>
                                      <p:to>
                                        <p:strVal val="hidden"/>
                                      </p:to>
                                    </p:set>
                                  </p:childTnLst>
                                </p:cTn>
                              </p:par>
                              <p:par>
                                <p:cTn id="97" presetID="31" presetClass="exit" presetSubtype="0" fill="hold" grpId="3" nodeType="withEffect">
                                  <p:stCondLst>
                                    <p:cond delay="0"/>
                                  </p:stCondLst>
                                  <p:childTnLst>
                                    <p:anim calcmode="lin" valueType="num">
                                      <p:cBhvr>
                                        <p:cTn id="98" dur="250"/>
                                        <p:tgtEl>
                                          <p:spTgt spid="8"/>
                                        </p:tgtEl>
                                        <p:attrNameLst>
                                          <p:attrName>ppt_w</p:attrName>
                                        </p:attrNameLst>
                                      </p:cBhvr>
                                      <p:tavLst>
                                        <p:tav tm="0">
                                          <p:val>
                                            <p:strVal val="ppt_w"/>
                                          </p:val>
                                        </p:tav>
                                        <p:tav tm="100000">
                                          <p:val>
                                            <p:fltVal val="0"/>
                                          </p:val>
                                        </p:tav>
                                      </p:tavLst>
                                    </p:anim>
                                    <p:anim calcmode="lin" valueType="num">
                                      <p:cBhvr>
                                        <p:cTn id="99" dur="250"/>
                                        <p:tgtEl>
                                          <p:spTgt spid="8"/>
                                        </p:tgtEl>
                                        <p:attrNameLst>
                                          <p:attrName>ppt_h</p:attrName>
                                        </p:attrNameLst>
                                      </p:cBhvr>
                                      <p:tavLst>
                                        <p:tav tm="0">
                                          <p:val>
                                            <p:strVal val="ppt_h"/>
                                          </p:val>
                                        </p:tav>
                                        <p:tav tm="100000">
                                          <p:val>
                                            <p:fltVal val="0"/>
                                          </p:val>
                                        </p:tav>
                                      </p:tavLst>
                                    </p:anim>
                                    <p:anim calcmode="lin" valueType="num">
                                      <p:cBhvr>
                                        <p:cTn id="100" dur="250"/>
                                        <p:tgtEl>
                                          <p:spTgt spid="8"/>
                                        </p:tgtEl>
                                        <p:attrNameLst>
                                          <p:attrName>style.rotation</p:attrName>
                                        </p:attrNameLst>
                                      </p:cBhvr>
                                      <p:tavLst>
                                        <p:tav tm="0">
                                          <p:val>
                                            <p:fltVal val="0"/>
                                          </p:val>
                                        </p:tav>
                                        <p:tav tm="100000">
                                          <p:val>
                                            <p:fltVal val="90"/>
                                          </p:val>
                                        </p:tav>
                                      </p:tavLst>
                                    </p:anim>
                                    <p:animEffect transition="out" filter="fade">
                                      <p:cBhvr>
                                        <p:cTn id="101" dur="250"/>
                                        <p:tgtEl>
                                          <p:spTgt spid="8"/>
                                        </p:tgtEl>
                                      </p:cBhvr>
                                    </p:animEffect>
                                    <p:set>
                                      <p:cBhvr>
                                        <p:cTn id="102" dur="1" fill="hold">
                                          <p:stCondLst>
                                            <p:cond delay="249"/>
                                          </p:stCondLst>
                                        </p:cTn>
                                        <p:tgtEl>
                                          <p:spTgt spid="8"/>
                                        </p:tgtEl>
                                        <p:attrNameLst>
                                          <p:attrName>style.visibility</p:attrName>
                                        </p:attrNameLst>
                                      </p:cBhvr>
                                      <p:to>
                                        <p:strVal val="hidden"/>
                                      </p:to>
                                    </p:set>
                                  </p:childTnLst>
                                </p:cTn>
                              </p:par>
                              <p:par>
                                <p:cTn id="103" presetID="31" presetClass="exit" presetSubtype="0" fill="hold" nodeType="withEffect">
                                  <p:stCondLst>
                                    <p:cond delay="0"/>
                                  </p:stCondLst>
                                  <p:childTnLst>
                                    <p:anim calcmode="lin" valueType="num">
                                      <p:cBhvr>
                                        <p:cTn id="104" dur="250"/>
                                        <p:tgtEl>
                                          <p:spTgt spid="20"/>
                                        </p:tgtEl>
                                        <p:attrNameLst>
                                          <p:attrName>ppt_w</p:attrName>
                                        </p:attrNameLst>
                                      </p:cBhvr>
                                      <p:tavLst>
                                        <p:tav tm="0">
                                          <p:val>
                                            <p:strVal val="ppt_w"/>
                                          </p:val>
                                        </p:tav>
                                        <p:tav tm="100000">
                                          <p:val>
                                            <p:fltVal val="0"/>
                                          </p:val>
                                        </p:tav>
                                      </p:tavLst>
                                    </p:anim>
                                    <p:anim calcmode="lin" valueType="num">
                                      <p:cBhvr>
                                        <p:cTn id="105" dur="250"/>
                                        <p:tgtEl>
                                          <p:spTgt spid="20"/>
                                        </p:tgtEl>
                                        <p:attrNameLst>
                                          <p:attrName>ppt_h</p:attrName>
                                        </p:attrNameLst>
                                      </p:cBhvr>
                                      <p:tavLst>
                                        <p:tav tm="0">
                                          <p:val>
                                            <p:strVal val="ppt_h"/>
                                          </p:val>
                                        </p:tav>
                                        <p:tav tm="100000">
                                          <p:val>
                                            <p:fltVal val="0"/>
                                          </p:val>
                                        </p:tav>
                                      </p:tavLst>
                                    </p:anim>
                                    <p:anim calcmode="lin" valueType="num">
                                      <p:cBhvr>
                                        <p:cTn id="106" dur="250"/>
                                        <p:tgtEl>
                                          <p:spTgt spid="20"/>
                                        </p:tgtEl>
                                        <p:attrNameLst>
                                          <p:attrName>style.rotation</p:attrName>
                                        </p:attrNameLst>
                                      </p:cBhvr>
                                      <p:tavLst>
                                        <p:tav tm="0">
                                          <p:val>
                                            <p:fltVal val="0"/>
                                          </p:val>
                                        </p:tav>
                                        <p:tav tm="100000">
                                          <p:val>
                                            <p:fltVal val="90"/>
                                          </p:val>
                                        </p:tav>
                                      </p:tavLst>
                                    </p:anim>
                                    <p:animEffect transition="out" filter="fade">
                                      <p:cBhvr>
                                        <p:cTn id="107" dur="250"/>
                                        <p:tgtEl>
                                          <p:spTgt spid="20"/>
                                        </p:tgtEl>
                                      </p:cBhvr>
                                    </p:animEffect>
                                    <p:set>
                                      <p:cBhvr>
                                        <p:cTn id="108" dur="1" fill="hold">
                                          <p:stCondLst>
                                            <p:cond delay="24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4" grpId="2" animBg="1"/>
      <p:bldP spid="4" grpId="3" animBg="1"/>
      <p:bldP spid="5" grpId="0" animBg="1"/>
      <p:bldP spid="5" grpId="1" animBg="1"/>
      <p:bldP spid="6" grpId="0" animBg="1"/>
      <p:bldP spid="6" grpId="1" animBg="1"/>
      <p:bldP spid="6" grpId="2" animBg="1"/>
      <p:bldP spid="6" grpId="3" animBg="1"/>
      <p:bldP spid="7" grpId="0" animBg="1"/>
      <p:bldP spid="7" grpId="1" animBg="1"/>
      <p:bldP spid="8" grpId="0" animBg="1"/>
      <p:bldP spid="8" grpId="1" animBg="1"/>
      <p:bldP spid="8" grpId="2" animBg="1"/>
      <p:bldP spid="8" grpId="3"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7" name="组合 16"/>
          <p:cNvGrpSpPr/>
          <p:nvPr/>
        </p:nvGrpSpPr>
        <p:grpSpPr>
          <a:xfrm>
            <a:off x="630555" y="4827270"/>
            <a:ext cx="10711180" cy="1256030"/>
            <a:chOff x="778" y="3657"/>
            <a:chExt cx="16868" cy="1978"/>
          </a:xfrm>
        </p:grpSpPr>
        <p:sp>
          <p:nvSpPr>
            <p:cNvPr id="2" name="圆角矩形 1"/>
            <p:cNvSpPr/>
            <p:nvPr/>
          </p:nvSpPr>
          <p:spPr>
            <a:xfrm>
              <a:off x="778" y="3657"/>
              <a:ext cx="2769" cy="197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a:t>Image preprocessing</a:t>
              </a:r>
              <a:endParaRPr lang="zh-CN" altLang="en-US"/>
            </a:p>
          </p:txBody>
        </p:sp>
        <p:sp>
          <p:nvSpPr>
            <p:cNvPr id="7" name="圆角矩形 6"/>
            <p:cNvSpPr/>
            <p:nvPr/>
          </p:nvSpPr>
          <p:spPr>
            <a:xfrm>
              <a:off x="14878" y="3657"/>
              <a:ext cx="2769" cy="197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a:t>output results</a:t>
              </a:r>
              <a:endParaRPr lang="zh-CN" altLang="en-US"/>
            </a:p>
          </p:txBody>
        </p:sp>
        <p:sp>
          <p:nvSpPr>
            <p:cNvPr id="8" name="圆角矩形 7"/>
            <p:cNvSpPr/>
            <p:nvPr/>
          </p:nvSpPr>
          <p:spPr>
            <a:xfrm>
              <a:off x="11310" y="3657"/>
              <a:ext cx="2769" cy="197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a:t>judgment matching</a:t>
              </a:r>
              <a:endParaRPr lang="zh-CN" altLang="en-US"/>
            </a:p>
          </p:txBody>
        </p:sp>
        <p:sp>
          <p:nvSpPr>
            <p:cNvPr id="9" name="圆角矩形 8"/>
            <p:cNvSpPr/>
            <p:nvPr/>
          </p:nvSpPr>
          <p:spPr>
            <a:xfrm>
              <a:off x="7828" y="3657"/>
              <a:ext cx="2769" cy="197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a:t> feature extraction</a:t>
              </a:r>
              <a:endParaRPr lang="zh-CN" altLang="en-US"/>
            </a:p>
          </p:txBody>
        </p:sp>
        <p:sp>
          <p:nvSpPr>
            <p:cNvPr id="10" name="圆角矩形 9"/>
            <p:cNvSpPr/>
            <p:nvPr/>
          </p:nvSpPr>
          <p:spPr>
            <a:xfrm>
              <a:off x="4346" y="3657"/>
              <a:ext cx="2769" cy="197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a:t>image segmentation</a:t>
              </a:r>
              <a:endParaRPr lang="zh-CN" altLang="en-US"/>
            </a:p>
          </p:txBody>
        </p:sp>
        <p:cxnSp>
          <p:nvCxnSpPr>
            <p:cNvPr id="11" name="直接箭头连接符 10"/>
            <p:cNvCxnSpPr>
              <a:stCxn id="2" idx="3"/>
              <a:endCxn id="10" idx="1"/>
            </p:cNvCxnSpPr>
            <p:nvPr/>
          </p:nvCxnSpPr>
          <p:spPr>
            <a:xfrm>
              <a:off x="3547" y="4647"/>
              <a:ext cx="799"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14079" y="4647"/>
              <a:ext cx="799"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10597" y="4647"/>
              <a:ext cx="799"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7115" y="4647"/>
              <a:ext cx="799"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sp>
        <p:nvSpPr>
          <p:cNvPr id="16" name="文本框 15"/>
          <p:cNvSpPr txBox="1"/>
          <p:nvPr/>
        </p:nvSpPr>
        <p:spPr>
          <a:xfrm>
            <a:off x="1235710" y="439420"/>
            <a:ext cx="2540000" cy="521970"/>
          </a:xfrm>
          <a:prstGeom prst="rect">
            <a:avLst/>
          </a:prstGeom>
          <a:noFill/>
        </p:spPr>
        <p:txBody>
          <a:bodyPr wrap="square" rtlCol="0" anchor="t">
            <a:spAutoFit/>
          </a:bodyPr>
          <a:p>
            <a:r>
              <a:rPr lang="en-US" altLang="zh-CN" sz="2800"/>
              <a:t>P</a:t>
            </a:r>
            <a:r>
              <a:rPr lang="zh-CN" altLang="en-US" sz="2800"/>
              <a:t>rocess</a:t>
            </a:r>
            <a:endParaRPr lang="zh-CN" altLang="en-US" sz="2800"/>
          </a:p>
        </p:txBody>
      </p:sp>
      <p:pic>
        <p:nvPicPr>
          <p:cNvPr id="101" name="图片 100"/>
          <p:cNvPicPr/>
          <p:nvPr/>
        </p:nvPicPr>
        <p:blipFill>
          <a:blip r:embed="rId1"/>
          <a:stretch>
            <a:fillRect/>
          </a:stretch>
        </p:blipFill>
        <p:spPr>
          <a:xfrm>
            <a:off x="3159125" y="870585"/>
            <a:ext cx="5653405" cy="3468370"/>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矩形 117"/>
          <p:cNvSpPr/>
          <p:nvPr/>
        </p:nvSpPr>
        <p:spPr>
          <a:xfrm>
            <a:off x="-34290" y="289560"/>
            <a:ext cx="5334000" cy="876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US" sz="3200">
                <a:solidFill>
                  <a:schemeClr val="tx1"/>
                </a:solidFill>
                <a:latin typeface="Calibri" panose="020F0502020204030204" pitchFamily="34" charset="0"/>
                <a:ea typeface="宋体" panose="02010600030101010101" pitchFamily="2" charset="-122"/>
                <a:sym typeface="+mn-ea"/>
              </a:rPr>
              <a:t>smart home</a:t>
            </a:r>
            <a:endParaRPr kumimoji="0" lang="en-US" altLang="en-US" sz="320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ea"/>
              <a:sym typeface="+mn-ea"/>
            </a:endParaRPr>
          </a:p>
        </p:txBody>
      </p:sp>
      <p:sp>
        <p:nvSpPr>
          <p:cNvPr id="34" name="Text Placeholder 8"/>
          <p:cNvSpPr txBox="1"/>
          <p:nvPr/>
        </p:nvSpPr>
        <p:spPr>
          <a:xfrm>
            <a:off x="763905" y="2221230"/>
            <a:ext cx="3736975" cy="3404870"/>
          </a:xfrm>
          <a:prstGeom prst="rect">
            <a:avLst/>
          </a:prstGeom>
        </p:spPr>
        <p:txBody>
          <a:bodyPr vert="horz"/>
          <a:lstStyle>
            <a:lvl1pPr marL="0" indent="0" algn="l" defTabSz="457200" rtl="0" eaLnBrk="1" latinLnBrk="0" hangingPunct="1">
              <a:lnSpc>
                <a:spcPct val="120000"/>
              </a:lnSpc>
              <a:spcBef>
                <a:spcPct val="20000"/>
              </a:spcBef>
              <a:buFont typeface="Arial" panose="020B0604020202020204"/>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indent="0" algn="l"/>
            <a:r>
              <a:rPr lang="en-US" sz="2000">
                <a:latin typeface="Calibri" panose="020F0502020204030204" pitchFamily="34" charset="0"/>
                <a:ea typeface="宋体" panose="02010600030101010101" pitchFamily="2" charset="-122"/>
                <a:sym typeface="+mn-ea"/>
              </a:rPr>
              <a:t>In the field of smart home, the image is obtained by the camera, and then the content of the image is recognized by the image recognition technology, so as to make different responses.</a:t>
            </a:r>
            <a:endParaRPr lang="en-US" sz="2000">
              <a:latin typeface="Calibri" panose="020F0502020204030204" pitchFamily="34" charset="0"/>
              <a:ea typeface="宋体" panose="02010600030101010101" pitchFamily="2" charset="-122"/>
              <a:sym typeface="+mn-ea"/>
            </a:endParaRPr>
          </a:p>
        </p:txBody>
      </p:sp>
      <p:cxnSp>
        <p:nvCxnSpPr>
          <p:cNvPr id="35" name="Straight Connector 59"/>
          <p:cNvCxnSpPr/>
          <p:nvPr/>
        </p:nvCxnSpPr>
        <p:spPr>
          <a:xfrm flipV="1">
            <a:off x="4975885" y="1682490"/>
            <a:ext cx="0" cy="4482379"/>
          </a:xfrm>
          <a:prstGeom prst="line">
            <a:avLst/>
          </a:prstGeom>
          <a:ln w="3175">
            <a:solidFill>
              <a:srgbClr val="414455"/>
            </a:solidFill>
          </a:ln>
        </p:spPr>
        <p:style>
          <a:lnRef idx="1">
            <a:schemeClr val="dk1"/>
          </a:lnRef>
          <a:fillRef idx="0">
            <a:schemeClr val="dk1"/>
          </a:fillRef>
          <a:effectRef idx="0">
            <a:schemeClr val="dk1"/>
          </a:effectRef>
          <a:fontRef idx="minor">
            <a:schemeClr val="tx1"/>
          </a:fontRef>
        </p:style>
      </p:cxnSp>
      <p:pic>
        <p:nvPicPr>
          <p:cNvPr id="102" name="图片 101"/>
          <p:cNvPicPr/>
          <p:nvPr/>
        </p:nvPicPr>
        <p:blipFill>
          <a:blip r:embed="rId1"/>
          <a:stretch>
            <a:fillRect/>
          </a:stretch>
        </p:blipFill>
        <p:spPr>
          <a:xfrm>
            <a:off x="6017895" y="1967230"/>
            <a:ext cx="5656580" cy="391223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up)">
                                      <p:cBhvr>
                                        <p:cTn id="7" dur="500"/>
                                        <p:tgtEl>
                                          <p:spTgt spid="3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up)">
                                      <p:cBhvr>
                                        <p:cTn id="1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矩形 117"/>
          <p:cNvSpPr/>
          <p:nvPr/>
        </p:nvSpPr>
        <p:spPr>
          <a:xfrm>
            <a:off x="-34290" y="289560"/>
            <a:ext cx="5334000" cy="876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US" sz="3200">
                <a:solidFill>
                  <a:schemeClr val="tx1"/>
                </a:solidFill>
                <a:latin typeface="Calibri" panose="020F0502020204030204" pitchFamily="34" charset="0"/>
                <a:ea typeface="宋体" panose="02010600030101010101" pitchFamily="2" charset="-122"/>
                <a:sym typeface="+mn-ea"/>
              </a:rPr>
              <a:t>Online shopping </a:t>
            </a:r>
            <a:endParaRPr kumimoji="0" lang="en-US" altLang="en-US" sz="320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ea"/>
              <a:sym typeface="+mn-ea"/>
            </a:endParaRPr>
          </a:p>
        </p:txBody>
      </p:sp>
      <p:sp>
        <p:nvSpPr>
          <p:cNvPr id="34" name="Text Placeholder 8"/>
          <p:cNvSpPr txBox="1"/>
          <p:nvPr/>
        </p:nvSpPr>
        <p:spPr>
          <a:xfrm>
            <a:off x="273050" y="1489710"/>
            <a:ext cx="5026660" cy="3404870"/>
          </a:xfrm>
          <a:prstGeom prst="rect">
            <a:avLst/>
          </a:prstGeom>
        </p:spPr>
        <p:txBody>
          <a:bodyPr vert="horz"/>
          <a:lstStyle>
            <a:lvl1pPr marL="0" indent="0" algn="l" defTabSz="457200" rtl="0" eaLnBrk="1" latinLnBrk="0" hangingPunct="1">
              <a:lnSpc>
                <a:spcPct val="120000"/>
              </a:lnSpc>
              <a:spcBef>
                <a:spcPct val="20000"/>
              </a:spcBef>
              <a:buFont typeface="Arial" panose="020B0604020202020204"/>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indent="0" algn="l"/>
            <a:r>
              <a:rPr lang="en-US" sz="2000">
                <a:latin typeface="Calibri" panose="020F0502020204030204" pitchFamily="34" charset="0"/>
                <a:ea typeface="宋体" panose="02010600030101010101" pitchFamily="2" charset="-122"/>
                <a:sym typeface="+mn-ea"/>
              </a:rPr>
              <a:t>The "similar style (photo recognition/scan recognition)" search function used by consumers in online shopping is based on image recognition technology. When consumers hover the mouse over the commodities they are interested in, they can choose to view similar styles. At the same time, by adjusting the algorithm, it can also better guess consumers' intentions. Even if the search results cannot provide a perfect match, it will also recommend the most relevant products to consumers to meet their shopping needs as far as possible.</a:t>
            </a:r>
            <a:endParaRPr lang="en-US" sz="2000">
              <a:latin typeface="Calibri" panose="020F0502020204030204" pitchFamily="34" charset="0"/>
              <a:ea typeface="宋体" panose="02010600030101010101" pitchFamily="2" charset="-122"/>
              <a:sym typeface="+mn-ea"/>
            </a:endParaRPr>
          </a:p>
        </p:txBody>
      </p:sp>
      <p:cxnSp>
        <p:nvCxnSpPr>
          <p:cNvPr id="35" name="Straight Connector 59"/>
          <p:cNvCxnSpPr/>
          <p:nvPr/>
        </p:nvCxnSpPr>
        <p:spPr>
          <a:xfrm flipV="1">
            <a:off x="5403875" y="1691380"/>
            <a:ext cx="0" cy="4482379"/>
          </a:xfrm>
          <a:prstGeom prst="line">
            <a:avLst/>
          </a:prstGeom>
          <a:ln w="3175">
            <a:solidFill>
              <a:srgbClr val="414455"/>
            </a:solidFill>
          </a:ln>
        </p:spPr>
        <p:style>
          <a:lnRef idx="1">
            <a:schemeClr val="dk1"/>
          </a:lnRef>
          <a:fillRef idx="0">
            <a:schemeClr val="dk1"/>
          </a:fillRef>
          <a:effectRef idx="0">
            <a:schemeClr val="dk1"/>
          </a:effectRef>
          <a:fontRef idx="minor">
            <a:schemeClr val="tx1"/>
          </a:fontRef>
        </p:style>
      </p:cxnSp>
      <p:pic>
        <p:nvPicPr>
          <p:cNvPr id="103" name="图片 102"/>
          <p:cNvPicPr/>
          <p:nvPr/>
        </p:nvPicPr>
        <p:blipFill>
          <a:blip r:embed="rId1"/>
          <a:stretch>
            <a:fillRect/>
          </a:stretch>
        </p:blipFill>
        <p:spPr>
          <a:xfrm>
            <a:off x="5789295" y="1918970"/>
            <a:ext cx="6033135" cy="370713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up)">
                                      <p:cBhvr>
                                        <p:cTn id="7" dur="500"/>
                                        <p:tgtEl>
                                          <p:spTgt spid="3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up)">
                                      <p:cBhvr>
                                        <p:cTn id="1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矩形 117"/>
          <p:cNvSpPr/>
          <p:nvPr/>
        </p:nvSpPr>
        <p:spPr>
          <a:xfrm>
            <a:off x="-34290" y="289560"/>
            <a:ext cx="5334000" cy="876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US" sz="3200">
                <a:solidFill>
                  <a:schemeClr val="tx1"/>
                </a:solidFill>
                <a:latin typeface="Calibri" panose="020F0502020204030204" pitchFamily="34" charset="0"/>
                <a:ea typeface="宋体" panose="02010600030101010101" pitchFamily="2" charset="-122"/>
                <a:sym typeface="+mn-ea"/>
              </a:rPr>
              <a:t>Field of security</a:t>
            </a:r>
            <a:endParaRPr kumimoji="0" lang="en-US" altLang="en-US" sz="320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ea"/>
              <a:sym typeface="+mn-ea"/>
            </a:endParaRPr>
          </a:p>
        </p:txBody>
      </p:sp>
      <p:sp>
        <p:nvSpPr>
          <p:cNvPr id="34" name="Text Placeholder 8"/>
          <p:cNvSpPr txBox="1"/>
          <p:nvPr/>
        </p:nvSpPr>
        <p:spPr>
          <a:xfrm>
            <a:off x="273050" y="1489710"/>
            <a:ext cx="5026660" cy="3404870"/>
          </a:xfrm>
          <a:prstGeom prst="rect">
            <a:avLst/>
          </a:prstGeom>
        </p:spPr>
        <p:txBody>
          <a:bodyPr vert="horz"/>
          <a:lstStyle>
            <a:lvl1pPr marL="0" indent="0" algn="l" defTabSz="457200" rtl="0" eaLnBrk="1" latinLnBrk="0" hangingPunct="1">
              <a:lnSpc>
                <a:spcPct val="120000"/>
              </a:lnSpc>
              <a:spcBef>
                <a:spcPct val="20000"/>
              </a:spcBef>
              <a:buFont typeface="Arial" panose="020B0604020202020204"/>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indent="0" algn="l"/>
            <a:r>
              <a:rPr lang="en-US" sz="2000">
                <a:latin typeface="Calibri" panose="020F0502020204030204" pitchFamily="34" charset="0"/>
                <a:ea typeface="宋体" panose="02010600030101010101" pitchFamily="2" charset="-122"/>
                <a:sym typeface="+mn-ea"/>
              </a:rPr>
              <a:t>Image recognition is widely applied in the field of security. In the future, in the construction and transformation of laying software and hardware to back-end software management platform, image recognition system will become the core link of building smart city. For example, face recognition is an indispensable part of video surveillance in the era of intelligent security, which can directly help users extract human information from the video screen, which greatly improves the value of the monitoring system.</a:t>
            </a:r>
            <a:endParaRPr lang="en-US" sz="2000">
              <a:latin typeface="Calibri" panose="020F0502020204030204" pitchFamily="34" charset="0"/>
              <a:ea typeface="宋体" panose="02010600030101010101" pitchFamily="2" charset="-122"/>
              <a:sym typeface="+mn-ea"/>
            </a:endParaRPr>
          </a:p>
        </p:txBody>
      </p:sp>
      <p:cxnSp>
        <p:nvCxnSpPr>
          <p:cNvPr id="35" name="Straight Connector 59"/>
          <p:cNvCxnSpPr/>
          <p:nvPr/>
        </p:nvCxnSpPr>
        <p:spPr>
          <a:xfrm flipV="1">
            <a:off x="5403875" y="1691380"/>
            <a:ext cx="0" cy="4482379"/>
          </a:xfrm>
          <a:prstGeom prst="line">
            <a:avLst/>
          </a:prstGeom>
          <a:ln w="3175">
            <a:solidFill>
              <a:srgbClr val="414455"/>
            </a:solidFill>
          </a:ln>
        </p:spPr>
        <p:style>
          <a:lnRef idx="1">
            <a:schemeClr val="dk1"/>
          </a:lnRef>
          <a:fillRef idx="0">
            <a:schemeClr val="dk1"/>
          </a:fillRef>
          <a:effectRef idx="0">
            <a:schemeClr val="dk1"/>
          </a:effectRef>
          <a:fontRef idx="minor">
            <a:schemeClr val="tx1"/>
          </a:fontRef>
        </p:style>
      </p:cxnSp>
      <p:pic>
        <p:nvPicPr>
          <p:cNvPr id="104" name="图片 103"/>
          <p:cNvPicPr/>
          <p:nvPr/>
        </p:nvPicPr>
        <p:blipFill>
          <a:blip r:embed="rId1"/>
          <a:stretch>
            <a:fillRect/>
          </a:stretch>
        </p:blipFill>
        <p:spPr>
          <a:xfrm>
            <a:off x="6077585" y="1936750"/>
            <a:ext cx="5346065" cy="37592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up)">
                                      <p:cBhvr>
                                        <p:cTn id="7" dur="500"/>
                                        <p:tgtEl>
                                          <p:spTgt spid="3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up)">
                                      <p:cBhvr>
                                        <p:cTn id="1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矩形 117"/>
          <p:cNvSpPr/>
          <p:nvPr/>
        </p:nvSpPr>
        <p:spPr>
          <a:xfrm>
            <a:off x="-34290" y="289560"/>
            <a:ext cx="5334000" cy="876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US" sz="3200">
                <a:solidFill>
                  <a:schemeClr val="tx1"/>
                </a:solidFill>
                <a:latin typeface="Calibri" panose="020F0502020204030204" pitchFamily="34" charset="0"/>
                <a:ea typeface="宋体" panose="02010600030101010101" pitchFamily="2" charset="-122"/>
                <a:sym typeface="+mn-ea"/>
              </a:rPr>
              <a:t>Field of security</a:t>
            </a:r>
            <a:endParaRPr kumimoji="0" lang="en-US" altLang="en-US" sz="320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ea"/>
              <a:sym typeface="+mn-ea"/>
            </a:endParaRPr>
          </a:p>
        </p:txBody>
      </p:sp>
      <p:sp>
        <p:nvSpPr>
          <p:cNvPr id="34" name="Text Placeholder 8"/>
          <p:cNvSpPr txBox="1"/>
          <p:nvPr/>
        </p:nvSpPr>
        <p:spPr>
          <a:xfrm>
            <a:off x="273050" y="2910205"/>
            <a:ext cx="5026660" cy="3404870"/>
          </a:xfrm>
          <a:prstGeom prst="rect">
            <a:avLst/>
          </a:prstGeom>
        </p:spPr>
        <p:txBody>
          <a:bodyPr vert="horz"/>
          <a:lstStyle>
            <a:lvl1pPr marL="0" indent="0" algn="l" defTabSz="457200" rtl="0" eaLnBrk="1" latinLnBrk="0" hangingPunct="1">
              <a:lnSpc>
                <a:spcPct val="120000"/>
              </a:lnSpc>
              <a:spcBef>
                <a:spcPct val="20000"/>
              </a:spcBef>
              <a:buFont typeface="Arial" panose="020B0604020202020204"/>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indent="0" algn="l"/>
            <a:r>
              <a:rPr lang="en-US" sz="2000">
                <a:latin typeface="Calibri" panose="020F0502020204030204" pitchFamily="34" charset="0"/>
                <a:ea typeface="宋体" panose="02010600030101010101" pitchFamily="2" charset="-122"/>
                <a:sym typeface="+mn-ea"/>
              </a:rPr>
              <a:t>Identifying bird species can help bird rescue centers prepare for them. </a:t>
            </a:r>
            <a:endParaRPr lang="en-US" sz="2000">
              <a:latin typeface="Calibri" panose="020F0502020204030204" pitchFamily="34" charset="0"/>
              <a:ea typeface="宋体" panose="02010600030101010101" pitchFamily="2" charset="-122"/>
              <a:sym typeface="+mn-ea"/>
            </a:endParaRPr>
          </a:p>
        </p:txBody>
      </p:sp>
      <p:cxnSp>
        <p:nvCxnSpPr>
          <p:cNvPr id="35" name="Straight Connector 59"/>
          <p:cNvCxnSpPr/>
          <p:nvPr/>
        </p:nvCxnSpPr>
        <p:spPr>
          <a:xfrm flipV="1">
            <a:off x="5403875" y="1691380"/>
            <a:ext cx="0" cy="4482379"/>
          </a:xfrm>
          <a:prstGeom prst="line">
            <a:avLst/>
          </a:prstGeom>
          <a:ln w="3175">
            <a:solidFill>
              <a:srgbClr val="414455"/>
            </a:solidFill>
          </a:ln>
        </p:spPr>
        <p:style>
          <a:lnRef idx="1">
            <a:schemeClr val="dk1"/>
          </a:lnRef>
          <a:fillRef idx="0">
            <a:schemeClr val="dk1"/>
          </a:fillRef>
          <a:effectRef idx="0">
            <a:schemeClr val="dk1"/>
          </a:effectRef>
          <a:fontRef idx="minor">
            <a:schemeClr val="tx1"/>
          </a:fontRef>
        </p:style>
      </p:cxnSp>
      <p:pic>
        <p:nvPicPr>
          <p:cNvPr id="104" name="图片 103"/>
          <p:cNvPicPr/>
          <p:nvPr/>
        </p:nvPicPr>
        <p:blipFill>
          <a:blip r:embed="rId1"/>
          <a:stretch>
            <a:fillRect/>
          </a:stretch>
        </p:blipFill>
        <p:spPr>
          <a:xfrm>
            <a:off x="6077585" y="1936750"/>
            <a:ext cx="5346065" cy="37592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up)">
                                      <p:cBhvr>
                                        <p:cTn id="7" dur="500"/>
                                        <p:tgtEl>
                                          <p:spTgt spid="3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up)">
                                      <p:cBhvr>
                                        <p:cTn id="1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tags/tag1.xml><?xml version="1.0" encoding="utf-8"?>
<p:tagLst xmlns:p="http://schemas.openxmlformats.org/presentationml/2006/main">
  <p:tag name="KSO_WM_UNIT_PLACING_PICTURE_USER_VIEWPORT" val="{&quot;height&quot;:4308,&quot;width&quot;:6080}"/>
</p:tagLst>
</file>

<file path=ppt/tags/tag2.xml><?xml version="1.0" encoding="utf-8"?>
<p:tagLst xmlns:p="http://schemas.openxmlformats.org/presentationml/2006/main">
  <p:tag name="COMMONDATA" val="eyJoZGlkIjoiNmQ0NGFhNTQ1MDk3NTlhZWY5MjYyM2ZhMDFkNTY5MjMifQ=="/>
</p:tagLst>
</file>

<file path=ppt/theme/theme1.xml><?xml version="1.0" encoding="utf-8"?>
<a:theme xmlns:a="http://schemas.openxmlformats.org/drawingml/2006/main" name="办公资源网：www.bangongziyuan.com">
  <a:themeElements>
    <a:clrScheme name="黄橙色">
      <a:dk1>
        <a:srgbClr val="000000"/>
      </a:dk1>
      <a:lt1>
        <a:srgbClr val="FFFFFF"/>
      </a:lt1>
      <a:dk2>
        <a:srgbClr val="778495"/>
      </a:dk2>
      <a:lt2>
        <a:srgbClr val="F0F0F0"/>
      </a:lt2>
      <a:accent1>
        <a:srgbClr val="115CAA"/>
      </a:accent1>
      <a:accent2>
        <a:srgbClr val="239DD9"/>
      </a:accent2>
      <a:accent3>
        <a:srgbClr val="EB6206"/>
      </a:accent3>
      <a:accent4>
        <a:srgbClr val="FCCB02"/>
      </a:accent4>
      <a:accent5>
        <a:srgbClr val="4174F4"/>
      </a:accent5>
      <a:accent6>
        <a:srgbClr val="14B5C7"/>
      </a:accent6>
      <a:hlink>
        <a:srgbClr val="115CAA"/>
      </a:hlink>
      <a:folHlink>
        <a:srgbClr val="BFBFBF"/>
      </a:folHlink>
    </a:clrScheme>
    <a:fontScheme name="自定义 1">
      <a:majorFont>
        <a:latin typeface="Calibri"/>
        <a:ea typeface="阿里巴巴普惠体 B"/>
        <a:cs typeface=""/>
      </a:majorFont>
      <a:minorFont>
        <a:latin typeface="Calibri"/>
        <a:ea typeface="思源黑体 CN Regula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黄橙色">
      <a:dk1>
        <a:srgbClr val="000000"/>
      </a:dk1>
      <a:lt1>
        <a:srgbClr val="FFFFFF"/>
      </a:lt1>
      <a:dk2>
        <a:srgbClr val="778495"/>
      </a:dk2>
      <a:lt2>
        <a:srgbClr val="F0F0F0"/>
      </a:lt2>
      <a:accent1>
        <a:srgbClr val="115CAA"/>
      </a:accent1>
      <a:accent2>
        <a:srgbClr val="239DD9"/>
      </a:accent2>
      <a:accent3>
        <a:srgbClr val="EB6206"/>
      </a:accent3>
      <a:accent4>
        <a:srgbClr val="FCCB02"/>
      </a:accent4>
      <a:accent5>
        <a:srgbClr val="4174F4"/>
      </a:accent5>
      <a:accent6>
        <a:srgbClr val="14B5C7"/>
      </a:accent6>
      <a:hlink>
        <a:srgbClr val="115CAA"/>
      </a:hlink>
      <a:folHlink>
        <a:srgbClr val="BFBFBF"/>
      </a:folHlink>
    </a:clrScheme>
    <a:fontScheme name="hqp23mth">
      <a:majorFont>
        <a:latin typeface="Calibri"/>
        <a:ea typeface="思源黑体 CN Regular"/>
        <a:cs typeface=""/>
      </a:majorFont>
      <a:minorFont>
        <a:latin typeface="Calibri"/>
        <a:ea typeface="思源黑体 CN Regula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黄橙色">
    <a:dk1>
      <a:srgbClr val="000000"/>
    </a:dk1>
    <a:lt1>
      <a:srgbClr val="FFFFFF"/>
    </a:lt1>
    <a:dk2>
      <a:srgbClr val="778495"/>
    </a:dk2>
    <a:lt2>
      <a:srgbClr val="F0F0F0"/>
    </a:lt2>
    <a:accent1>
      <a:srgbClr val="115CAA"/>
    </a:accent1>
    <a:accent2>
      <a:srgbClr val="239DD9"/>
    </a:accent2>
    <a:accent3>
      <a:srgbClr val="EB6206"/>
    </a:accent3>
    <a:accent4>
      <a:srgbClr val="FCCB02"/>
    </a:accent4>
    <a:accent5>
      <a:srgbClr val="4174F4"/>
    </a:accent5>
    <a:accent6>
      <a:srgbClr val="14B5C7"/>
    </a:accent6>
    <a:hlink>
      <a:srgbClr val="115CAA"/>
    </a:hlink>
    <a:folHlink>
      <a:srgbClr val="BFBFBF"/>
    </a:folHlink>
  </a:clrScheme>
</a:themeOverride>
</file>

<file path=ppt/theme/themeOverride2.xml><?xml version="1.0" encoding="utf-8"?>
<a:themeOverride xmlns:a="http://schemas.openxmlformats.org/drawingml/2006/main">
  <a:clrScheme name="黄橙色">
    <a:dk1>
      <a:srgbClr val="000000"/>
    </a:dk1>
    <a:lt1>
      <a:srgbClr val="FFFFFF"/>
    </a:lt1>
    <a:dk2>
      <a:srgbClr val="778495"/>
    </a:dk2>
    <a:lt2>
      <a:srgbClr val="F0F0F0"/>
    </a:lt2>
    <a:accent1>
      <a:srgbClr val="115CAA"/>
    </a:accent1>
    <a:accent2>
      <a:srgbClr val="239DD9"/>
    </a:accent2>
    <a:accent3>
      <a:srgbClr val="EB6206"/>
    </a:accent3>
    <a:accent4>
      <a:srgbClr val="FCCB02"/>
    </a:accent4>
    <a:accent5>
      <a:srgbClr val="4174F4"/>
    </a:accent5>
    <a:accent6>
      <a:srgbClr val="14B5C7"/>
    </a:accent6>
    <a:hlink>
      <a:srgbClr val="115CAA"/>
    </a:hlink>
    <a:folHlink>
      <a:srgbClr val="BFBFBF"/>
    </a:folHlink>
  </a:clrScheme>
</a:themeOverride>
</file>

<file path=ppt/theme/themeOverride3.xml><?xml version="1.0" encoding="utf-8"?>
<a:themeOverride xmlns:a="http://schemas.openxmlformats.org/drawingml/2006/main">
  <a:clrScheme name="黄橙色">
    <a:dk1>
      <a:srgbClr val="000000"/>
    </a:dk1>
    <a:lt1>
      <a:srgbClr val="FFFFFF"/>
    </a:lt1>
    <a:dk2>
      <a:srgbClr val="778495"/>
    </a:dk2>
    <a:lt2>
      <a:srgbClr val="F0F0F0"/>
    </a:lt2>
    <a:accent1>
      <a:srgbClr val="115CAA"/>
    </a:accent1>
    <a:accent2>
      <a:srgbClr val="239DD9"/>
    </a:accent2>
    <a:accent3>
      <a:srgbClr val="EB6206"/>
    </a:accent3>
    <a:accent4>
      <a:srgbClr val="FCCB02"/>
    </a:accent4>
    <a:accent5>
      <a:srgbClr val="4174F4"/>
    </a:accent5>
    <a:accent6>
      <a:srgbClr val="14B5C7"/>
    </a:accent6>
    <a:hlink>
      <a:srgbClr val="115CAA"/>
    </a:hlink>
    <a:folHlink>
      <a:srgbClr val="BFBFBF"/>
    </a:folHlink>
  </a:clrScheme>
</a:themeOverride>
</file>

<file path=ppt/theme/themeOverride4.xml><?xml version="1.0" encoding="utf-8"?>
<a:themeOverride xmlns:a="http://schemas.openxmlformats.org/drawingml/2006/main">
  <a:clrScheme name="黄橙色">
    <a:dk1>
      <a:srgbClr val="000000"/>
    </a:dk1>
    <a:lt1>
      <a:srgbClr val="FFFFFF"/>
    </a:lt1>
    <a:dk2>
      <a:srgbClr val="778495"/>
    </a:dk2>
    <a:lt2>
      <a:srgbClr val="F0F0F0"/>
    </a:lt2>
    <a:accent1>
      <a:srgbClr val="115CAA"/>
    </a:accent1>
    <a:accent2>
      <a:srgbClr val="239DD9"/>
    </a:accent2>
    <a:accent3>
      <a:srgbClr val="EB6206"/>
    </a:accent3>
    <a:accent4>
      <a:srgbClr val="FCCB02"/>
    </a:accent4>
    <a:accent5>
      <a:srgbClr val="4174F4"/>
    </a:accent5>
    <a:accent6>
      <a:srgbClr val="14B5C7"/>
    </a:accent6>
    <a:hlink>
      <a:srgbClr val="115CAA"/>
    </a:hlink>
    <a:folHlink>
      <a:srgbClr val="BFBFBF"/>
    </a:folHlink>
  </a:clrScheme>
</a:themeOverride>
</file>

<file path=ppt/theme/themeOverride5.xml><?xml version="1.0" encoding="utf-8"?>
<a:themeOverride xmlns:a="http://schemas.openxmlformats.org/drawingml/2006/main">
  <a:clrScheme name="黄橙色">
    <a:dk1>
      <a:srgbClr val="000000"/>
    </a:dk1>
    <a:lt1>
      <a:srgbClr val="FFFFFF"/>
    </a:lt1>
    <a:dk2>
      <a:srgbClr val="778495"/>
    </a:dk2>
    <a:lt2>
      <a:srgbClr val="F0F0F0"/>
    </a:lt2>
    <a:accent1>
      <a:srgbClr val="115CAA"/>
    </a:accent1>
    <a:accent2>
      <a:srgbClr val="239DD9"/>
    </a:accent2>
    <a:accent3>
      <a:srgbClr val="EB6206"/>
    </a:accent3>
    <a:accent4>
      <a:srgbClr val="FCCB02"/>
    </a:accent4>
    <a:accent5>
      <a:srgbClr val="4174F4"/>
    </a:accent5>
    <a:accent6>
      <a:srgbClr val="14B5C7"/>
    </a:accent6>
    <a:hlink>
      <a:srgbClr val="115CAA"/>
    </a:hlink>
    <a:folHlink>
      <a:srgbClr val="BFBFBF"/>
    </a:folHlink>
  </a:clrScheme>
</a:themeOverride>
</file>

<file path=ppt/theme/themeOverride6.xml><?xml version="1.0" encoding="utf-8"?>
<a:themeOverride xmlns:a="http://schemas.openxmlformats.org/drawingml/2006/main">
  <a:clrScheme name="黄橙色">
    <a:dk1>
      <a:srgbClr val="000000"/>
    </a:dk1>
    <a:lt1>
      <a:srgbClr val="FFFFFF"/>
    </a:lt1>
    <a:dk2>
      <a:srgbClr val="778495"/>
    </a:dk2>
    <a:lt2>
      <a:srgbClr val="F0F0F0"/>
    </a:lt2>
    <a:accent1>
      <a:srgbClr val="115CAA"/>
    </a:accent1>
    <a:accent2>
      <a:srgbClr val="239DD9"/>
    </a:accent2>
    <a:accent3>
      <a:srgbClr val="EB6206"/>
    </a:accent3>
    <a:accent4>
      <a:srgbClr val="FCCB02"/>
    </a:accent4>
    <a:accent5>
      <a:srgbClr val="4174F4"/>
    </a:accent5>
    <a:accent6>
      <a:srgbClr val="14B5C7"/>
    </a:accent6>
    <a:hlink>
      <a:srgbClr val="115CAA"/>
    </a:hlink>
    <a:folHlink>
      <a:srgbClr val="BFBFBF"/>
    </a:folHlink>
  </a:clrScheme>
</a:themeOverride>
</file>

<file path=ppt/theme/themeOverride7.xml><?xml version="1.0" encoding="utf-8"?>
<a:themeOverride xmlns:a="http://schemas.openxmlformats.org/drawingml/2006/main">
  <a:clrScheme name="黄橙色">
    <a:dk1>
      <a:srgbClr val="000000"/>
    </a:dk1>
    <a:lt1>
      <a:srgbClr val="FFFFFF"/>
    </a:lt1>
    <a:dk2>
      <a:srgbClr val="778495"/>
    </a:dk2>
    <a:lt2>
      <a:srgbClr val="F0F0F0"/>
    </a:lt2>
    <a:accent1>
      <a:srgbClr val="115CAA"/>
    </a:accent1>
    <a:accent2>
      <a:srgbClr val="239DD9"/>
    </a:accent2>
    <a:accent3>
      <a:srgbClr val="EB6206"/>
    </a:accent3>
    <a:accent4>
      <a:srgbClr val="FCCB02"/>
    </a:accent4>
    <a:accent5>
      <a:srgbClr val="4174F4"/>
    </a:accent5>
    <a:accent6>
      <a:srgbClr val="14B5C7"/>
    </a:accent6>
    <a:hlink>
      <a:srgbClr val="115C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0</TotalTime>
  <Words>1800</Words>
  <Application>WPS 演示</Application>
  <PresentationFormat>宽屏</PresentationFormat>
  <Paragraphs>46</Paragraphs>
  <Slides>9</Slides>
  <Notes>7</Notes>
  <HiddenSlides>0</HiddenSlides>
  <MMClips>0</MMClips>
  <ScaleCrop>false</ScaleCrop>
  <HeadingPairs>
    <vt:vector size="6" baseType="variant">
      <vt:variant>
        <vt:lpstr>已用的字体</vt:lpstr>
      </vt:variant>
      <vt:variant>
        <vt:i4>19</vt:i4>
      </vt:variant>
      <vt:variant>
        <vt:lpstr>主题</vt:lpstr>
      </vt:variant>
      <vt:variant>
        <vt:i4>2</vt:i4>
      </vt:variant>
      <vt:variant>
        <vt:lpstr>幻灯片标题</vt:lpstr>
      </vt:variant>
      <vt:variant>
        <vt:i4>9</vt:i4>
      </vt:variant>
    </vt:vector>
  </HeadingPairs>
  <TitlesOfParts>
    <vt:vector size="30" baseType="lpstr">
      <vt:lpstr>Arial</vt:lpstr>
      <vt:lpstr>宋体</vt:lpstr>
      <vt:lpstr>Wingdings</vt:lpstr>
      <vt:lpstr>Calibri</vt:lpstr>
      <vt:lpstr>思源黑体 CN Regular</vt:lpstr>
      <vt:lpstr>黑体</vt:lpstr>
      <vt:lpstr>阿里巴巴普惠体 B</vt:lpstr>
      <vt:lpstr>阿里巴巴普惠体 R</vt:lpstr>
      <vt:lpstr>OPPOSans H</vt:lpstr>
      <vt:lpstr>Arial</vt:lpstr>
      <vt:lpstr>Roboto condensed</vt:lpstr>
      <vt:lpstr>微软雅黑</vt:lpstr>
      <vt:lpstr>Arial Unicode MS</vt:lpstr>
      <vt:lpstr>Segoe Print</vt:lpstr>
      <vt:lpstr>仿宋</vt:lpstr>
      <vt:lpstr>华文中宋</vt:lpstr>
      <vt:lpstr>思源黑体 CN Regular</vt:lpstr>
      <vt:lpstr>阿里巴巴普惠体 B</vt:lpstr>
      <vt:lpstr>Times New Roman</vt:lpstr>
      <vt:lpstr>办公资源网：www.bangongziyuan.com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Anna</cp:lastModifiedBy>
  <cp:revision>2508</cp:revision>
  <dcterms:created xsi:type="dcterms:W3CDTF">2020-11-24T06:30:00Z</dcterms:created>
  <dcterms:modified xsi:type="dcterms:W3CDTF">2022-05-20T08:02:13Z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48BE47D6DEF44CCBBC03F82A9B7748DA</vt:lpwstr>
  </property>
  <property fmtid="{D5CDD505-2E9C-101B-9397-08002B2CF9AE}" pid="3" name="KSOProductBuildVer">
    <vt:lpwstr>2052-11.1.0.11636</vt:lpwstr>
  </property>
</Properties>
</file>