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2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8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9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5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1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1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0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5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8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9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07C98-8ED6-4F4D-BBFA-74E792F1F6F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6608" y="1826451"/>
            <a:ext cx="8278368" cy="2387600"/>
          </a:xfrm>
        </p:spPr>
        <p:txBody>
          <a:bodyPr/>
          <a:lstStyle/>
          <a:p>
            <a:r>
              <a:rPr lang="en-US" dirty="0" smtClean="0"/>
              <a:t>Text Recognition in Natural Scenes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0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12064"/>
            <a:ext cx="76809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Pre-Requisites: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Existing approaches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Dataset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Pre-processing/Feature Selection - Code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modelling – Code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modelling – Training &amp;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Evaluation Criterion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Improving Results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7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12064"/>
            <a:ext cx="768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Block Diagram</a:t>
            </a:r>
            <a:r>
              <a:rPr lang="en-US" sz="2000" b="1" dirty="0" smtClean="0"/>
              <a:t>:</a:t>
            </a:r>
            <a:endParaRPr lang="en-US" sz="2000" b="1" dirty="0" smtClean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0040" y="2191512"/>
            <a:ext cx="1536192" cy="804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Dataset collection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72715" y="2191512"/>
            <a:ext cx="1536192" cy="804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Feature Extraction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0515" y="2191512"/>
            <a:ext cx="1536192" cy="804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Preprocessing image sets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7" idx="3"/>
            <a:endCxn id="6" idx="1"/>
          </p:cNvCxnSpPr>
          <p:nvPr/>
        </p:nvCxnSpPr>
        <p:spPr>
          <a:xfrm>
            <a:off x="3896707" y="2593848"/>
            <a:ext cx="576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3"/>
            <a:endCxn id="7" idx="1"/>
          </p:cNvCxnSpPr>
          <p:nvPr/>
        </p:nvCxnSpPr>
        <p:spPr>
          <a:xfrm>
            <a:off x="1856232" y="2593848"/>
            <a:ext cx="504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00990" y="2996184"/>
            <a:ext cx="2374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(using </a:t>
            </a:r>
          </a:p>
          <a:p>
            <a:r>
              <a:rPr lang="en-US" sz="1600" i="1" dirty="0" smtClean="0"/>
              <a:t>Resnet-50 architecture)</a:t>
            </a:r>
            <a:endParaRPr lang="en-US" sz="1600" i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3179528" y="1648516"/>
            <a:ext cx="1998560" cy="948380"/>
            <a:chOff x="3545288" y="1648516"/>
            <a:chExt cx="1998560" cy="948380"/>
          </a:xfrm>
        </p:grpSpPr>
        <p:sp>
          <p:nvSpPr>
            <p:cNvPr id="9" name="TextBox 8"/>
            <p:cNvSpPr txBox="1"/>
            <p:nvPr/>
          </p:nvSpPr>
          <p:spPr>
            <a:xfrm>
              <a:off x="3545288" y="1648516"/>
              <a:ext cx="19985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Batch of input images</a:t>
              </a:r>
              <a:endParaRPr lang="en-US" sz="1600" i="1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544568" y="1995733"/>
              <a:ext cx="5903" cy="60116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6584914" y="2191512"/>
            <a:ext cx="1850141" cy="804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Classifier/Detection Model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6" idx="3"/>
            <a:endCxn id="25" idx="1"/>
          </p:cNvCxnSpPr>
          <p:nvPr/>
        </p:nvCxnSpPr>
        <p:spPr>
          <a:xfrm>
            <a:off x="6008907" y="2593848"/>
            <a:ext cx="576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8435055" y="1974944"/>
            <a:ext cx="975707" cy="1304483"/>
            <a:chOff x="8435055" y="1974944"/>
            <a:chExt cx="975707" cy="1304483"/>
          </a:xfrm>
        </p:grpSpPr>
        <p:grpSp>
          <p:nvGrpSpPr>
            <p:cNvPr id="43" name="Group 42"/>
            <p:cNvGrpSpPr/>
            <p:nvPr/>
          </p:nvGrpSpPr>
          <p:grpSpPr>
            <a:xfrm>
              <a:off x="8961119" y="1974944"/>
              <a:ext cx="449643" cy="1304483"/>
              <a:chOff x="8961119" y="1874360"/>
              <a:chExt cx="449643" cy="1304483"/>
            </a:xfrm>
          </p:grpSpPr>
          <p:cxnSp>
            <p:nvCxnSpPr>
              <p:cNvPr id="33" name="Straight Arrow Connector 32"/>
              <p:cNvCxnSpPr>
                <a:endCxn id="31" idx="1"/>
              </p:cNvCxnSpPr>
              <p:nvPr/>
            </p:nvCxnSpPr>
            <p:spPr>
              <a:xfrm>
                <a:off x="8961535" y="1874360"/>
                <a:ext cx="4492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endCxn id="32" idx="1"/>
              </p:cNvCxnSpPr>
              <p:nvPr/>
            </p:nvCxnSpPr>
            <p:spPr>
              <a:xfrm>
                <a:off x="8961534" y="3175635"/>
                <a:ext cx="4492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961119" y="1877568"/>
                <a:ext cx="0" cy="13012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>
              <a:endCxn id="25" idx="3"/>
            </p:cNvCxnSpPr>
            <p:nvPr/>
          </p:nvCxnSpPr>
          <p:spPr>
            <a:xfrm flipH="1">
              <a:off x="8435055" y="2593848"/>
              <a:ext cx="5256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1230399" y="1639145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Train-Val-Test split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2084479" y="1985192"/>
            <a:ext cx="5903" cy="6011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9140429" y="1304384"/>
            <a:ext cx="2089891" cy="2668722"/>
            <a:chOff x="9140014" y="1316736"/>
            <a:chExt cx="2089891" cy="2668722"/>
          </a:xfrm>
        </p:grpSpPr>
        <p:sp>
          <p:nvSpPr>
            <p:cNvPr id="31" name="Rectangle 30"/>
            <p:cNvSpPr/>
            <p:nvPr/>
          </p:nvSpPr>
          <p:spPr>
            <a:xfrm>
              <a:off x="9410347" y="1484376"/>
              <a:ext cx="1536192" cy="8046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Text/Non-text classification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410347" y="2785651"/>
              <a:ext cx="1536192" cy="8046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Bounding Box (Bbox)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prediction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140014" y="1316736"/>
              <a:ext cx="2089891" cy="2668722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140015" y="3639506"/>
              <a:ext cx="20599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Model Results</a:t>
              </a:r>
              <a:endParaRPr lang="en-US" sz="1600" i="1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23953" y="4447170"/>
            <a:ext cx="4006367" cy="1405632"/>
            <a:chOff x="5715587" y="4428240"/>
            <a:chExt cx="4006367" cy="1405632"/>
          </a:xfrm>
        </p:grpSpPr>
        <p:sp>
          <p:nvSpPr>
            <p:cNvPr id="58" name="Rectangle 57"/>
            <p:cNvSpPr/>
            <p:nvPr/>
          </p:nvSpPr>
          <p:spPr>
            <a:xfrm>
              <a:off x="6008843" y="4580323"/>
              <a:ext cx="1536192" cy="8046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mAP-Precision-Recall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15587" y="4428240"/>
              <a:ext cx="4006367" cy="1405632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55897" y="4564199"/>
              <a:ext cx="1536192" cy="8046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IoU metric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374667" y="5420844"/>
              <a:ext cx="3035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Accuracy metrics computations</a:t>
              </a:r>
              <a:endParaRPr lang="en-US" sz="1600" i="1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535024" y="2983831"/>
            <a:ext cx="1956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(using </a:t>
            </a:r>
          </a:p>
          <a:p>
            <a:r>
              <a:rPr lang="en-US" sz="1600" i="1" dirty="0" smtClean="0"/>
              <a:t>custom RNN layers)</a:t>
            </a:r>
          </a:p>
        </p:txBody>
      </p:sp>
    </p:spTree>
    <p:extLst>
      <p:ext uri="{BB962C8B-B14F-4D97-AF65-F5344CB8AC3E}">
        <p14:creationId xmlns:p14="http://schemas.microsoft.com/office/powerpoint/2010/main" val="386349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12064"/>
            <a:ext cx="836676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Existing approaches comparison:</a:t>
            </a:r>
          </a:p>
          <a:p>
            <a:endParaRPr lang="en-US" sz="2000" dirty="0" smtClean="0"/>
          </a:p>
          <a:p>
            <a:r>
              <a:rPr lang="en-US" sz="2000" dirty="0" smtClean="0"/>
              <a:t>Non Deep Learning methods: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MRF (Markov Random Field)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NESP (Nonlinear Enhancement and Selection of Plane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HOG + CRF (Histogram of Oriented Gradients + Conditional Random Field)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WFST (Weighted Finite-State Transducer)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 smtClean="0"/>
              <a:t>Deep Learning methods: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CNN (Convolutional Neural Network)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RNN (Recurrent Neural Network)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RCNN (Recurrent CNN) with backbone (resnet101, resnet50)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Mask-RCNN with backbone (resnet101, resnet50)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9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12064"/>
            <a:ext cx="80558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Existing approaches comparison:</a:t>
            </a:r>
          </a:p>
          <a:p>
            <a:endParaRPr lang="en-US" sz="2000" dirty="0" smtClean="0"/>
          </a:p>
          <a:p>
            <a:r>
              <a:rPr lang="en-US" sz="2000" dirty="0" smtClean="0"/>
              <a:t>Time-based/Sequential – RCNN (Recurrent Convolutional Neural Network)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026" name="Picture 2" descr="Review On RCNN. Deep Convolution networks have… | by Arun Mohan |  DataDrivenInves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517" y="3935103"/>
            <a:ext cx="7371247" cy="221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058949" y="1986550"/>
            <a:ext cx="1896820" cy="1450752"/>
            <a:chOff x="1603886" y="1965960"/>
            <a:chExt cx="1896820" cy="1450752"/>
          </a:xfrm>
        </p:grpSpPr>
        <p:sp>
          <p:nvSpPr>
            <p:cNvPr id="2" name="Rectangle 1"/>
            <p:cNvSpPr/>
            <p:nvPr/>
          </p:nvSpPr>
          <p:spPr>
            <a:xfrm>
              <a:off x="1829920" y="1965960"/>
              <a:ext cx="1444752" cy="923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CNN/FCN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603886" y="3047380"/>
              <a:ext cx="1896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</a:t>
              </a:r>
              <a:r>
                <a:rPr lang="en-US" dirty="0" smtClean="0"/>
                <a:t>Extraction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70479" y="1976485"/>
            <a:ext cx="2747772" cy="1454110"/>
            <a:chOff x="4771442" y="1965960"/>
            <a:chExt cx="2747772" cy="1454110"/>
          </a:xfrm>
        </p:grpSpPr>
        <p:sp>
          <p:nvSpPr>
            <p:cNvPr id="5" name="Rectangle 4"/>
            <p:cNvSpPr/>
            <p:nvPr/>
          </p:nvSpPr>
          <p:spPr>
            <a:xfrm>
              <a:off x="5422952" y="1965960"/>
              <a:ext cx="1444752" cy="923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71442" y="3050738"/>
              <a:ext cx="2747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 sequence decoding</a:t>
              </a:r>
              <a:endParaRPr lang="en-US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568696" y="1707087"/>
            <a:ext cx="0" cy="196893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58160" y="6398889"/>
            <a:ext cx="382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Faster-RCNN Workflow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80383" y="1986550"/>
            <a:ext cx="1352134" cy="1466905"/>
            <a:chOff x="542558" y="1829317"/>
            <a:chExt cx="1352134" cy="1466905"/>
          </a:xfrm>
        </p:grpSpPr>
        <p:grpSp>
          <p:nvGrpSpPr>
            <p:cNvPr id="17" name="Group 16"/>
            <p:cNvGrpSpPr/>
            <p:nvPr/>
          </p:nvGrpSpPr>
          <p:grpSpPr>
            <a:xfrm>
              <a:off x="592430" y="1829317"/>
              <a:ext cx="1302262" cy="1009182"/>
              <a:chOff x="592430" y="1829317"/>
              <a:chExt cx="1302262" cy="1009182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1829317"/>
                <a:ext cx="718638" cy="538979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6775" y="1926003"/>
                <a:ext cx="727917" cy="545938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430" y="2316466"/>
                <a:ext cx="696044" cy="522033"/>
              </a:xfrm>
              <a:prstGeom prst="rect">
                <a:avLst/>
              </a:prstGeom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542558" y="2926890"/>
              <a:ext cx="1248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Dataset</a:t>
              </a:r>
              <a:endParaRPr lang="en-US" dirty="0"/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2410968" y="1704332"/>
            <a:ext cx="0" cy="196893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921496" y="1704331"/>
            <a:ext cx="0" cy="196893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587144" y="1986873"/>
            <a:ext cx="15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606727" y="3397258"/>
            <a:ext cx="15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483039" y="1157591"/>
            <a:ext cx="1758667" cy="77267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Text/Non-Text Region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483039" y="2496119"/>
            <a:ext cx="1758667" cy="77267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Bounding Box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630255" y="3766590"/>
            <a:ext cx="1083632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09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12064"/>
            <a:ext cx="83667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Dataset Preparation:</a:t>
            </a:r>
          </a:p>
          <a:p>
            <a:endParaRPr lang="en-US" sz="2000" dirty="0" smtClean="0"/>
          </a:p>
          <a:p>
            <a:r>
              <a:rPr lang="en-US" sz="2000" dirty="0" smtClean="0"/>
              <a:t>Listed some of few competition datasets and natural scene text datasets</a:t>
            </a:r>
          </a:p>
          <a:p>
            <a:endParaRPr lang="en-US" sz="2000" dirty="0" smtClean="0"/>
          </a:p>
          <a:p>
            <a:r>
              <a:rPr lang="en-US" sz="2000" dirty="0" smtClean="0"/>
              <a:t>      </a:t>
            </a:r>
            <a:r>
              <a:rPr lang="en-US" sz="2000" b="1" dirty="0" smtClean="0"/>
              <a:t>Dataset</a:t>
            </a:r>
            <a:r>
              <a:rPr lang="en-US" sz="2000" dirty="0" smtClean="0"/>
              <a:t>                                                                    </a:t>
            </a:r>
            <a:r>
              <a:rPr lang="en-US" sz="2000" b="1" dirty="0" smtClean="0"/>
              <a:t>Train/Val/Test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ICDAR-2013                                                               229/0/233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IIIT-5k-1K                                                                   2000/0/3000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SVT (Street View Text)                                            100/0/250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MSRA-TD500 (</a:t>
            </a:r>
            <a:r>
              <a:rPr lang="en-US" sz="2000" dirty="0"/>
              <a:t>Microsoft Research </a:t>
            </a:r>
            <a:r>
              <a:rPr lang="en-US" sz="2000" dirty="0" smtClean="0"/>
              <a:t>Asia)             300/0/200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7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12064"/>
            <a:ext cx="836676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Pre-processing/Feature Selection:</a:t>
            </a:r>
          </a:p>
          <a:p>
            <a:endParaRPr lang="en-US" sz="2000" dirty="0" smtClean="0"/>
          </a:p>
          <a:p>
            <a:r>
              <a:rPr lang="en-US" sz="2000" dirty="0" smtClean="0"/>
              <a:t>For pre-processing, planned to work with tools &amp; environments such as</a:t>
            </a:r>
          </a:p>
          <a:p>
            <a:r>
              <a:rPr lang="en-US" sz="20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Python 3.9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Tensorflow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Keras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Scikit-Image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OpenCV</a:t>
            </a:r>
          </a:p>
          <a:p>
            <a:endParaRPr lang="en-US" sz="2000" dirty="0"/>
          </a:p>
          <a:p>
            <a:r>
              <a:rPr lang="en-US" sz="2000" dirty="0" smtClean="0"/>
              <a:t>IDEs to be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Anaconda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Visual Studio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Jupyter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15184" y="5327428"/>
            <a:ext cx="761695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Code preparation has been started and collecting sample codes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749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6488</TotalTime>
  <Words>264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Text Recognition in Natural Scenes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Segmentation in Natural Scenes</dc:title>
  <dc:creator>Microsoft account</dc:creator>
  <cp:lastModifiedBy>Microsoft account</cp:lastModifiedBy>
  <cp:revision>41</cp:revision>
  <dcterms:created xsi:type="dcterms:W3CDTF">2022-05-16T14:40:00Z</dcterms:created>
  <dcterms:modified xsi:type="dcterms:W3CDTF">2022-05-26T06:45:02Z</dcterms:modified>
</cp:coreProperties>
</file>