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2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1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0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07C98-8ED6-4F4D-BBFA-74E792F1F6FB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BF486-DDE2-4EA1-BDFD-747DA463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jjwalkarn.me/2016/08/11/intuitive-explanation-convnet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q.opengenus.org/resnet50-architectur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sha/download?build=stable&amp;os=win32-x64-user" TargetMode="External"/><Relationship Id="rId2" Type="http://schemas.openxmlformats.org/officeDocument/2006/relationships/hyperlink" Target="https://repo.anaconda.com/archive/Anaconda3-2022.05-Windows-x86_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6608" y="1826451"/>
            <a:ext cx="8278368" cy="2387600"/>
          </a:xfrm>
        </p:spPr>
        <p:txBody>
          <a:bodyPr/>
          <a:lstStyle/>
          <a:p>
            <a:r>
              <a:rPr lang="en-US" dirty="0" smtClean="0"/>
              <a:t>Text Recognition in Natural Scenes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Pre-Requisites: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approaches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Pre-processing/Feature Selection -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Code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modelling – Training &amp;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Evaluation Criterion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Improving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768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Block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0040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Dataset collection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727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Feature Extraction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0515" y="2191512"/>
            <a:ext cx="1536192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Preprocessing image sets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7" idx="3"/>
            <a:endCxn id="6" idx="1"/>
          </p:cNvCxnSpPr>
          <p:nvPr/>
        </p:nvCxnSpPr>
        <p:spPr>
          <a:xfrm>
            <a:off x="3896707" y="2593848"/>
            <a:ext cx="57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3"/>
            <a:endCxn id="7" idx="1"/>
          </p:cNvCxnSpPr>
          <p:nvPr/>
        </p:nvCxnSpPr>
        <p:spPr>
          <a:xfrm>
            <a:off x="1856232" y="2593848"/>
            <a:ext cx="50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0990" y="2996184"/>
            <a:ext cx="237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Resnet-50 architecture)</a:t>
            </a:r>
            <a:endParaRPr lang="en-US" sz="1600" i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179528" y="1648516"/>
            <a:ext cx="1998560" cy="948380"/>
            <a:chOff x="3545288" y="1648516"/>
            <a:chExt cx="1998560" cy="948380"/>
          </a:xfrm>
        </p:grpSpPr>
        <p:sp>
          <p:nvSpPr>
            <p:cNvPr id="9" name="TextBox 8"/>
            <p:cNvSpPr txBox="1"/>
            <p:nvPr/>
          </p:nvSpPr>
          <p:spPr>
            <a:xfrm>
              <a:off x="3545288" y="1648516"/>
              <a:ext cx="1998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Batch of input images</a:t>
              </a:r>
              <a:endParaRPr lang="en-US" sz="1600" i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44568" y="1995733"/>
              <a:ext cx="5903" cy="601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84914" y="2191512"/>
            <a:ext cx="1850141" cy="804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Classifier/Detection Model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6" idx="3"/>
            <a:endCxn id="25" idx="1"/>
          </p:cNvCxnSpPr>
          <p:nvPr/>
        </p:nvCxnSpPr>
        <p:spPr>
          <a:xfrm>
            <a:off x="6008907" y="2593848"/>
            <a:ext cx="576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8435055" y="1974944"/>
            <a:ext cx="975707" cy="1304483"/>
            <a:chOff x="8435055" y="1974944"/>
            <a:chExt cx="975707" cy="1304483"/>
          </a:xfrm>
        </p:grpSpPr>
        <p:grpSp>
          <p:nvGrpSpPr>
            <p:cNvPr id="43" name="Group 42"/>
            <p:cNvGrpSpPr/>
            <p:nvPr/>
          </p:nvGrpSpPr>
          <p:grpSpPr>
            <a:xfrm>
              <a:off x="8961119" y="1974944"/>
              <a:ext cx="449643" cy="1304483"/>
              <a:chOff x="8961119" y="1874360"/>
              <a:chExt cx="449643" cy="1304483"/>
            </a:xfrm>
          </p:grpSpPr>
          <p:cxnSp>
            <p:nvCxnSpPr>
              <p:cNvPr id="33" name="Straight Arrow Connector 32"/>
              <p:cNvCxnSpPr>
                <a:endCxn id="31" idx="1"/>
              </p:cNvCxnSpPr>
              <p:nvPr/>
            </p:nvCxnSpPr>
            <p:spPr>
              <a:xfrm>
                <a:off x="8961535" y="1874360"/>
                <a:ext cx="4492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endCxn id="32" idx="1"/>
              </p:cNvCxnSpPr>
              <p:nvPr/>
            </p:nvCxnSpPr>
            <p:spPr>
              <a:xfrm>
                <a:off x="8961534" y="3175635"/>
                <a:ext cx="4492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961119" y="1877568"/>
                <a:ext cx="0" cy="13012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>
              <a:endCxn id="25" idx="3"/>
            </p:cNvCxnSpPr>
            <p:nvPr/>
          </p:nvCxnSpPr>
          <p:spPr>
            <a:xfrm flipH="1">
              <a:off x="8435055" y="2593848"/>
              <a:ext cx="52564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30399" y="1639145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Train-Val-Test split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084479" y="1985192"/>
            <a:ext cx="5903" cy="6011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9140429" y="1304384"/>
            <a:ext cx="2089891" cy="2668722"/>
            <a:chOff x="9140014" y="1316736"/>
            <a:chExt cx="2089891" cy="2668722"/>
          </a:xfrm>
        </p:grpSpPr>
        <p:sp>
          <p:nvSpPr>
            <p:cNvPr id="31" name="Rectangle 30"/>
            <p:cNvSpPr/>
            <p:nvPr/>
          </p:nvSpPr>
          <p:spPr>
            <a:xfrm>
              <a:off x="9410347" y="1484376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Text/Non-text classification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410347" y="2785651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Bounding Box (Bbox)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prediction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9140014" y="1316736"/>
              <a:ext cx="2089891" cy="26687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140015" y="3639506"/>
              <a:ext cx="2059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Model Results</a:t>
              </a:r>
              <a:endParaRPr lang="en-US" sz="1600" i="1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223953" y="4447170"/>
            <a:ext cx="4006367" cy="1405632"/>
            <a:chOff x="5715587" y="4428240"/>
            <a:chExt cx="4006367" cy="1405632"/>
          </a:xfrm>
        </p:grpSpPr>
        <p:sp>
          <p:nvSpPr>
            <p:cNvPr id="58" name="Rectangle 57"/>
            <p:cNvSpPr/>
            <p:nvPr/>
          </p:nvSpPr>
          <p:spPr>
            <a:xfrm>
              <a:off x="6008843" y="4580323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mAP-Precision-Recall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5587" y="4428240"/>
              <a:ext cx="4006367" cy="140563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955897" y="4564199"/>
              <a:ext cx="1536192" cy="804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IoU metric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374667" y="5420844"/>
              <a:ext cx="3035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Accuracy metrics computations</a:t>
              </a:r>
              <a:endParaRPr lang="en-US" sz="1600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535024" y="2983831"/>
            <a:ext cx="195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(using </a:t>
            </a:r>
          </a:p>
          <a:p>
            <a:r>
              <a:rPr lang="en-US" sz="1600" i="1" dirty="0" smtClean="0"/>
              <a:t>custom RNN layers)</a:t>
            </a:r>
          </a:p>
        </p:txBody>
      </p:sp>
    </p:spTree>
    <p:extLst>
      <p:ext uri="{BB962C8B-B14F-4D97-AF65-F5344CB8AC3E}">
        <p14:creationId xmlns:p14="http://schemas.microsoft.com/office/powerpoint/2010/main" val="386349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Non 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MRF (Markov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NESP (Nonlinear Enhancement and Selection of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HOG + CRF (Histogram of Oriented Gradients + Conditional Random Field)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WFST (Weighted Finite-State Transducer)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Deep Learning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CNN (Convolutional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RNN (Recurrent Neural Network)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RCNN (Recurrent CNN) with backbone (resnet101, resnet50)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Mask-RCNN with backbone (resnet101, resnet50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Autoencoders</a:t>
            </a:r>
            <a:r>
              <a:rPr lang="en-US" sz="2000" dirty="0" smtClean="0"/>
              <a:t> using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Sequence-to-sequence using RNN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9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0558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Existing approaches comparison:</a:t>
            </a:r>
          </a:p>
          <a:p>
            <a:endParaRPr lang="en-US" sz="2000" dirty="0" smtClean="0"/>
          </a:p>
          <a:p>
            <a:r>
              <a:rPr lang="en-US" sz="2000" dirty="0" smtClean="0"/>
              <a:t>Time-based/Sequential – RCNN (Recurrent Convolutional Neural Network)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1026" name="Picture 2" descr="Review On RCNN. Deep Convolution networks have… | by Arun Mohan |  DataDrivenInves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17" y="3935103"/>
            <a:ext cx="7371247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058949" y="1986550"/>
            <a:ext cx="1896820" cy="1450752"/>
            <a:chOff x="1603886" y="1965960"/>
            <a:chExt cx="1896820" cy="1450752"/>
          </a:xfrm>
        </p:grpSpPr>
        <p:sp>
          <p:nvSpPr>
            <p:cNvPr id="2" name="Rectangle 1"/>
            <p:cNvSpPr/>
            <p:nvPr/>
          </p:nvSpPr>
          <p:spPr>
            <a:xfrm>
              <a:off x="1829920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CNN/FCN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03886" y="3047380"/>
              <a:ext cx="189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 </a:t>
              </a:r>
              <a:r>
                <a:rPr lang="en-US" dirty="0" smtClean="0"/>
                <a:t>Extraction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70479" y="1976485"/>
            <a:ext cx="2747772" cy="1454110"/>
            <a:chOff x="4771442" y="1965960"/>
            <a:chExt cx="2747772" cy="1454110"/>
          </a:xfrm>
        </p:grpSpPr>
        <p:sp>
          <p:nvSpPr>
            <p:cNvPr id="5" name="Rectangle 4"/>
            <p:cNvSpPr/>
            <p:nvPr/>
          </p:nvSpPr>
          <p:spPr>
            <a:xfrm>
              <a:off x="5422952" y="1965960"/>
              <a:ext cx="1444752" cy="9235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71442" y="3050738"/>
              <a:ext cx="2747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Feature sequence decoding</a:t>
              </a:r>
              <a:endParaRPr lang="en-US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5568696" y="1707087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58160" y="6398889"/>
            <a:ext cx="382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Example of Faster-RCNN Workflow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80383" y="1986550"/>
            <a:ext cx="1352134" cy="1466905"/>
            <a:chOff x="542558" y="1829317"/>
            <a:chExt cx="1352134" cy="1466905"/>
          </a:xfrm>
        </p:grpSpPr>
        <p:grpSp>
          <p:nvGrpSpPr>
            <p:cNvPr id="17" name="Group 16"/>
            <p:cNvGrpSpPr/>
            <p:nvPr/>
          </p:nvGrpSpPr>
          <p:grpSpPr>
            <a:xfrm>
              <a:off x="592430" y="1829317"/>
              <a:ext cx="1302262" cy="1009182"/>
              <a:chOff x="592430" y="1829317"/>
              <a:chExt cx="1302262" cy="1009182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800" y="1829317"/>
                <a:ext cx="718638" cy="538979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775" y="1926003"/>
                <a:ext cx="727917" cy="545938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430" y="2316466"/>
                <a:ext cx="696044" cy="522033"/>
              </a:xfrm>
              <a:prstGeom prst="rect">
                <a:avLst/>
              </a:prstGeom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542558" y="2926890"/>
              <a:ext cx="1248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Dataset</a:t>
              </a:r>
              <a:endParaRPr lang="en-US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2410968" y="1704332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921496" y="1704331"/>
            <a:ext cx="0" cy="196893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87144" y="1986873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606727" y="3397258"/>
            <a:ext cx="15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83039" y="1157591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Text/Non-Text Region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483039" y="2496119"/>
            <a:ext cx="1758667" cy="77267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Bounding Box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630255" y="3766590"/>
            <a:ext cx="1083632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09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Preparation:</a:t>
            </a:r>
          </a:p>
          <a:p>
            <a:endParaRPr lang="en-US" sz="2000" dirty="0" smtClean="0"/>
          </a:p>
          <a:p>
            <a:r>
              <a:rPr lang="en-US" sz="2000" dirty="0" smtClean="0"/>
              <a:t>Listed some of few competition datasets and natural scene text datasets</a:t>
            </a:r>
          </a:p>
          <a:p>
            <a:endParaRPr lang="en-US" sz="2000" dirty="0" smtClean="0"/>
          </a:p>
          <a:p>
            <a:r>
              <a:rPr lang="en-US" sz="2000" dirty="0" smtClean="0"/>
              <a:t>      </a:t>
            </a:r>
            <a:r>
              <a:rPr lang="en-US" sz="2000" b="1" dirty="0" smtClean="0"/>
              <a:t>Dataset</a:t>
            </a:r>
            <a:r>
              <a:rPr lang="en-US" sz="2000" dirty="0" smtClean="0"/>
              <a:t>                                                                    </a:t>
            </a:r>
            <a:r>
              <a:rPr lang="en-US" sz="2000" b="1" dirty="0" smtClean="0"/>
              <a:t>Train/Val/Test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ICDAR-2013                                                               229/0/233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IIIT-5k-1K                                                                   2000/0/3000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SVT (Street View Text)                                            100/0/250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MSRA-TD500 (</a:t>
            </a:r>
            <a:r>
              <a:rPr lang="en-US" sz="2000" dirty="0"/>
              <a:t>Microsoft Research </a:t>
            </a:r>
            <a:r>
              <a:rPr lang="en-US" sz="2000" dirty="0" smtClean="0"/>
              <a:t>Asia)             300/0/200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12064"/>
            <a:ext cx="83667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Pre-processing/Feature Selection:</a:t>
            </a:r>
          </a:p>
          <a:p>
            <a:endParaRPr lang="en-US" sz="2000" dirty="0" smtClean="0"/>
          </a:p>
          <a:p>
            <a:r>
              <a:rPr lang="en-US" sz="2000" dirty="0" smtClean="0"/>
              <a:t>For pre-processing, planned to work with tools &amp; environments such as</a:t>
            </a:r>
          </a:p>
          <a:p>
            <a:r>
              <a:rPr lang="en-US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Tools </a:t>
            </a:r>
            <a:r>
              <a:rPr lang="en-US" sz="2000" dirty="0"/>
              <a:t>to be used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Python 3.9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Tensorflow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Scikit-Image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OpenCV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PIL(Pillow)</a:t>
            </a:r>
            <a:endParaRPr lang="en-US" dirty="0" smtClean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123114-E0DF-4542-9867-FE12447B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939" y="141722"/>
            <a:ext cx="831672" cy="8316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1400" y="1740700"/>
            <a:ext cx="281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IDEs to be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 Studio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Jupyter notebook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5376672"/>
            <a:ext cx="10506456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CNN feature extraction explained: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https://ujjwalkarn.me/2016/08/11/intuitive-explanation-convnets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636425"/>
            <a:ext cx="10506456" cy="5486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Resnt50 Architecture explained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https://iq.opengenus.org/resnet50-architecture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92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12064"/>
            <a:ext cx="1014069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Links to Download:</a:t>
            </a:r>
            <a:endParaRPr lang="en-US" sz="2000" b="1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Anaconda -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repo.anaconda.com/archive/Anaconda3-2022.05-Windows-x86_64.exe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Visual studio code-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code.visualstudio.com/sha/download?build=stable&amp;os=win32-x64-user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/>
              <a:t>Steps to create environment: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 anaconda prompt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create -n </a:t>
            </a:r>
            <a:r>
              <a:rPr lang="en-US" dirty="0" err="1" smtClean="0"/>
              <a:t>proj_name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 smtClean="0"/>
              <a:t>proj_name</a:t>
            </a:r>
            <a:endParaRPr lang="en-US" dirty="0" smtClean="0"/>
          </a:p>
          <a:p>
            <a:r>
              <a:rPr lang="en-US" dirty="0" err="1" smtClean="0"/>
              <a:t>Everytime</a:t>
            </a:r>
            <a:r>
              <a:rPr lang="en-US" dirty="0" smtClean="0"/>
              <a:t> when we start running the code, please use </a:t>
            </a:r>
            <a:r>
              <a:rPr lang="en-US" b="1" dirty="0" smtClean="0"/>
              <a:t>step 3</a:t>
            </a:r>
          </a:p>
          <a:p>
            <a:endParaRPr lang="en-US" dirty="0"/>
          </a:p>
          <a:p>
            <a:r>
              <a:rPr lang="en-US" b="1" dirty="0" smtClean="0"/>
              <a:t>Commands to install libraries: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ip install </a:t>
            </a:r>
            <a:r>
              <a:rPr lang="en-US" dirty="0" err="1" smtClean="0"/>
              <a:t>tensorflow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tensorflow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keras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/>
              <a:t>keras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</a:t>
            </a:r>
            <a:r>
              <a:rPr lang="en-US" dirty="0" smtClean="0"/>
              <a:t>install </a:t>
            </a:r>
            <a:r>
              <a:rPr lang="en-US" dirty="0" err="1" smtClean="0"/>
              <a:t>scikit</a:t>
            </a:r>
            <a:r>
              <a:rPr lang="en-US" dirty="0" smtClean="0"/>
              <a:t>-image / </a:t>
            </a:r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opencv</a:t>
            </a:r>
            <a:r>
              <a:rPr lang="en-US" dirty="0" smtClean="0"/>
              <a:t>-python / </a:t>
            </a: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/>
              <a:t>-c </a:t>
            </a:r>
            <a:r>
              <a:rPr lang="en-US" dirty="0" err="1"/>
              <a:t>conda</a:t>
            </a:r>
            <a:r>
              <a:rPr lang="en-US" dirty="0"/>
              <a:t>-forge </a:t>
            </a:r>
            <a:r>
              <a:rPr lang="en-US" dirty="0" err="1" smtClean="0"/>
              <a:t>opencv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seaborn</a:t>
            </a:r>
            <a:r>
              <a:rPr lang="en-US" dirty="0" smtClean="0"/>
              <a:t> / </a:t>
            </a:r>
            <a:r>
              <a:rPr lang="en-US" dirty="0" err="1"/>
              <a:t>conda</a:t>
            </a:r>
            <a:r>
              <a:rPr lang="en-US" dirty="0"/>
              <a:t> install -c anaconda </a:t>
            </a:r>
            <a:r>
              <a:rPr lang="en-US" dirty="0" err="1" smtClean="0"/>
              <a:t>seaborn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 smtClean="0"/>
              <a:t>scikit</a:t>
            </a:r>
            <a:r>
              <a:rPr lang="en-US" dirty="0" smtClean="0"/>
              <a:t>-learn / </a:t>
            </a:r>
            <a:r>
              <a:rPr lang="en-US" dirty="0" err="1" smtClean="0"/>
              <a:t>conda</a:t>
            </a:r>
            <a:r>
              <a:rPr lang="en-US" dirty="0" smtClean="0"/>
              <a:t> </a:t>
            </a:r>
            <a:r>
              <a:rPr lang="en-US" dirty="0"/>
              <a:t>install -c anaconda </a:t>
            </a:r>
            <a:r>
              <a:rPr lang="en-US" dirty="0" err="1"/>
              <a:t>scikit</a:t>
            </a:r>
            <a:r>
              <a:rPr lang="en-US" dirty="0"/>
              <a:t>-learn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48" y="1948255"/>
            <a:ext cx="4606448" cy="102788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266176" y="3701613"/>
            <a:ext cx="3374136" cy="2527716"/>
            <a:chOff x="8586191" y="3711352"/>
            <a:chExt cx="2651760" cy="2002536"/>
          </a:xfrm>
        </p:grpSpPr>
        <p:grpSp>
          <p:nvGrpSpPr>
            <p:cNvPr id="9" name="Group 8"/>
            <p:cNvGrpSpPr/>
            <p:nvPr/>
          </p:nvGrpSpPr>
          <p:grpSpPr>
            <a:xfrm>
              <a:off x="8586191" y="3711352"/>
              <a:ext cx="2651760" cy="2002536"/>
              <a:chOff x="8951951" y="2595784"/>
              <a:chExt cx="2651760" cy="200253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951951" y="2595784"/>
                <a:ext cx="2651760" cy="2002536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5"/>
              <a:srcRect r="72003"/>
              <a:stretch/>
            </p:blipFill>
            <p:spPr>
              <a:xfrm>
                <a:off x="9175319" y="3375516"/>
                <a:ext cx="1576221" cy="743054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8700548" y="3845196"/>
              <a:ext cx="1437893" cy="512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Please follow the </a:t>
              </a:r>
              <a:r>
                <a:rPr lang="en-US" dirty="0" smtClean="0"/>
                <a:t>folder </a:t>
              </a:r>
              <a:r>
                <a:rPr lang="en-US" dirty="0"/>
                <a:t>structure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15243</TotalTime>
  <Words>398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Text Recognition in Natural Scenes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Segmentation in Natural Scenes</dc:title>
  <dc:creator>Microsoft account</dc:creator>
  <cp:lastModifiedBy>Microsoft account</cp:lastModifiedBy>
  <cp:revision>61</cp:revision>
  <dcterms:created xsi:type="dcterms:W3CDTF">2022-05-16T14:40:00Z</dcterms:created>
  <dcterms:modified xsi:type="dcterms:W3CDTF">2022-06-13T15:36:38Z</dcterms:modified>
</cp:coreProperties>
</file>