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62" r:id="rId5"/>
    <p:sldId id="264" r:id="rId6"/>
    <p:sldId id="258" r:id="rId7"/>
    <p:sldId id="259" r:id="rId8"/>
    <p:sldId id="260" r:id="rId9"/>
    <p:sldId id="261" r:id="rId10"/>
    <p:sldId id="271" r:id="rId11"/>
    <p:sldId id="272" r:id="rId12"/>
    <p:sldId id="269" r:id="rId13"/>
    <p:sldId id="268" r:id="rId14"/>
    <p:sldId id="263" r:id="rId15"/>
    <p:sldId id="265" r:id="rId16"/>
    <p:sldId id="267" r:id="rId17"/>
    <p:sldId id="266"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507C98-8ED6-4F4D-BBFA-74E792F1F6FB}"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BF486-DDE2-4EA1-BDFD-747DA463C06D}" type="slidenum">
              <a:rPr lang="en-US" smtClean="0"/>
              <a:t>‹#›</a:t>
            </a:fld>
            <a:endParaRPr lang="en-US"/>
          </a:p>
        </p:txBody>
      </p:sp>
    </p:spTree>
    <p:extLst>
      <p:ext uri="{BB962C8B-B14F-4D97-AF65-F5344CB8AC3E}">
        <p14:creationId xmlns:p14="http://schemas.microsoft.com/office/powerpoint/2010/main" val="38634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07C98-8ED6-4F4D-BBFA-74E792F1F6FB}"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BF486-DDE2-4EA1-BDFD-747DA463C06D}" type="slidenum">
              <a:rPr lang="en-US" smtClean="0"/>
              <a:t>‹#›</a:t>
            </a:fld>
            <a:endParaRPr lang="en-US"/>
          </a:p>
        </p:txBody>
      </p:sp>
    </p:spTree>
    <p:extLst>
      <p:ext uri="{BB962C8B-B14F-4D97-AF65-F5344CB8AC3E}">
        <p14:creationId xmlns:p14="http://schemas.microsoft.com/office/powerpoint/2010/main" val="167872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07C98-8ED6-4F4D-BBFA-74E792F1F6FB}"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BF486-DDE2-4EA1-BDFD-747DA463C06D}" type="slidenum">
              <a:rPr lang="en-US" smtClean="0"/>
              <a:t>‹#›</a:t>
            </a:fld>
            <a:endParaRPr lang="en-US"/>
          </a:p>
        </p:txBody>
      </p:sp>
    </p:spTree>
    <p:extLst>
      <p:ext uri="{BB962C8B-B14F-4D97-AF65-F5344CB8AC3E}">
        <p14:creationId xmlns:p14="http://schemas.microsoft.com/office/powerpoint/2010/main" val="397178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07C98-8ED6-4F4D-BBFA-74E792F1F6FB}"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BF486-DDE2-4EA1-BDFD-747DA463C06D}" type="slidenum">
              <a:rPr lang="en-US" smtClean="0"/>
              <a:t>‹#›</a:t>
            </a:fld>
            <a:endParaRPr lang="en-US"/>
          </a:p>
        </p:txBody>
      </p:sp>
    </p:spTree>
    <p:extLst>
      <p:ext uri="{BB962C8B-B14F-4D97-AF65-F5344CB8AC3E}">
        <p14:creationId xmlns:p14="http://schemas.microsoft.com/office/powerpoint/2010/main" val="71729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507C98-8ED6-4F4D-BBFA-74E792F1F6FB}"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BF486-DDE2-4EA1-BDFD-747DA463C06D}" type="slidenum">
              <a:rPr lang="en-US" smtClean="0"/>
              <a:t>‹#›</a:t>
            </a:fld>
            <a:endParaRPr lang="en-US"/>
          </a:p>
        </p:txBody>
      </p:sp>
    </p:spTree>
    <p:extLst>
      <p:ext uri="{BB962C8B-B14F-4D97-AF65-F5344CB8AC3E}">
        <p14:creationId xmlns:p14="http://schemas.microsoft.com/office/powerpoint/2010/main" val="152075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507C98-8ED6-4F4D-BBFA-74E792F1F6FB}"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BF486-DDE2-4EA1-BDFD-747DA463C06D}" type="slidenum">
              <a:rPr lang="en-US" smtClean="0"/>
              <a:t>‹#›</a:t>
            </a:fld>
            <a:endParaRPr lang="en-US"/>
          </a:p>
        </p:txBody>
      </p:sp>
    </p:spTree>
    <p:extLst>
      <p:ext uri="{BB962C8B-B14F-4D97-AF65-F5344CB8AC3E}">
        <p14:creationId xmlns:p14="http://schemas.microsoft.com/office/powerpoint/2010/main" val="2714514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507C98-8ED6-4F4D-BBFA-74E792F1F6FB}"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BF486-DDE2-4EA1-BDFD-747DA463C06D}" type="slidenum">
              <a:rPr lang="en-US" smtClean="0"/>
              <a:t>‹#›</a:t>
            </a:fld>
            <a:endParaRPr lang="en-US"/>
          </a:p>
        </p:txBody>
      </p:sp>
    </p:spTree>
    <p:extLst>
      <p:ext uri="{BB962C8B-B14F-4D97-AF65-F5344CB8AC3E}">
        <p14:creationId xmlns:p14="http://schemas.microsoft.com/office/powerpoint/2010/main" val="207581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507C98-8ED6-4F4D-BBFA-74E792F1F6FB}"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BF486-DDE2-4EA1-BDFD-747DA463C06D}" type="slidenum">
              <a:rPr lang="en-US" smtClean="0"/>
              <a:t>‹#›</a:t>
            </a:fld>
            <a:endParaRPr lang="en-US"/>
          </a:p>
        </p:txBody>
      </p:sp>
    </p:spTree>
    <p:extLst>
      <p:ext uri="{BB962C8B-B14F-4D97-AF65-F5344CB8AC3E}">
        <p14:creationId xmlns:p14="http://schemas.microsoft.com/office/powerpoint/2010/main" val="2681508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07C98-8ED6-4F4D-BBFA-74E792F1F6FB}"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BF486-DDE2-4EA1-BDFD-747DA463C06D}" type="slidenum">
              <a:rPr lang="en-US" smtClean="0"/>
              <a:t>‹#›</a:t>
            </a:fld>
            <a:endParaRPr lang="en-US"/>
          </a:p>
        </p:txBody>
      </p:sp>
    </p:spTree>
    <p:extLst>
      <p:ext uri="{BB962C8B-B14F-4D97-AF65-F5344CB8AC3E}">
        <p14:creationId xmlns:p14="http://schemas.microsoft.com/office/powerpoint/2010/main" val="218145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507C98-8ED6-4F4D-BBFA-74E792F1F6FB}"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BF486-DDE2-4EA1-BDFD-747DA463C06D}" type="slidenum">
              <a:rPr lang="en-US" smtClean="0"/>
              <a:t>‹#›</a:t>
            </a:fld>
            <a:endParaRPr lang="en-US"/>
          </a:p>
        </p:txBody>
      </p:sp>
    </p:spTree>
    <p:extLst>
      <p:ext uri="{BB962C8B-B14F-4D97-AF65-F5344CB8AC3E}">
        <p14:creationId xmlns:p14="http://schemas.microsoft.com/office/powerpoint/2010/main" val="203958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507C98-8ED6-4F4D-BBFA-74E792F1F6FB}"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BF486-DDE2-4EA1-BDFD-747DA463C06D}" type="slidenum">
              <a:rPr lang="en-US" smtClean="0"/>
              <a:t>‹#›</a:t>
            </a:fld>
            <a:endParaRPr lang="en-US"/>
          </a:p>
        </p:txBody>
      </p:sp>
    </p:spTree>
    <p:extLst>
      <p:ext uri="{BB962C8B-B14F-4D97-AF65-F5344CB8AC3E}">
        <p14:creationId xmlns:p14="http://schemas.microsoft.com/office/powerpoint/2010/main" val="416449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07C98-8ED6-4F4D-BBFA-74E792F1F6FB}" type="datetimeFigureOut">
              <a:rPr lang="en-US" smtClean="0"/>
              <a:t>1/10/2023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BF486-DDE2-4EA1-BDFD-747DA463C06D}" type="slidenum">
              <a:rPr lang="en-US" smtClean="0"/>
              <a:t>‹#›</a:t>
            </a:fld>
            <a:endParaRPr lang="en-US"/>
          </a:p>
        </p:txBody>
      </p:sp>
    </p:spTree>
    <p:extLst>
      <p:ext uri="{BB962C8B-B14F-4D97-AF65-F5344CB8AC3E}">
        <p14:creationId xmlns:p14="http://schemas.microsoft.com/office/powerpoint/2010/main" val="3818300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ujjwalkarn.me/2016/08/11/intuitive-explanation-convnets/"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iq.opengenus.org/resnet50-architectur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ode.visualstudio.com/sha/download?build=stable&amp;os=win32-x64-user" TargetMode="External"/><Relationship Id="rId2" Type="http://schemas.openxmlformats.org/officeDocument/2006/relationships/hyperlink" Target="https://repo.anaconda.com/archive/Anaconda3-2022.05-Windows-x86_64.exe"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6608" y="1826451"/>
            <a:ext cx="8278368" cy="2387600"/>
          </a:xfrm>
        </p:spPr>
        <p:txBody>
          <a:bodyPr/>
          <a:lstStyle/>
          <a:p>
            <a:r>
              <a:rPr lang="en-US" dirty="0" smtClean="0"/>
              <a:t>Text Recognition in Natural Scenes</a:t>
            </a:r>
            <a:endParaRPr lang="en-US" dirty="0"/>
          </a:p>
        </p:txBody>
      </p:sp>
      <p:pic>
        <p:nvPicPr>
          <p:cNvPr id="4" name="Picture 3">
            <a:extLst>
              <a:ext uri="{FF2B5EF4-FFF2-40B4-BE49-F238E27FC236}">
                <a16:creationId xmlns:a16="http://schemas.microsoft.com/office/drawing/2014/main" xmlns="" id="{4F123114-E0DF-4542-9867-FE12447B6D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9939" y="141722"/>
            <a:ext cx="831672" cy="831672"/>
          </a:xfrm>
          <a:prstGeom prst="rect">
            <a:avLst/>
          </a:prstGeom>
        </p:spPr>
      </p:pic>
    </p:spTree>
    <p:extLst>
      <p:ext uri="{BB962C8B-B14F-4D97-AF65-F5344CB8AC3E}">
        <p14:creationId xmlns:p14="http://schemas.microsoft.com/office/powerpoint/2010/main" val="1841004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9768" y="405085"/>
            <a:ext cx="7680960" cy="400110"/>
          </a:xfrm>
          <a:prstGeom prst="rect">
            <a:avLst/>
          </a:prstGeom>
          <a:noFill/>
        </p:spPr>
        <p:txBody>
          <a:bodyPr wrap="square" rtlCol="0">
            <a:spAutoFit/>
          </a:bodyPr>
          <a:lstStyle/>
          <a:p>
            <a:r>
              <a:rPr lang="en-US" sz="2000" b="1" dirty="0" smtClean="0"/>
              <a:t>Resnet Architecture:</a:t>
            </a:r>
            <a:endParaRPr lang="en-US" sz="2000" b="1" dirty="0" smtClean="0"/>
          </a:p>
        </p:txBody>
      </p:sp>
      <p:pic>
        <p:nvPicPr>
          <p:cNvPr id="5" name="Picture 4">
            <a:extLst>
              <a:ext uri="{FF2B5EF4-FFF2-40B4-BE49-F238E27FC236}">
                <a16:creationId xmlns:a16="http://schemas.microsoft.com/office/drawing/2014/main" xmlns="" id="{4F123114-E0DF-4542-9867-FE12447B6D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9939" y="141722"/>
            <a:ext cx="831672" cy="831672"/>
          </a:xfrm>
          <a:prstGeom prst="rect">
            <a:avLst/>
          </a:prstGeom>
        </p:spPr>
      </p:pic>
      <p:cxnSp>
        <p:nvCxnSpPr>
          <p:cNvPr id="20" name="Straight Arrow Connector 19"/>
          <p:cNvCxnSpPr/>
          <p:nvPr/>
        </p:nvCxnSpPr>
        <p:spPr>
          <a:xfrm flipV="1">
            <a:off x="8373737" y="5469166"/>
            <a:ext cx="5903" cy="60116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10329749" y="5857647"/>
            <a:ext cx="1284399" cy="804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Inference Model</a:t>
            </a:r>
            <a:endParaRPr lang="en-US" sz="1600" dirty="0">
              <a:solidFill>
                <a:schemeClr val="tx1"/>
              </a:solidFill>
            </a:endParaRPr>
          </a:p>
        </p:txBody>
      </p:sp>
      <p:cxnSp>
        <p:nvCxnSpPr>
          <p:cNvPr id="88" name="Straight Arrow Connector 87"/>
          <p:cNvCxnSpPr/>
          <p:nvPr/>
        </p:nvCxnSpPr>
        <p:spPr>
          <a:xfrm flipV="1">
            <a:off x="8236460" y="6248130"/>
            <a:ext cx="1166445" cy="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9043725" y="4918682"/>
            <a:ext cx="2572050" cy="584775"/>
          </a:xfrm>
          <a:prstGeom prst="rect">
            <a:avLst/>
          </a:prstGeom>
          <a:noFill/>
        </p:spPr>
        <p:txBody>
          <a:bodyPr wrap="none" rtlCol="0">
            <a:spAutoFit/>
          </a:bodyPr>
          <a:lstStyle/>
          <a:p>
            <a:pPr algn="ctr"/>
            <a:r>
              <a:rPr lang="en-US" sz="1600" i="1" dirty="0" smtClean="0"/>
              <a:t>Obtained both loss curve for </a:t>
            </a:r>
          </a:p>
          <a:p>
            <a:pPr algn="ctr"/>
            <a:r>
              <a:rPr lang="en-US" sz="1600" i="1" dirty="0" smtClean="0"/>
              <a:t>both training and validation</a:t>
            </a:r>
            <a:endParaRPr lang="en-US" sz="1600" i="1" dirty="0"/>
          </a:p>
        </p:txBody>
      </p:sp>
      <p:sp>
        <p:nvSpPr>
          <p:cNvPr id="46" name="Rectangle 45"/>
          <p:cNvSpPr/>
          <p:nvPr/>
        </p:nvSpPr>
        <p:spPr>
          <a:xfrm>
            <a:off x="8529691" y="5243502"/>
            <a:ext cx="1284399" cy="804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Inference Model</a:t>
            </a:r>
            <a:endParaRPr lang="en-US" sz="1600" dirty="0">
              <a:solidFill>
                <a:schemeClr val="tx1"/>
              </a:solidFill>
            </a:endParaRPr>
          </a:p>
        </p:txBody>
      </p:sp>
      <p:grpSp>
        <p:nvGrpSpPr>
          <p:cNvPr id="174" name="Group 173"/>
          <p:cNvGrpSpPr/>
          <p:nvPr/>
        </p:nvGrpSpPr>
        <p:grpSpPr>
          <a:xfrm>
            <a:off x="215393" y="1278516"/>
            <a:ext cx="11560236" cy="3006935"/>
            <a:chOff x="215393" y="1278516"/>
            <a:chExt cx="11560236" cy="3006935"/>
          </a:xfrm>
        </p:grpSpPr>
        <p:sp>
          <p:nvSpPr>
            <p:cNvPr id="103" name="Rectangle 102"/>
            <p:cNvSpPr/>
            <p:nvPr/>
          </p:nvSpPr>
          <p:spPr>
            <a:xfrm>
              <a:off x="2943615" y="1650208"/>
              <a:ext cx="1523391" cy="2245294"/>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1137128" y="1930554"/>
              <a:ext cx="1486459" cy="1502961"/>
              <a:chOff x="1690674" y="1532656"/>
              <a:chExt cx="2036708" cy="1959812"/>
            </a:xfrm>
          </p:grpSpPr>
          <p:sp>
            <p:nvSpPr>
              <p:cNvPr id="10" name="Trapezoid 9"/>
              <p:cNvSpPr/>
              <p:nvPr/>
            </p:nvSpPr>
            <p:spPr>
              <a:xfrm>
                <a:off x="1690674" y="1532656"/>
                <a:ext cx="2036708" cy="1959812"/>
              </a:xfrm>
              <a:prstGeom prst="trapezoi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2" name="Straight Connector 11"/>
              <p:cNvCxnSpPr/>
              <p:nvPr/>
            </p:nvCxnSpPr>
            <p:spPr>
              <a:xfrm>
                <a:off x="2075688" y="2023957"/>
                <a:ext cx="127553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962912" y="2496312"/>
                <a:ext cx="1475232" cy="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810512" y="2956111"/>
                <a:ext cx="1792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193153" y="1639470"/>
                <a:ext cx="931480" cy="348652"/>
              </a:xfrm>
              <a:prstGeom prst="rect">
                <a:avLst/>
              </a:prstGeom>
            </p:spPr>
            <p:txBody>
              <a:bodyPr wrap="none">
                <a:spAutoFit/>
              </a:bodyPr>
              <a:lstStyle/>
              <a:p>
                <a:r>
                  <a:rPr lang="en-US" sz="1400" dirty="0" smtClean="0"/>
                  <a:t>Conv-2D</a:t>
                </a:r>
                <a:endParaRPr lang="en-US" sz="1400" dirty="0"/>
              </a:p>
            </p:txBody>
          </p:sp>
          <p:sp>
            <p:nvSpPr>
              <p:cNvPr id="19" name="Rectangle 18"/>
              <p:cNvSpPr/>
              <p:nvPr/>
            </p:nvSpPr>
            <p:spPr>
              <a:xfrm>
                <a:off x="1996682" y="2076671"/>
                <a:ext cx="1215990" cy="348652"/>
              </a:xfrm>
              <a:prstGeom prst="rect">
                <a:avLst/>
              </a:prstGeom>
            </p:spPr>
            <p:txBody>
              <a:bodyPr wrap="none">
                <a:spAutoFit/>
              </a:bodyPr>
              <a:lstStyle/>
              <a:p>
                <a:r>
                  <a:rPr lang="en-US" sz="1400" dirty="0" smtClean="0"/>
                  <a:t>Batch Norm</a:t>
                </a:r>
                <a:endParaRPr lang="en-US" sz="1400" dirty="0"/>
              </a:p>
            </p:txBody>
          </p:sp>
          <p:sp>
            <p:nvSpPr>
              <p:cNvPr id="21" name="Rectangle 20"/>
              <p:cNvSpPr/>
              <p:nvPr/>
            </p:nvSpPr>
            <p:spPr>
              <a:xfrm>
                <a:off x="2335604" y="2548549"/>
                <a:ext cx="643115" cy="348652"/>
              </a:xfrm>
              <a:prstGeom prst="rect">
                <a:avLst/>
              </a:prstGeom>
            </p:spPr>
            <p:txBody>
              <a:bodyPr wrap="none">
                <a:spAutoFit/>
              </a:bodyPr>
              <a:lstStyle/>
              <a:p>
                <a:r>
                  <a:rPr lang="en-US" sz="1400" dirty="0" smtClean="0"/>
                  <a:t>ReLU</a:t>
                </a:r>
                <a:endParaRPr lang="en-US" sz="1400" dirty="0"/>
              </a:p>
            </p:txBody>
          </p:sp>
          <p:sp>
            <p:nvSpPr>
              <p:cNvPr id="22" name="Rectangle 21"/>
              <p:cNvSpPr/>
              <p:nvPr/>
            </p:nvSpPr>
            <p:spPr>
              <a:xfrm>
                <a:off x="1838561" y="3055957"/>
                <a:ext cx="1486926" cy="348652"/>
              </a:xfrm>
              <a:prstGeom prst="rect">
                <a:avLst/>
              </a:prstGeom>
            </p:spPr>
            <p:txBody>
              <a:bodyPr wrap="none">
                <a:spAutoFit/>
              </a:bodyPr>
              <a:lstStyle/>
              <a:p>
                <a:r>
                  <a:rPr lang="en-US" sz="1400" dirty="0" smtClean="0"/>
                  <a:t>Max Pooling2D</a:t>
                </a:r>
                <a:endParaRPr lang="en-US" sz="1400" dirty="0"/>
              </a:p>
            </p:txBody>
          </p:sp>
        </p:grpSp>
        <p:grpSp>
          <p:nvGrpSpPr>
            <p:cNvPr id="34" name="Group 33"/>
            <p:cNvGrpSpPr/>
            <p:nvPr/>
          </p:nvGrpSpPr>
          <p:grpSpPr>
            <a:xfrm>
              <a:off x="215393" y="1993991"/>
              <a:ext cx="996358" cy="1404958"/>
              <a:chOff x="1104255" y="1597063"/>
              <a:chExt cx="1365185" cy="1832019"/>
            </a:xfrm>
          </p:grpSpPr>
          <p:sp>
            <p:nvSpPr>
              <p:cNvPr id="30" name="Rectangle 29"/>
              <p:cNvSpPr/>
              <p:nvPr/>
            </p:nvSpPr>
            <p:spPr>
              <a:xfrm>
                <a:off x="1762393" y="1597063"/>
                <a:ext cx="707047" cy="348652"/>
              </a:xfrm>
              <a:prstGeom prst="rect">
                <a:avLst/>
              </a:prstGeom>
            </p:spPr>
            <p:txBody>
              <a:bodyPr wrap="none">
                <a:spAutoFit/>
              </a:bodyPr>
              <a:lstStyle/>
              <a:p>
                <a:r>
                  <a:rPr lang="en-US" sz="1400" i="1" dirty="0"/>
                  <a:t>conv1</a:t>
                </a:r>
              </a:p>
            </p:txBody>
          </p:sp>
          <p:sp>
            <p:nvSpPr>
              <p:cNvPr id="71" name="Rectangle 70"/>
              <p:cNvSpPr/>
              <p:nvPr/>
            </p:nvSpPr>
            <p:spPr>
              <a:xfrm>
                <a:off x="1316459" y="2060748"/>
                <a:ext cx="1025971" cy="348652"/>
              </a:xfrm>
              <a:prstGeom prst="rect">
                <a:avLst/>
              </a:prstGeom>
            </p:spPr>
            <p:txBody>
              <a:bodyPr wrap="none">
                <a:spAutoFit/>
              </a:bodyPr>
              <a:lstStyle/>
              <a:p>
                <a:r>
                  <a:rPr lang="en-US" sz="1400" i="1" dirty="0"/>
                  <a:t>bn_conv1</a:t>
                </a:r>
              </a:p>
            </p:txBody>
          </p:sp>
          <p:sp>
            <p:nvSpPr>
              <p:cNvPr id="75" name="Rectangle 74"/>
              <p:cNvSpPr/>
              <p:nvPr/>
            </p:nvSpPr>
            <p:spPr>
              <a:xfrm>
                <a:off x="1104255" y="2609650"/>
                <a:ext cx="1135369" cy="348652"/>
              </a:xfrm>
              <a:prstGeom prst="rect">
                <a:avLst/>
              </a:prstGeom>
            </p:spPr>
            <p:txBody>
              <a:bodyPr wrap="none">
                <a:spAutoFit/>
              </a:bodyPr>
              <a:lstStyle/>
              <a:p>
                <a:r>
                  <a:rPr lang="en-US" sz="1400" i="1" dirty="0"/>
                  <a:t>conv1_relu</a:t>
                </a:r>
              </a:p>
            </p:txBody>
          </p:sp>
          <p:sp>
            <p:nvSpPr>
              <p:cNvPr id="33" name="Rectangle 32"/>
              <p:cNvSpPr/>
              <p:nvPr/>
            </p:nvSpPr>
            <p:spPr>
              <a:xfrm>
                <a:off x="1398408" y="3080430"/>
                <a:ext cx="686428" cy="348652"/>
              </a:xfrm>
              <a:prstGeom prst="rect">
                <a:avLst/>
              </a:prstGeom>
            </p:spPr>
            <p:txBody>
              <a:bodyPr wrap="none">
                <a:spAutoFit/>
              </a:bodyPr>
              <a:lstStyle/>
              <a:p>
                <a:r>
                  <a:rPr lang="en-US" sz="1400" i="1" dirty="0"/>
                  <a:t>pool1</a:t>
                </a:r>
              </a:p>
            </p:txBody>
          </p:sp>
        </p:grpSp>
        <p:sp>
          <p:nvSpPr>
            <p:cNvPr id="84" name="Rectangle 83"/>
            <p:cNvSpPr/>
            <p:nvPr/>
          </p:nvSpPr>
          <p:spPr>
            <a:xfrm>
              <a:off x="3322461" y="3885899"/>
              <a:ext cx="845103" cy="307777"/>
            </a:xfrm>
            <a:prstGeom prst="rect">
              <a:avLst/>
            </a:prstGeom>
          </p:spPr>
          <p:txBody>
            <a:bodyPr wrap="none">
              <a:spAutoFit/>
            </a:bodyPr>
            <a:lstStyle/>
            <a:p>
              <a:r>
                <a:rPr lang="en-US" sz="1400" dirty="0" smtClean="0"/>
                <a:t>Repeat-3</a:t>
              </a:r>
              <a:endParaRPr lang="en-US" sz="1400" dirty="0"/>
            </a:p>
          </p:txBody>
        </p:sp>
        <p:cxnSp>
          <p:nvCxnSpPr>
            <p:cNvPr id="37" name="Elbow Connector 36"/>
            <p:cNvCxnSpPr>
              <a:stCxn id="10" idx="2"/>
              <a:endCxn id="77" idx="0"/>
            </p:cNvCxnSpPr>
            <p:nvPr/>
          </p:nvCxnSpPr>
          <p:spPr>
            <a:xfrm rot="5400000" flipH="1" flipV="1">
              <a:off x="2080060" y="1800266"/>
              <a:ext cx="1433546" cy="1832951"/>
            </a:xfrm>
            <a:prstGeom prst="bentConnector5">
              <a:avLst>
                <a:gd name="adj1" fmla="val -22963"/>
                <a:gd name="adj2" fmla="val 51775"/>
                <a:gd name="adj3" fmla="val 115946"/>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3035147" y="1999969"/>
              <a:ext cx="1356323" cy="1220124"/>
              <a:chOff x="4090238" y="1487732"/>
              <a:chExt cx="1356323" cy="1220124"/>
            </a:xfrm>
          </p:grpSpPr>
          <p:sp>
            <p:nvSpPr>
              <p:cNvPr id="77" name="Trapezoid 76"/>
              <p:cNvSpPr/>
              <p:nvPr/>
            </p:nvSpPr>
            <p:spPr>
              <a:xfrm>
                <a:off x="4090238" y="1487732"/>
                <a:ext cx="1356323" cy="1215936"/>
              </a:xfrm>
              <a:prstGeom prst="trapezoi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8" name="Straight Connector 77"/>
              <p:cNvCxnSpPr/>
              <p:nvPr/>
            </p:nvCxnSpPr>
            <p:spPr>
              <a:xfrm>
                <a:off x="4261104" y="1925312"/>
                <a:ext cx="1015443" cy="8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181399" y="2372409"/>
                <a:ext cx="120441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432879" y="1570921"/>
                <a:ext cx="713657" cy="307777"/>
              </a:xfrm>
              <a:prstGeom prst="rect">
                <a:avLst/>
              </a:prstGeom>
            </p:spPr>
            <p:txBody>
              <a:bodyPr wrap="none">
                <a:spAutoFit/>
              </a:bodyPr>
              <a:lstStyle/>
              <a:p>
                <a:r>
                  <a:rPr lang="en-US" sz="1400" dirty="0" smtClean="0"/>
                  <a:t>1x1, 64</a:t>
                </a:r>
                <a:endParaRPr lang="en-US" sz="1400" dirty="0"/>
              </a:p>
            </p:txBody>
          </p:sp>
          <p:sp>
            <p:nvSpPr>
              <p:cNvPr id="87" name="Rectangle 86"/>
              <p:cNvSpPr/>
              <p:nvPr/>
            </p:nvSpPr>
            <p:spPr>
              <a:xfrm>
                <a:off x="4400577" y="2400079"/>
                <a:ext cx="805029" cy="307777"/>
              </a:xfrm>
              <a:prstGeom prst="rect">
                <a:avLst/>
              </a:prstGeom>
            </p:spPr>
            <p:txBody>
              <a:bodyPr wrap="none">
                <a:spAutoFit/>
              </a:bodyPr>
              <a:lstStyle/>
              <a:p>
                <a:r>
                  <a:rPr lang="en-US" sz="1400" dirty="0" smtClean="0"/>
                  <a:t>1x1, 256</a:t>
                </a:r>
                <a:endParaRPr lang="en-US" sz="1400" dirty="0"/>
              </a:p>
            </p:txBody>
          </p:sp>
          <p:sp>
            <p:nvSpPr>
              <p:cNvPr id="92" name="Rectangle 91"/>
              <p:cNvSpPr/>
              <p:nvPr/>
            </p:nvSpPr>
            <p:spPr>
              <a:xfrm>
                <a:off x="4432879" y="2006273"/>
                <a:ext cx="713657" cy="307777"/>
              </a:xfrm>
              <a:prstGeom prst="rect">
                <a:avLst/>
              </a:prstGeom>
            </p:spPr>
            <p:txBody>
              <a:bodyPr wrap="none">
                <a:spAutoFit/>
              </a:bodyPr>
              <a:lstStyle/>
              <a:p>
                <a:r>
                  <a:rPr lang="en-US" sz="1400" dirty="0"/>
                  <a:t>3</a:t>
                </a:r>
                <a:r>
                  <a:rPr lang="en-US" sz="1400" dirty="0" smtClean="0"/>
                  <a:t>x3, 64</a:t>
                </a:r>
                <a:endParaRPr lang="en-US" sz="1400" dirty="0"/>
              </a:p>
            </p:txBody>
          </p:sp>
        </p:grpSp>
        <p:grpSp>
          <p:nvGrpSpPr>
            <p:cNvPr id="106" name="Group 105"/>
            <p:cNvGrpSpPr/>
            <p:nvPr/>
          </p:nvGrpSpPr>
          <p:grpSpPr>
            <a:xfrm>
              <a:off x="4774083" y="2007181"/>
              <a:ext cx="1356323" cy="1220124"/>
              <a:chOff x="4090238" y="1487732"/>
              <a:chExt cx="1356323" cy="1220124"/>
            </a:xfrm>
          </p:grpSpPr>
          <p:sp>
            <p:nvSpPr>
              <p:cNvPr id="109" name="Trapezoid 108"/>
              <p:cNvSpPr/>
              <p:nvPr/>
            </p:nvSpPr>
            <p:spPr>
              <a:xfrm>
                <a:off x="4090238" y="1487732"/>
                <a:ext cx="1356323" cy="1215936"/>
              </a:xfrm>
              <a:prstGeom prst="trapezoi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10" name="Straight Connector 109"/>
              <p:cNvCxnSpPr/>
              <p:nvPr/>
            </p:nvCxnSpPr>
            <p:spPr>
              <a:xfrm>
                <a:off x="4261104" y="1925312"/>
                <a:ext cx="1015443" cy="8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4181399" y="2372409"/>
                <a:ext cx="120441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4385787" y="1569112"/>
                <a:ext cx="805029" cy="307777"/>
              </a:xfrm>
              <a:prstGeom prst="rect">
                <a:avLst/>
              </a:prstGeom>
            </p:spPr>
            <p:txBody>
              <a:bodyPr wrap="none">
                <a:spAutoFit/>
              </a:bodyPr>
              <a:lstStyle/>
              <a:p>
                <a:r>
                  <a:rPr lang="en-US" sz="1400" dirty="0" smtClean="0"/>
                  <a:t>1x1, 128</a:t>
                </a:r>
                <a:endParaRPr lang="en-US" sz="1400" dirty="0"/>
              </a:p>
            </p:txBody>
          </p:sp>
          <p:sp>
            <p:nvSpPr>
              <p:cNvPr id="113" name="Rectangle 112"/>
              <p:cNvSpPr/>
              <p:nvPr/>
            </p:nvSpPr>
            <p:spPr>
              <a:xfrm>
                <a:off x="4400577" y="2400079"/>
                <a:ext cx="805029" cy="307777"/>
              </a:xfrm>
              <a:prstGeom prst="rect">
                <a:avLst/>
              </a:prstGeom>
            </p:spPr>
            <p:txBody>
              <a:bodyPr wrap="none">
                <a:spAutoFit/>
              </a:bodyPr>
              <a:lstStyle/>
              <a:p>
                <a:r>
                  <a:rPr lang="en-US" sz="1400" dirty="0" smtClean="0"/>
                  <a:t>1x1, 512</a:t>
                </a:r>
                <a:endParaRPr lang="en-US" sz="1400" dirty="0"/>
              </a:p>
            </p:txBody>
          </p:sp>
          <p:sp>
            <p:nvSpPr>
              <p:cNvPr id="114" name="Rectangle 113"/>
              <p:cNvSpPr/>
              <p:nvPr/>
            </p:nvSpPr>
            <p:spPr>
              <a:xfrm>
                <a:off x="4365884" y="2005706"/>
                <a:ext cx="805029" cy="307777"/>
              </a:xfrm>
              <a:prstGeom prst="rect">
                <a:avLst/>
              </a:prstGeom>
            </p:spPr>
            <p:txBody>
              <a:bodyPr wrap="none">
                <a:spAutoFit/>
              </a:bodyPr>
              <a:lstStyle/>
              <a:p>
                <a:r>
                  <a:rPr lang="en-US" sz="1400" dirty="0"/>
                  <a:t>3</a:t>
                </a:r>
                <a:r>
                  <a:rPr lang="en-US" sz="1400" dirty="0" smtClean="0"/>
                  <a:t>x3, 128</a:t>
                </a:r>
                <a:endParaRPr lang="en-US" sz="1400" dirty="0"/>
              </a:p>
            </p:txBody>
          </p:sp>
        </p:grpSp>
        <p:cxnSp>
          <p:nvCxnSpPr>
            <p:cNvPr id="115" name="Elbow Connector 114"/>
            <p:cNvCxnSpPr>
              <a:stCxn id="77" idx="2"/>
              <a:endCxn id="109" idx="0"/>
            </p:cNvCxnSpPr>
            <p:nvPr/>
          </p:nvCxnSpPr>
          <p:spPr>
            <a:xfrm rot="5400000" flipH="1" flipV="1">
              <a:off x="3978415" y="1742075"/>
              <a:ext cx="1208724" cy="1738936"/>
            </a:xfrm>
            <a:prstGeom prst="bentConnector5">
              <a:avLst>
                <a:gd name="adj1" fmla="val -18913"/>
                <a:gd name="adj2" fmla="val 50000"/>
                <a:gd name="adj3" fmla="val 11891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6582402" y="2003786"/>
              <a:ext cx="1356323" cy="1219331"/>
              <a:chOff x="4090238" y="1487732"/>
              <a:chExt cx="1356323" cy="1219331"/>
            </a:xfrm>
          </p:grpSpPr>
          <p:sp>
            <p:nvSpPr>
              <p:cNvPr id="117" name="Trapezoid 116"/>
              <p:cNvSpPr/>
              <p:nvPr/>
            </p:nvSpPr>
            <p:spPr>
              <a:xfrm>
                <a:off x="4090238" y="1487732"/>
                <a:ext cx="1356323" cy="1215936"/>
              </a:xfrm>
              <a:prstGeom prst="trapezoi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18" name="Straight Connector 117"/>
              <p:cNvCxnSpPr/>
              <p:nvPr/>
            </p:nvCxnSpPr>
            <p:spPr>
              <a:xfrm>
                <a:off x="4261104" y="1925312"/>
                <a:ext cx="1015443" cy="8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4181399" y="2372409"/>
                <a:ext cx="120441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4385787" y="1569112"/>
                <a:ext cx="805029" cy="307777"/>
              </a:xfrm>
              <a:prstGeom prst="rect">
                <a:avLst/>
              </a:prstGeom>
            </p:spPr>
            <p:txBody>
              <a:bodyPr wrap="none">
                <a:spAutoFit/>
              </a:bodyPr>
              <a:lstStyle/>
              <a:p>
                <a:r>
                  <a:rPr lang="en-US" sz="1400" dirty="0" smtClean="0"/>
                  <a:t>1x1, 256</a:t>
                </a:r>
                <a:endParaRPr lang="en-US" sz="1400" dirty="0"/>
              </a:p>
            </p:txBody>
          </p:sp>
          <p:sp>
            <p:nvSpPr>
              <p:cNvPr id="121" name="Rectangle 120"/>
              <p:cNvSpPr/>
              <p:nvPr/>
            </p:nvSpPr>
            <p:spPr>
              <a:xfrm>
                <a:off x="4347011" y="2399286"/>
                <a:ext cx="896399" cy="307777"/>
              </a:xfrm>
              <a:prstGeom prst="rect">
                <a:avLst/>
              </a:prstGeom>
            </p:spPr>
            <p:txBody>
              <a:bodyPr wrap="none">
                <a:spAutoFit/>
              </a:bodyPr>
              <a:lstStyle/>
              <a:p>
                <a:r>
                  <a:rPr lang="en-US" sz="1400" dirty="0" smtClean="0"/>
                  <a:t>1x1, 1024</a:t>
                </a:r>
                <a:endParaRPr lang="en-US" sz="1400" dirty="0"/>
              </a:p>
            </p:txBody>
          </p:sp>
          <p:sp>
            <p:nvSpPr>
              <p:cNvPr id="122" name="Rectangle 121"/>
              <p:cNvSpPr/>
              <p:nvPr/>
            </p:nvSpPr>
            <p:spPr>
              <a:xfrm>
                <a:off x="4365884" y="2005706"/>
                <a:ext cx="805029" cy="307777"/>
              </a:xfrm>
              <a:prstGeom prst="rect">
                <a:avLst/>
              </a:prstGeom>
            </p:spPr>
            <p:txBody>
              <a:bodyPr wrap="none">
                <a:spAutoFit/>
              </a:bodyPr>
              <a:lstStyle/>
              <a:p>
                <a:r>
                  <a:rPr lang="en-US" sz="1400" dirty="0"/>
                  <a:t>3</a:t>
                </a:r>
                <a:r>
                  <a:rPr lang="en-US" sz="1400" dirty="0" smtClean="0"/>
                  <a:t>x3, 256</a:t>
                </a:r>
                <a:endParaRPr lang="en-US" sz="1400" dirty="0"/>
              </a:p>
            </p:txBody>
          </p:sp>
        </p:grpSp>
        <p:cxnSp>
          <p:nvCxnSpPr>
            <p:cNvPr id="123" name="Elbow Connector 122"/>
            <p:cNvCxnSpPr>
              <a:stCxn id="109" idx="2"/>
              <a:endCxn id="117" idx="0"/>
            </p:cNvCxnSpPr>
            <p:nvPr/>
          </p:nvCxnSpPr>
          <p:spPr>
            <a:xfrm rot="5400000" flipH="1" flipV="1">
              <a:off x="5746738" y="1709292"/>
              <a:ext cx="1219331" cy="1808319"/>
            </a:xfrm>
            <a:prstGeom prst="bentConnector5">
              <a:avLst>
                <a:gd name="adj1" fmla="val -18748"/>
                <a:gd name="adj2" fmla="val 50000"/>
                <a:gd name="adj3" fmla="val 118748"/>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8477480" y="1998830"/>
              <a:ext cx="1356323" cy="1219331"/>
              <a:chOff x="4090238" y="1487732"/>
              <a:chExt cx="1356323" cy="1219331"/>
            </a:xfrm>
          </p:grpSpPr>
          <p:sp>
            <p:nvSpPr>
              <p:cNvPr id="126" name="Trapezoid 125"/>
              <p:cNvSpPr/>
              <p:nvPr/>
            </p:nvSpPr>
            <p:spPr>
              <a:xfrm>
                <a:off x="4090238" y="1487732"/>
                <a:ext cx="1356323" cy="1215936"/>
              </a:xfrm>
              <a:prstGeom prst="trapezoi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27" name="Straight Connector 126"/>
              <p:cNvCxnSpPr/>
              <p:nvPr/>
            </p:nvCxnSpPr>
            <p:spPr>
              <a:xfrm>
                <a:off x="4261104" y="1925312"/>
                <a:ext cx="1015443" cy="8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4181399" y="2372409"/>
                <a:ext cx="120441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4385787" y="1569112"/>
                <a:ext cx="805029" cy="307777"/>
              </a:xfrm>
              <a:prstGeom prst="rect">
                <a:avLst/>
              </a:prstGeom>
            </p:spPr>
            <p:txBody>
              <a:bodyPr wrap="none">
                <a:spAutoFit/>
              </a:bodyPr>
              <a:lstStyle/>
              <a:p>
                <a:r>
                  <a:rPr lang="en-US" sz="1400" dirty="0" smtClean="0"/>
                  <a:t>1x1, 512</a:t>
                </a:r>
                <a:endParaRPr lang="en-US" sz="1400" dirty="0"/>
              </a:p>
            </p:txBody>
          </p:sp>
          <p:sp>
            <p:nvSpPr>
              <p:cNvPr id="130" name="Rectangle 129"/>
              <p:cNvSpPr/>
              <p:nvPr/>
            </p:nvSpPr>
            <p:spPr>
              <a:xfrm>
                <a:off x="4347011" y="2399286"/>
                <a:ext cx="896399" cy="307777"/>
              </a:xfrm>
              <a:prstGeom prst="rect">
                <a:avLst/>
              </a:prstGeom>
            </p:spPr>
            <p:txBody>
              <a:bodyPr wrap="none">
                <a:spAutoFit/>
              </a:bodyPr>
              <a:lstStyle/>
              <a:p>
                <a:r>
                  <a:rPr lang="en-US" sz="1400" dirty="0" smtClean="0"/>
                  <a:t>1x1, 2048</a:t>
                </a:r>
                <a:endParaRPr lang="en-US" sz="1400" dirty="0"/>
              </a:p>
            </p:txBody>
          </p:sp>
          <p:sp>
            <p:nvSpPr>
              <p:cNvPr id="131" name="Rectangle 130"/>
              <p:cNvSpPr/>
              <p:nvPr/>
            </p:nvSpPr>
            <p:spPr>
              <a:xfrm>
                <a:off x="4365884" y="2005706"/>
                <a:ext cx="805029" cy="307777"/>
              </a:xfrm>
              <a:prstGeom prst="rect">
                <a:avLst/>
              </a:prstGeom>
            </p:spPr>
            <p:txBody>
              <a:bodyPr wrap="none">
                <a:spAutoFit/>
              </a:bodyPr>
              <a:lstStyle/>
              <a:p>
                <a:r>
                  <a:rPr lang="en-US" sz="1400" dirty="0"/>
                  <a:t>3</a:t>
                </a:r>
                <a:r>
                  <a:rPr lang="en-US" sz="1400" dirty="0" smtClean="0"/>
                  <a:t>x3, 512</a:t>
                </a:r>
                <a:endParaRPr lang="en-US" sz="1400" dirty="0"/>
              </a:p>
            </p:txBody>
          </p:sp>
        </p:grpSp>
        <p:cxnSp>
          <p:nvCxnSpPr>
            <p:cNvPr id="132" name="Elbow Connector 131"/>
            <p:cNvCxnSpPr>
              <a:stCxn id="117" idx="2"/>
              <a:endCxn id="126" idx="0"/>
            </p:cNvCxnSpPr>
            <p:nvPr/>
          </p:nvCxnSpPr>
          <p:spPr>
            <a:xfrm rot="5400000" flipH="1" flipV="1">
              <a:off x="7597657" y="1661737"/>
              <a:ext cx="1220892" cy="1895078"/>
            </a:xfrm>
            <a:prstGeom prst="bentConnector5">
              <a:avLst>
                <a:gd name="adj1" fmla="val -18724"/>
                <a:gd name="adj2" fmla="val 50000"/>
                <a:gd name="adj3" fmla="val 118724"/>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3744932" y="3411777"/>
              <a:ext cx="628698" cy="307777"/>
            </a:xfrm>
            <a:prstGeom prst="rect">
              <a:avLst/>
            </a:prstGeom>
          </p:spPr>
          <p:txBody>
            <a:bodyPr wrap="none">
              <a:spAutoFit/>
            </a:bodyPr>
            <a:lstStyle/>
            <a:p>
              <a:r>
                <a:rPr lang="en-US" sz="1400" dirty="0" smtClean="0"/>
                <a:t>56x56</a:t>
              </a:r>
              <a:endParaRPr lang="en-US" sz="1400" dirty="0"/>
            </a:p>
          </p:txBody>
        </p:sp>
        <p:sp>
          <p:nvSpPr>
            <p:cNvPr id="136" name="Rectangle 135"/>
            <p:cNvSpPr/>
            <p:nvPr/>
          </p:nvSpPr>
          <p:spPr>
            <a:xfrm>
              <a:off x="5044348" y="3876674"/>
              <a:ext cx="845103" cy="307777"/>
            </a:xfrm>
            <a:prstGeom prst="rect">
              <a:avLst/>
            </a:prstGeom>
          </p:spPr>
          <p:txBody>
            <a:bodyPr wrap="none">
              <a:spAutoFit/>
            </a:bodyPr>
            <a:lstStyle/>
            <a:p>
              <a:r>
                <a:rPr lang="en-US" sz="1400" dirty="0" smtClean="0"/>
                <a:t>Repeat-4</a:t>
              </a:r>
              <a:endParaRPr lang="en-US" sz="1400" dirty="0"/>
            </a:p>
          </p:txBody>
        </p:sp>
        <p:sp>
          <p:nvSpPr>
            <p:cNvPr id="137" name="Rectangle 136"/>
            <p:cNvSpPr/>
            <p:nvPr/>
          </p:nvSpPr>
          <p:spPr>
            <a:xfrm>
              <a:off x="4714104" y="1642456"/>
              <a:ext cx="1484448" cy="2245294"/>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5560312" y="3408642"/>
              <a:ext cx="628698" cy="307777"/>
            </a:xfrm>
            <a:prstGeom prst="rect">
              <a:avLst/>
            </a:prstGeom>
          </p:spPr>
          <p:txBody>
            <a:bodyPr wrap="none">
              <a:spAutoFit/>
            </a:bodyPr>
            <a:lstStyle/>
            <a:p>
              <a:r>
                <a:rPr lang="en-US" sz="1400" dirty="0" smtClean="0"/>
                <a:t>28x28</a:t>
              </a:r>
              <a:endParaRPr lang="en-US" sz="1400" dirty="0"/>
            </a:p>
          </p:txBody>
        </p:sp>
        <p:sp>
          <p:nvSpPr>
            <p:cNvPr id="139" name="Rectangle 138"/>
            <p:cNvSpPr/>
            <p:nvPr/>
          </p:nvSpPr>
          <p:spPr>
            <a:xfrm>
              <a:off x="6523384" y="1648189"/>
              <a:ext cx="1484448" cy="2245294"/>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7368631" y="3433515"/>
              <a:ext cx="628698" cy="307777"/>
            </a:xfrm>
            <a:prstGeom prst="rect">
              <a:avLst/>
            </a:prstGeom>
          </p:spPr>
          <p:txBody>
            <a:bodyPr wrap="none">
              <a:spAutoFit/>
            </a:bodyPr>
            <a:lstStyle/>
            <a:p>
              <a:r>
                <a:rPr lang="en-US" sz="1400" dirty="0" smtClean="0"/>
                <a:t>14x14</a:t>
              </a:r>
              <a:endParaRPr lang="en-US" sz="1400" dirty="0"/>
            </a:p>
          </p:txBody>
        </p:sp>
        <p:sp>
          <p:nvSpPr>
            <p:cNvPr id="141" name="Rectangle 140"/>
            <p:cNvSpPr/>
            <p:nvPr/>
          </p:nvSpPr>
          <p:spPr>
            <a:xfrm>
              <a:off x="6877951" y="3876673"/>
              <a:ext cx="845103" cy="307777"/>
            </a:xfrm>
            <a:prstGeom prst="rect">
              <a:avLst/>
            </a:prstGeom>
          </p:spPr>
          <p:txBody>
            <a:bodyPr wrap="none">
              <a:spAutoFit/>
            </a:bodyPr>
            <a:lstStyle/>
            <a:p>
              <a:r>
                <a:rPr lang="en-US" sz="1400" dirty="0" smtClean="0"/>
                <a:t>Repeat-6</a:t>
              </a:r>
              <a:endParaRPr lang="en-US" sz="1400" dirty="0"/>
            </a:p>
          </p:txBody>
        </p:sp>
        <p:sp>
          <p:nvSpPr>
            <p:cNvPr id="142" name="Rectangle 141"/>
            <p:cNvSpPr/>
            <p:nvPr/>
          </p:nvSpPr>
          <p:spPr>
            <a:xfrm>
              <a:off x="8413892" y="1642099"/>
              <a:ext cx="1484448" cy="2245294"/>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8768459" y="3870583"/>
              <a:ext cx="845103" cy="307777"/>
            </a:xfrm>
            <a:prstGeom prst="rect">
              <a:avLst/>
            </a:prstGeom>
          </p:spPr>
          <p:txBody>
            <a:bodyPr wrap="none">
              <a:spAutoFit/>
            </a:bodyPr>
            <a:lstStyle/>
            <a:p>
              <a:r>
                <a:rPr lang="en-US" sz="1400" dirty="0" smtClean="0"/>
                <a:t>Repeat-3</a:t>
              </a:r>
              <a:endParaRPr lang="en-US" sz="1400" dirty="0"/>
            </a:p>
          </p:txBody>
        </p:sp>
        <p:sp>
          <p:nvSpPr>
            <p:cNvPr id="144" name="Rectangle 143"/>
            <p:cNvSpPr/>
            <p:nvPr/>
          </p:nvSpPr>
          <p:spPr>
            <a:xfrm>
              <a:off x="9299213" y="3395493"/>
              <a:ext cx="628698" cy="307777"/>
            </a:xfrm>
            <a:prstGeom prst="rect">
              <a:avLst/>
            </a:prstGeom>
          </p:spPr>
          <p:txBody>
            <a:bodyPr wrap="none">
              <a:spAutoFit/>
            </a:bodyPr>
            <a:lstStyle/>
            <a:p>
              <a:r>
                <a:rPr lang="en-US" sz="1400" dirty="0" smtClean="0"/>
                <a:t>14x14</a:t>
              </a:r>
              <a:endParaRPr lang="en-US" sz="1400" dirty="0"/>
            </a:p>
          </p:txBody>
        </p:sp>
        <p:cxnSp>
          <p:nvCxnSpPr>
            <p:cNvPr id="145" name="Elbow Connector 144"/>
            <p:cNvCxnSpPr>
              <a:stCxn id="126" idx="2"/>
            </p:cNvCxnSpPr>
            <p:nvPr/>
          </p:nvCxnSpPr>
          <p:spPr>
            <a:xfrm rot="5400000" flipH="1" flipV="1">
              <a:off x="9471800" y="1652028"/>
              <a:ext cx="1246579" cy="1878897"/>
            </a:xfrm>
            <a:prstGeom prst="bentConnector5">
              <a:avLst>
                <a:gd name="adj1" fmla="val -18338"/>
                <a:gd name="adj2" fmla="val 50000"/>
                <a:gd name="adj3" fmla="val 118338"/>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3217351" y="1331980"/>
              <a:ext cx="1055161" cy="307777"/>
            </a:xfrm>
            <a:prstGeom prst="rect">
              <a:avLst/>
            </a:prstGeom>
          </p:spPr>
          <p:txBody>
            <a:bodyPr wrap="none">
              <a:spAutoFit/>
            </a:bodyPr>
            <a:lstStyle/>
            <a:p>
              <a:r>
                <a:rPr lang="en-US" sz="1400" i="1" dirty="0" smtClean="0"/>
                <a:t>Conv2 block</a:t>
              </a:r>
              <a:endParaRPr lang="en-US" sz="1400" i="1" dirty="0"/>
            </a:p>
          </p:txBody>
        </p:sp>
        <p:sp>
          <p:nvSpPr>
            <p:cNvPr id="150" name="Rectangle 149"/>
            <p:cNvSpPr/>
            <p:nvPr/>
          </p:nvSpPr>
          <p:spPr>
            <a:xfrm>
              <a:off x="4924662" y="1327584"/>
              <a:ext cx="1055161" cy="307777"/>
            </a:xfrm>
            <a:prstGeom prst="rect">
              <a:avLst/>
            </a:prstGeom>
          </p:spPr>
          <p:txBody>
            <a:bodyPr wrap="none">
              <a:spAutoFit/>
            </a:bodyPr>
            <a:lstStyle/>
            <a:p>
              <a:r>
                <a:rPr lang="en-US" sz="1400" i="1" dirty="0" smtClean="0"/>
                <a:t>Conv3 block</a:t>
              </a:r>
              <a:endParaRPr lang="en-US" sz="1400" i="1" dirty="0"/>
            </a:p>
          </p:txBody>
        </p:sp>
        <p:sp>
          <p:nvSpPr>
            <p:cNvPr id="151" name="Rectangle 150"/>
            <p:cNvSpPr/>
            <p:nvPr/>
          </p:nvSpPr>
          <p:spPr>
            <a:xfrm>
              <a:off x="6759793" y="1296243"/>
              <a:ext cx="1055161" cy="307777"/>
            </a:xfrm>
            <a:prstGeom prst="rect">
              <a:avLst/>
            </a:prstGeom>
          </p:spPr>
          <p:txBody>
            <a:bodyPr wrap="none">
              <a:spAutoFit/>
            </a:bodyPr>
            <a:lstStyle/>
            <a:p>
              <a:r>
                <a:rPr lang="en-US" sz="1400" i="1" dirty="0" smtClean="0"/>
                <a:t>Conv4 block</a:t>
              </a:r>
              <a:endParaRPr lang="en-US" sz="1400" i="1" dirty="0"/>
            </a:p>
          </p:txBody>
        </p:sp>
        <p:sp>
          <p:nvSpPr>
            <p:cNvPr id="152" name="Rectangle 151"/>
            <p:cNvSpPr/>
            <p:nvPr/>
          </p:nvSpPr>
          <p:spPr>
            <a:xfrm>
              <a:off x="8680885" y="1300660"/>
              <a:ext cx="1055161" cy="307777"/>
            </a:xfrm>
            <a:prstGeom prst="rect">
              <a:avLst/>
            </a:prstGeom>
          </p:spPr>
          <p:txBody>
            <a:bodyPr wrap="none">
              <a:spAutoFit/>
            </a:bodyPr>
            <a:lstStyle/>
            <a:p>
              <a:r>
                <a:rPr lang="en-US" sz="1400" i="1" dirty="0" smtClean="0"/>
                <a:t>Conv5 block</a:t>
              </a:r>
              <a:endParaRPr lang="en-US" sz="1400" i="1" dirty="0"/>
            </a:p>
          </p:txBody>
        </p:sp>
        <p:sp>
          <p:nvSpPr>
            <p:cNvPr id="155" name="Rectangle 154"/>
            <p:cNvSpPr/>
            <p:nvPr/>
          </p:nvSpPr>
          <p:spPr>
            <a:xfrm>
              <a:off x="10291181" y="1635361"/>
              <a:ext cx="1484448" cy="2258122"/>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0580654" y="1278516"/>
              <a:ext cx="782587" cy="307777"/>
            </a:xfrm>
            <a:prstGeom prst="rect">
              <a:avLst/>
            </a:prstGeom>
          </p:spPr>
          <p:txBody>
            <a:bodyPr wrap="none">
              <a:spAutoFit/>
            </a:bodyPr>
            <a:lstStyle/>
            <a:p>
              <a:r>
                <a:rPr lang="en-US" sz="1400" i="1" dirty="0" smtClean="0"/>
                <a:t>FC block</a:t>
              </a:r>
              <a:endParaRPr lang="en-US" sz="1400" i="1" dirty="0"/>
            </a:p>
          </p:txBody>
        </p:sp>
        <p:sp>
          <p:nvSpPr>
            <p:cNvPr id="157" name="Rectangle 156"/>
            <p:cNvSpPr/>
            <p:nvPr/>
          </p:nvSpPr>
          <p:spPr>
            <a:xfrm>
              <a:off x="260344" y="1650208"/>
              <a:ext cx="2483511" cy="2260864"/>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1158216" y="1328716"/>
              <a:ext cx="1055161" cy="307777"/>
            </a:xfrm>
            <a:prstGeom prst="rect">
              <a:avLst/>
            </a:prstGeom>
          </p:spPr>
          <p:txBody>
            <a:bodyPr wrap="none">
              <a:spAutoFit/>
            </a:bodyPr>
            <a:lstStyle/>
            <a:p>
              <a:r>
                <a:rPr lang="en-US" sz="1400" i="1" dirty="0" smtClean="0"/>
                <a:t>Conv1 block</a:t>
              </a:r>
              <a:endParaRPr lang="en-US" sz="1400" i="1" dirty="0"/>
            </a:p>
          </p:txBody>
        </p:sp>
        <p:sp>
          <p:nvSpPr>
            <p:cNvPr id="159" name="TextBox 158"/>
            <p:cNvSpPr txBox="1"/>
            <p:nvPr/>
          </p:nvSpPr>
          <p:spPr>
            <a:xfrm>
              <a:off x="1565221" y="3946897"/>
              <a:ext cx="184731" cy="338554"/>
            </a:xfrm>
            <a:prstGeom prst="rect">
              <a:avLst/>
            </a:prstGeom>
            <a:noFill/>
          </p:spPr>
          <p:txBody>
            <a:bodyPr wrap="none" rtlCol="0">
              <a:spAutoFit/>
            </a:bodyPr>
            <a:lstStyle/>
            <a:p>
              <a:pPr algn="ctr"/>
              <a:endParaRPr lang="en-US" sz="1600" i="1" dirty="0"/>
            </a:p>
          </p:txBody>
        </p:sp>
        <p:sp>
          <p:nvSpPr>
            <p:cNvPr id="160" name="Rectangle 159"/>
            <p:cNvSpPr/>
            <p:nvPr/>
          </p:nvSpPr>
          <p:spPr>
            <a:xfrm>
              <a:off x="1974680" y="3434521"/>
              <a:ext cx="811441" cy="307777"/>
            </a:xfrm>
            <a:prstGeom prst="rect">
              <a:avLst/>
            </a:prstGeom>
          </p:spPr>
          <p:txBody>
            <a:bodyPr wrap="none">
              <a:spAutoFit/>
            </a:bodyPr>
            <a:lstStyle/>
            <a:p>
              <a:r>
                <a:rPr lang="en-US" sz="1400" dirty="0" smtClean="0"/>
                <a:t>112x112</a:t>
              </a:r>
              <a:endParaRPr lang="en-US" sz="1400" dirty="0"/>
            </a:p>
          </p:txBody>
        </p:sp>
        <p:grpSp>
          <p:nvGrpSpPr>
            <p:cNvPr id="165" name="Group 164"/>
            <p:cNvGrpSpPr/>
            <p:nvPr/>
          </p:nvGrpSpPr>
          <p:grpSpPr>
            <a:xfrm>
              <a:off x="10358296" y="1953364"/>
              <a:ext cx="1356323" cy="1244382"/>
              <a:chOff x="4090238" y="1459286"/>
              <a:chExt cx="1356323" cy="1244382"/>
            </a:xfrm>
          </p:grpSpPr>
          <p:sp>
            <p:nvSpPr>
              <p:cNvPr id="166" name="Trapezoid 165"/>
              <p:cNvSpPr/>
              <p:nvPr/>
            </p:nvSpPr>
            <p:spPr>
              <a:xfrm>
                <a:off x="4090238" y="1487732"/>
                <a:ext cx="1356323" cy="1215936"/>
              </a:xfrm>
              <a:prstGeom prst="trapezoi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7" name="Straight Connector 166"/>
              <p:cNvCxnSpPr/>
              <p:nvPr/>
            </p:nvCxnSpPr>
            <p:spPr>
              <a:xfrm>
                <a:off x="4261104" y="1961888"/>
                <a:ext cx="1015443" cy="8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4181399" y="2372409"/>
                <a:ext cx="120441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9" name="Rectangle 168"/>
              <p:cNvSpPr/>
              <p:nvPr/>
            </p:nvSpPr>
            <p:spPr>
              <a:xfrm>
                <a:off x="4396297" y="1459286"/>
                <a:ext cx="805866" cy="523220"/>
              </a:xfrm>
              <a:prstGeom prst="rect">
                <a:avLst/>
              </a:prstGeom>
            </p:spPr>
            <p:txBody>
              <a:bodyPr wrap="square">
                <a:spAutoFit/>
              </a:bodyPr>
              <a:lstStyle/>
              <a:p>
                <a:pPr algn="ctr"/>
                <a:r>
                  <a:rPr lang="en-US" sz="1400" dirty="0" smtClean="0"/>
                  <a:t>Average Pool</a:t>
                </a:r>
                <a:endParaRPr lang="en-US" sz="1400" dirty="0"/>
              </a:p>
            </p:txBody>
          </p:sp>
          <p:sp>
            <p:nvSpPr>
              <p:cNvPr id="170" name="Rectangle 169"/>
              <p:cNvSpPr/>
              <p:nvPr/>
            </p:nvSpPr>
            <p:spPr>
              <a:xfrm>
                <a:off x="4466324" y="2378805"/>
                <a:ext cx="782522" cy="307777"/>
              </a:xfrm>
              <a:prstGeom prst="rect">
                <a:avLst/>
              </a:prstGeom>
            </p:spPr>
            <p:txBody>
              <a:bodyPr wrap="none">
                <a:spAutoFit/>
              </a:bodyPr>
              <a:lstStyle/>
              <a:p>
                <a:r>
                  <a:rPr lang="en-US" sz="1400" dirty="0" smtClean="0"/>
                  <a:t>Softmax</a:t>
                </a:r>
                <a:endParaRPr lang="en-US" sz="1400" dirty="0"/>
              </a:p>
            </p:txBody>
          </p:sp>
          <p:sp>
            <p:nvSpPr>
              <p:cNvPr id="171" name="Rectangle 170"/>
              <p:cNvSpPr/>
              <p:nvPr/>
            </p:nvSpPr>
            <p:spPr>
              <a:xfrm>
                <a:off x="4425096" y="2006692"/>
                <a:ext cx="766557" cy="307777"/>
              </a:xfrm>
              <a:prstGeom prst="rect">
                <a:avLst/>
              </a:prstGeom>
            </p:spPr>
            <p:txBody>
              <a:bodyPr wrap="none">
                <a:spAutoFit/>
              </a:bodyPr>
              <a:lstStyle/>
              <a:p>
                <a:r>
                  <a:rPr lang="en-US" sz="1400" dirty="0"/>
                  <a:t>1000 </a:t>
                </a:r>
                <a:r>
                  <a:rPr lang="en-US" sz="1400" dirty="0" smtClean="0"/>
                  <a:t>FC</a:t>
                </a:r>
                <a:endParaRPr lang="en-US" sz="1400" dirty="0"/>
              </a:p>
            </p:txBody>
          </p:sp>
        </p:grpSp>
        <p:sp>
          <p:nvSpPr>
            <p:cNvPr id="172" name="Rectangle 171"/>
            <p:cNvSpPr/>
            <p:nvPr/>
          </p:nvSpPr>
          <p:spPr>
            <a:xfrm>
              <a:off x="10671801" y="3895070"/>
              <a:ext cx="961417" cy="307777"/>
            </a:xfrm>
            <a:prstGeom prst="rect">
              <a:avLst/>
            </a:prstGeom>
          </p:spPr>
          <p:txBody>
            <a:bodyPr wrap="none">
              <a:spAutoFit/>
            </a:bodyPr>
            <a:lstStyle/>
            <a:p>
              <a:r>
                <a:rPr lang="en-US" sz="1400" dirty="0" smtClean="0"/>
                <a:t>Final Layer</a:t>
              </a:r>
              <a:endParaRPr lang="en-US" sz="1400" dirty="0"/>
            </a:p>
          </p:txBody>
        </p:sp>
        <p:sp>
          <p:nvSpPr>
            <p:cNvPr id="173" name="Rectangle 172"/>
            <p:cNvSpPr/>
            <p:nvPr/>
          </p:nvSpPr>
          <p:spPr>
            <a:xfrm>
              <a:off x="1045292" y="3891850"/>
              <a:ext cx="1094595" cy="307777"/>
            </a:xfrm>
            <a:prstGeom prst="rect">
              <a:avLst/>
            </a:prstGeom>
          </p:spPr>
          <p:txBody>
            <a:bodyPr wrap="none">
              <a:spAutoFit/>
            </a:bodyPr>
            <a:lstStyle/>
            <a:p>
              <a:r>
                <a:rPr lang="en-US" sz="1400" dirty="0" smtClean="0"/>
                <a:t>Initial Layers</a:t>
              </a:r>
              <a:endParaRPr lang="en-US" sz="1400" dirty="0"/>
            </a:p>
          </p:txBody>
        </p:sp>
      </p:grpSp>
    </p:spTree>
    <p:extLst>
      <p:ext uri="{BB962C8B-B14F-4D97-AF65-F5344CB8AC3E}">
        <p14:creationId xmlns:p14="http://schemas.microsoft.com/office/powerpoint/2010/main" val="3597955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9768" y="405085"/>
            <a:ext cx="7680960" cy="400110"/>
          </a:xfrm>
          <a:prstGeom prst="rect">
            <a:avLst/>
          </a:prstGeom>
          <a:noFill/>
        </p:spPr>
        <p:txBody>
          <a:bodyPr wrap="square" rtlCol="0">
            <a:spAutoFit/>
          </a:bodyPr>
          <a:lstStyle/>
          <a:p>
            <a:r>
              <a:rPr lang="en-US" sz="2000" b="1" dirty="0" smtClean="0"/>
              <a:t>Resnet Architecture:</a:t>
            </a:r>
            <a:endParaRPr lang="en-US" sz="2000" b="1" dirty="0" smtClean="0"/>
          </a:p>
        </p:txBody>
      </p:sp>
      <p:pic>
        <p:nvPicPr>
          <p:cNvPr id="5" name="Picture 4">
            <a:extLst>
              <a:ext uri="{FF2B5EF4-FFF2-40B4-BE49-F238E27FC236}">
                <a16:creationId xmlns:a16="http://schemas.microsoft.com/office/drawing/2014/main" xmlns="" id="{4F123114-E0DF-4542-9867-FE12447B6D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9939" y="141722"/>
            <a:ext cx="831672" cy="831672"/>
          </a:xfrm>
          <a:prstGeom prst="rect">
            <a:avLst/>
          </a:prstGeom>
        </p:spPr>
      </p:pic>
      <p:grpSp>
        <p:nvGrpSpPr>
          <p:cNvPr id="278" name="Group 277"/>
          <p:cNvGrpSpPr/>
          <p:nvPr/>
        </p:nvGrpSpPr>
        <p:grpSpPr>
          <a:xfrm>
            <a:off x="541868" y="805195"/>
            <a:ext cx="10549804" cy="5902264"/>
            <a:chOff x="541868" y="805195"/>
            <a:chExt cx="10549804" cy="5902264"/>
          </a:xfrm>
        </p:grpSpPr>
        <p:grpSp>
          <p:nvGrpSpPr>
            <p:cNvPr id="2" name="Group 1"/>
            <p:cNvGrpSpPr/>
            <p:nvPr/>
          </p:nvGrpSpPr>
          <p:grpSpPr>
            <a:xfrm>
              <a:off x="1202945" y="805195"/>
              <a:ext cx="9888727" cy="2123051"/>
              <a:chOff x="215393" y="1278516"/>
              <a:chExt cx="11560236" cy="3023949"/>
            </a:xfrm>
          </p:grpSpPr>
          <p:sp>
            <p:nvSpPr>
              <p:cNvPr id="103" name="Rectangle 102"/>
              <p:cNvSpPr/>
              <p:nvPr/>
            </p:nvSpPr>
            <p:spPr>
              <a:xfrm>
                <a:off x="2943615" y="1650208"/>
                <a:ext cx="1523391" cy="2245294"/>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29" name="Group 28"/>
              <p:cNvGrpSpPr/>
              <p:nvPr/>
            </p:nvGrpSpPr>
            <p:grpSpPr>
              <a:xfrm>
                <a:off x="1137128" y="1930554"/>
                <a:ext cx="1486459" cy="1504017"/>
                <a:chOff x="1690674" y="1532656"/>
                <a:chExt cx="2036708" cy="1961189"/>
              </a:xfrm>
            </p:grpSpPr>
            <p:sp>
              <p:nvSpPr>
                <p:cNvPr id="10" name="Trapezoid 9"/>
                <p:cNvSpPr/>
                <p:nvPr/>
              </p:nvSpPr>
              <p:spPr>
                <a:xfrm>
                  <a:off x="1690674" y="1532656"/>
                  <a:ext cx="2036708" cy="1959812"/>
                </a:xfrm>
                <a:prstGeom prst="trapezoi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12" name="Straight Connector 11"/>
                <p:cNvCxnSpPr/>
                <p:nvPr/>
              </p:nvCxnSpPr>
              <p:spPr>
                <a:xfrm>
                  <a:off x="2075688" y="2023957"/>
                  <a:ext cx="127553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962912" y="2496312"/>
                  <a:ext cx="1475232" cy="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810512" y="2956111"/>
                  <a:ext cx="1792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193153" y="1639469"/>
                  <a:ext cx="1013337" cy="437889"/>
                </a:xfrm>
                <a:prstGeom prst="rect">
                  <a:avLst/>
                </a:prstGeom>
              </p:spPr>
              <p:txBody>
                <a:bodyPr wrap="none">
                  <a:spAutoFit/>
                </a:bodyPr>
                <a:lstStyle/>
                <a:p>
                  <a:r>
                    <a:rPr lang="en-US" sz="1100" dirty="0" smtClean="0"/>
                    <a:t>Conv-2D</a:t>
                  </a:r>
                  <a:endParaRPr lang="en-US" sz="1100" dirty="0"/>
                </a:p>
              </p:txBody>
            </p:sp>
            <p:sp>
              <p:nvSpPr>
                <p:cNvPr id="19" name="Rectangle 18"/>
                <p:cNvSpPr/>
                <p:nvPr/>
              </p:nvSpPr>
              <p:spPr>
                <a:xfrm>
                  <a:off x="1996683" y="2076671"/>
                  <a:ext cx="1305135" cy="437889"/>
                </a:xfrm>
                <a:prstGeom prst="rect">
                  <a:avLst/>
                </a:prstGeom>
              </p:spPr>
              <p:txBody>
                <a:bodyPr wrap="none">
                  <a:spAutoFit/>
                </a:bodyPr>
                <a:lstStyle/>
                <a:p>
                  <a:r>
                    <a:rPr lang="en-US" sz="1100" dirty="0" smtClean="0"/>
                    <a:t>Batch Norm</a:t>
                  </a:r>
                  <a:endParaRPr lang="en-US" sz="1100" dirty="0"/>
                </a:p>
              </p:txBody>
            </p:sp>
            <p:sp>
              <p:nvSpPr>
                <p:cNvPr id="21" name="Rectangle 20"/>
                <p:cNvSpPr/>
                <p:nvPr/>
              </p:nvSpPr>
              <p:spPr>
                <a:xfrm>
                  <a:off x="2335604" y="2548548"/>
                  <a:ext cx="723950" cy="437889"/>
                </a:xfrm>
                <a:prstGeom prst="rect">
                  <a:avLst/>
                </a:prstGeom>
              </p:spPr>
              <p:txBody>
                <a:bodyPr wrap="none">
                  <a:spAutoFit/>
                </a:bodyPr>
                <a:lstStyle/>
                <a:p>
                  <a:r>
                    <a:rPr lang="en-US" sz="1100" dirty="0" smtClean="0"/>
                    <a:t>ReLU</a:t>
                  </a:r>
                  <a:endParaRPr lang="en-US" sz="1100" dirty="0"/>
                </a:p>
              </p:txBody>
            </p:sp>
            <p:sp>
              <p:nvSpPr>
                <p:cNvPr id="22" name="Rectangle 21"/>
                <p:cNvSpPr/>
                <p:nvPr/>
              </p:nvSpPr>
              <p:spPr>
                <a:xfrm>
                  <a:off x="1838561" y="3055956"/>
                  <a:ext cx="1575230" cy="437889"/>
                </a:xfrm>
                <a:prstGeom prst="rect">
                  <a:avLst/>
                </a:prstGeom>
              </p:spPr>
              <p:txBody>
                <a:bodyPr wrap="none">
                  <a:spAutoFit/>
                </a:bodyPr>
                <a:lstStyle/>
                <a:p>
                  <a:r>
                    <a:rPr lang="en-US" sz="1100" dirty="0" smtClean="0"/>
                    <a:t>Max Pooling2D</a:t>
                  </a:r>
                  <a:endParaRPr lang="en-US" sz="1100" dirty="0"/>
                </a:p>
              </p:txBody>
            </p:sp>
          </p:grpSp>
          <p:grpSp>
            <p:nvGrpSpPr>
              <p:cNvPr id="34" name="Group 33"/>
              <p:cNvGrpSpPr/>
              <p:nvPr/>
            </p:nvGrpSpPr>
            <p:grpSpPr>
              <a:xfrm>
                <a:off x="215393" y="1993991"/>
                <a:ext cx="1054456" cy="1473393"/>
                <a:chOff x="1104255" y="1597063"/>
                <a:chExt cx="1444789" cy="1921256"/>
              </a:xfrm>
            </p:grpSpPr>
            <p:sp>
              <p:nvSpPr>
                <p:cNvPr id="30" name="Rectangle 29"/>
                <p:cNvSpPr/>
                <p:nvPr/>
              </p:nvSpPr>
              <p:spPr>
                <a:xfrm>
                  <a:off x="1762393" y="1597063"/>
                  <a:ext cx="786651" cy="437889"/>
                </a:xfrm>
                <a:prstGeom prst="rect">
                  <a:avLst/>
                </a:prstGeom>
              </p:spPr>
              <p:txBody>
                <a:bodyPr wrap="none">
                  <a:spAutoFit/>
                </a:bodyPr>
                <a:lstStyle/>
                <a:p>
                  <a:r>
                    <a:rPr lang="en-US" sz="1100" i="1" dirty="0"/>
                    <a:t>conv1</a:t>
                  </a:r>
                </a:p>
              </p:txBody>
            </p:sp>
            <p:sp>
              <p:nvSpPr>
                <p:cNvPr id="71" name="Rectangle 70"/>
                <p:cNvSpPr/>
                <p:nvPr/>
              </p:nvSpPr>
              <p:spPr>
                <a:xfrm>
                  <a:off x="1316458" y="2060749"/>
                  <a:ext cx="1109800" cy="437889"/>
                </a:xfrm>
                <a:prstGeom prst="rect">
                  <a:avLst/>
                </a:prstGeom>
              </p:spPr>
              <p:txBody>
                <a:bodyPr wrap="none">
                  <a:spAutoFit/>
                </a:bodyPr>
                <a:lstStyle/>
                <a:p>
                  <a:r>
                    <a:rPr lang="en-US" sz="1100" i="1" dirty="0"/>
                    <a:t>bn_conv1</a:t>
                  </a:r>
                </a:p>
              </p:txBody>
            </p:sp>
            <p:sp>
              <p:nvSpPr>
                <p:cNvPr id="75" name="Rectangle 74"/>
                <p:cNvSpPr/>
                <p:nvPr/>
              </p:nvSpPr>
              <p:spPr>
                <a:xfrm>
                  <a:off x="1104255" y="2609650"/>
                  <a:ext cx="1223143" cy="437889"/>
                </a:xfrm>
                <a:prstGeom prst="rect">
                  <a:avLst/>
                </a:prstGeom>
              </p:spPr>
              <p:txBody>
                <a:bodyPr wrap="none">
                  <a:spAutoFit/>
                </a:bodyPr>
                <a:lstStyle/>
                <a:p>
                  <a:r>
                    <a:rPr lang="en-US" sz="1100" i="1" dirty="0"/>
                    <a:t>conv1_relu</a:t>
                  </a:r>
                </a:p>
              </p:txBody>
            </p:sp>
            <p:sp>
              <p:nvSpPr>
                <p:cNvPr id="33" name="Rectangle 32"/>
                <p:cNvSpPr/>
                <p:nvPr/>
              </p:nvSpPr>
              <p:spPr>
                <a:xfrm>
                  <a:off x="1398407" y="3080430"/>
                  <a:ext cx="760124" cy="437889"/>
                </a:xfrm>
                <a:prstGeom prst="rect">
                  <a:avLst/>
                </a:prstGeom>
              </p:spPr>
              <p:txBody>
                <a:bodyPr wrap="none">
                  <a:spAutoFit/>
                </a:bodyPr>
                <a:lstStyle/>
                <a:p>
                  <a:r>
                    <a:rPr lang="en-US" sz="1100" i="1" dirty="0"/>
                    <a:t>pool1</a:t>
                  </a:r>
                </a:p>
              </p:txBody>
            </p:sp>
          </p:grpSp>
          <p:sp>
            <p:nvSpPr>
              <p:cNvPr id="84" name="Rectangle 83"/>
              <p:cNvSpPr/>
              <p:nvPr/>
            </p:nvSpPr>
            <p:spPr>
              <a:xfrm>
                <a:off x="3322461" y="3885899"/>
                <a:ext cx="774769" cy="335813"/>
              </a:xfrm>
              <a:prstGeom prst="rect">
                <a:avLst/>
              </a:prstGeom>
            </p:spPr>
            <p:txBody>
              <a:bodyPr wrap="none">
                <a:spAutoFit/>
              </a:bodyPr>
              <a:lstStyle/>
              <a:p>
                <a:r>
                  <a:rPr lang="en-US" sz="1100" dirty="0" smtClean="0"/>
                  <a:t>Repeat-3</a:t>
                </a:r>
                <a:endParaRPr lang="en-US" sz="1100" dirty="0"/>
              </a:p>
            </p:txBody>
          </p:sp>
          <p:cxnSp>
            <p:nvCxnSpPr>
              <p:cNvPr id="37" name="Elbow Connector 36"/>
              <p:cNvCxnSpPr>
                <a:stCxn id="10" idx="2"/>
                <a:endCxn id="77" idx="0"/>
              </p:cNvCxnSpPr>
              <p:nvPr/>
            </p:nvCxnSpPr>
            <p:spPr>
              <a:xfrm rot="5400000" flipH="1" flipV="1">
                <a:off x="2080060" y="1800266"/>
                <a:ext cx="1433546" cy="1832951"/>
              </a:xfrm>
              <a:prstGeom prst="bentConnector5">
                <a:avLst>
                  <a:gd name="adj1" fmla="val -22963"/>
                  <a:gd name="adj2" fmla="val 51775"/>
                  <a:gd name="adj3" fmla="val 115946"/>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3035147" y="1999969"/>
                <a:ext cx="1356323" cy="1248160"/>
                <a:chOff x="4090238" y="1487732"/>
                <a:chExt cx="1356323" cy="1248160"/>
              </a:xfrm>
            </p:grpSpPr>
            <p:sp>
              <p:nvSpPr>
                <p:cNvPr id="77" name="Trapezoid 76"/>
                <p:cNvSpPr/>
                <p:nvPr/>
              </p:nvSpPr>
              <p:spPr>
                <a:xfrm>
                  <a:off x="4090238" y="1487732"/>
                  <a:ext cx="1356323" cy="1215936"/>
                </a:xfrm>
                <a:prstGeom prst="trapezoi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78" name="Straight Connector 77"/>
                <p:cNvCxnSpPr/>
                <p:nvPr/>
              </p:nvCxnSpPr>
              <p:spPr>
                <a:xfrm>
                  <a:off x="4261104" y="1925312"/>
                  <a:ext cx="1015443" cy="8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181399" y="2372409"/>
                  <a:ext cx="120441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432879" y="1570921"/>
                  <a:ext cx="660366" cy="335813"/>
                </a:xfrm>
                <a:prstGeom prst="rect">
                  <a:avLst/>
                </a:prstGeom>
              </p:spPr>
              <p:txBody>
                <a:bodyPr wrap="none">
                  <a:spAutoFit/>
                </a:bodyPr>
                <a:lstStyle/>
                <a:p>
                  <a:r>
                    <a:rPr lang="en-US" sz="1100" dirty="0" smtClean="0"/>
                    <a:t>1x1, 64</a:t>
                  </a:r>
                  <a:endParaRPr lang="en-US" sz="1100" dirty="0"/>
                </a:p>
              </p:txBody>
            </p:sp>
            <p:sp>
              <p:nvSpPr>
                <p:cNvPr id="87" name="Rectangle 86"/>
                <p:cNvSpPr/>
                <p:nvPr/>
              </p:nvSpPr>
              <p:spPr>
                <a:xfrm>
                  <a:off x="4400577" y="2400079"/>
                  <a:ext cx="739568" cy="335813"/>
                </a:xfrm>
                <a:prstGeom prst="rect">
                  <a:avLst/>
                </a:prstGeom>
              </p:spPr>
              <p:txBody>
                <a:bodyPr wrap="none">
                  <a:spAutoFit/>
                </a:bodyPr>
                <a:lstStyle/>
                <a:p>
                  <a:r>
                    <a:rPr lang="en-US" sz="1100" dirty="0" smtClean="0"/>
                    <a:t>1x1, 256</a:t>
                  </a:r>
                  <a:endParaRPr lang="en-US" sz="1100" dirty="0"/>
                </a:p>
              </p:txBody>
            </p:sp>
            <p:sp>
              <p:nvSpPr>
                <p:cNvPr id="92" name="Rectangle 91"/>
                <p:cNvSpPr/>
                <p:nvPr/>
              </p:nvSpPr>
              <p:spPr>
                <a:xfrm>
                  <a:off x="4432879" y="2006273"/>
                  <a:ext cx="660366" cy="335813"/>
                </a:xfrm>
                <a:prstGeom prst="rect">
                  <a:avLst/>
                </a:prstGeom>
              </p:spPr>
              <p:txBody>
                <a:bodyPr wrap="none">
                  <a:spAutoFit/>
                </a:bodyPr>
                <a:lstStyle/>
                <a:p>
                  <a:r>
                    <a:rPr lang="en-US" sz="1100" dirty="0"/>
                    <a:t>3</a:t>
                  </a:r>
                  <a:r>
                    <a:rPr lang="en-US" sz="1100" dirty="0" smtClean="0"/>
                    <a:t>x3, 64</a:t>
                  </a:r>
                  <a:endParaRPr lang="en-US" sz="1100" dirty="0"/>
                </a:p>
              </p:txBody>
            </p:sp>
          </p:grpSp>
          <p:grpSp>
            <p:nvGrpSpPr>
              <p:cNvPr id="106" name="Group 105"/>
              <p:cNvGrpSpPr/>
              <p:nvPr/>
            </p:nvGrpSpPr>
            <p:grpSpPr>
              <a:xfrm>
                <a:off x="4774083" y="2007181"/>
                <a:ext cx="1356323" cy="1248160"/>
                <a:chOff x="4090238" y="1487732"/>
                <a:chExt cx="1356323" cy="1248160"/>
              </a:xfrm>
            </p:grpSpPr>
            <p:sp>
              <p:nvSpPr>
                <p:cNvPr id="109" name="Trapezoid 108"/>
                <p:cNvSpPr/>
                <p:nvPr/>
              </p:nvSpPr>
              <p:spPr>
                <a:xfrm>
                  <a:off x="4090238" y="1487732"/>
                  <a:ext cx="1356323" cy="1215936"/>
                </a:xfrm>
                <a:prstGeom prst="trapezoi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110" name="Straight Connector 109"/>
                <p:cNvCxnSpPr/>
                <p:nvPr/>
              </p:nvCxnSpPr>
              <p:spPr>
                <a:xfrm>
                  <a:off x="4261104" y="1925312"/>
                  <a:ext cx="1015443" cy="8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4181399" y="2372409"/>
                  <a:ext cx="120441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4385786" y="1569112"/>
                  <a:ext cx="739568" cy="335813"/>
                </a:xfrm>
                <a:prstGeom prst="rect">
                  <a:avLst/>
                </a:prstGeom>
              </p:spPr>
              <p:txBody>
                <a:bodyPr wrap="none">
                  <a:spAutoFit/>
                </a:bodyPr>
                <a:lstStyle/>
                <a:p>
                  <a:r>
                    <a:rPr lang="en-US" sz="1100" dirty="0" smtClean="0"/>
                    <a:t>1x1, 128</a:t>
                  </a:r>
                  <a:endParaRPr lang="en-US" sz="1100" dirty="0"/>
                </a:p>
              </p:txBody>
            </p:sp>
            <p:sp>
              <p:nvSpPr>
                <p:cNvPr id="113" name="Rectangle 112"/>
                <p:cNvSpPr/>
                <p:nvPr/>
              </p:nvSpPr>
              <p:spPr>
                <a:xfrm>
                  <a:off x="4400577" y="2400079"/>
                  <a:ext cx="739568" cy="335813"/>
                </a:xfrm>
                <a:prstGeom prst="rect">
                  <a:avLst/>
                </a:prstGeom>
              </p:spPr>
              <p:txBody>
                <a:bodyPr wrap="none">
                  <a:spAutoFit/>
                </a:bodyPr>
                <a:lstStyle/>
                <a:p>
                  <a:r>
                    <a:rPr lang="en-US" sz="1100" dirty="0" smtClean="0"/>
                    <a:t>1x1, 512</a:t>
                  </a:r>
                  <a:endParaRPr lang="en-US" sz="1100" dirty="0"/>
                </a:p>
              </p:txBody>
            </p:sp>
            <p:sp>
              <p:nvSpPr>
                <p:cNvPr id="114" name="Rectangle 113"/>
                <p:cNvSpPr/>
                <p:nvPr/>
              </p:nvSpPr>
              <p:spPr>
                <a:xfrm>
                  <a:off x="4365884" y="2005706"/>
                  <a:ext cx="739568" cy="335813"/>
                </a:xfrm>
                <a:prstGeom prst="rect">
                  <a:avLst/>
                </a:prstGeom>
              </p:spPr>
              <p:txBody>
                <a:bodyPr wrap="none">
                  <a:spAutoFit/>
                </a:bodyPr>
                <a:lstStyle/>
                <a:p>
                  <a:r>
                    <a:rPr lang="en-US" sz="1100" dirty="0"/>
                    <a:t>3</a:t>
                  </a:r>
                  <a:r>
                    <a:rPr lang="en-US" sz="1100" dirty="0" smtClean="0"/>
                    <a:t>x3, 128</a:t>
                  </a:r>
                  <a:endParaRPr lang="en-US" sz="1100" dirty="0"/>
                </a:p>
              </p:txBody>
            </p:sp>
          </p:grpSp>
          <p:cxnSp>
            <p:nvCxnSpPr>
              <p:cNvPr id="115" name="Elbow Connector 114"/>
              <p:cNvCxnSpPr>
                <a:stCxn id="77" idx="2"/>
                <a:endCxn id="109" idx="0"/>
              </p:cNvCxnSpPr>
              <p:nvPr/>
            </p:nvCxnSpPr>
            <p:spPr>
              <a:xfrm rot="5400000" flipH="1" flipV="1">
                <a:off x="3978415" y="1742075"/>
                <a:ext cx="1208724" cy="1738936"/>
              </a:xfrm>
              <a:prstGeom prst="bentConnector5">
                <a:avLst>
                  <a:gd name="adj1" fmla="val -18913"/>
                  <a:gd name="adj2" fmla="val 50000"/>
                  <a:gd name="adj3" fmla="val 11891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6582402" y="2003786"/>
                <a:ext cx="1356323" cy="1247367"/>
                <a:chOff x="4090238" y="1487732"/>
                <a:chExt cx="1356323" cy="1247367"/>
              </a:xfrm>
            </p:grpSpPr>
            <p:sp>
              <p:nvSpPr>
                <p:cNvPr id="117" name="Trapezoid 116"/>
                <p:cNvSpPr/>
                <p:nvPr/>
              </p:nvSpPr>
              <p:spPr>
                <a:xfrm>
                  <a:off x="4090238" y="1487732"/>
                  <a:ext cx="1356323" cy="1215936"/>
                </a:xfrm>
                <a:prstGeom prst="trapezoi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118" name="Straight Connector 117"/>
                <p:cNvCxnSpPr/>
                <p:nvPr/>
              </p:nvCxnSpPr>
              <p:spPr>
                <a:xfrm>
                  <a:off x="4261104" y="1925312"/>
                  <a:ext cx="1015443" cy="8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4181399" y="2372409"/>
                  <a:ext cx="120441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4385786" y="1569112"/>
                  <a:ext cx="739568" cy="335813"/>
                </a:xfrm>
                <a:prstGeom prst="rect">
                  <a:avLst/>
                </a:prstGeom>
              </p:spPr>
              <p:txBody>
                <a:bodyPr wrap="none">
                  <a:spAutoFit/>
                </a:bodyPr>
                <a:lstStyle/>
                <a:p>
                  <a:r>
                    <a:rPr lang="en-US" sz="1100" dirty="0" smtClean="0"/>
                    <a:t>1x1, 256</a:t>
                  </a:r>
                  <a:endParaRPr lang="en-US" sz="1100" dirty="0"/>
                </a:p>
              </p:txBody>
            </p:sp>
            <p:sp>
              <p:nvSpPr>
                <p:cNvPr id="121" name="Rectangle 120"/>
                <p:cNvSpPr/>
                <p:nvPr/>
              </p:nvSpPr>
              <p:spPr>
                <a:xfrm>
                  <a:off x="4347011" y="2399286"/>
                  <a:ext cx="818769" cy="335813"/>
                </a:xfrm>
                <a:prstGeom prst="rect">
                  <a:avLst/>
                </a:prstGeom>
              </p:spPr>
              <p:txBody>
                <a:bodyPr wrap="none">
                  <a:spAutoFit/>
                </a:bodyPr>
                <a:lstStyle/>
                <a:p>
                  <a:r>
                    <a:rPr lang="en-US" sz="1100" dirty="0" smtClean="0"/>
                    <a:t>1x1, 1024</a:t>
                  </a:r>
                  <a:endParaRPr lang="en-US" sz="1100" dirty="0"/>
                </a:p>
              </p:txBody>
            </p:sp>
            <p:sp>
              <p:nvSpPr>
                <p:cNvPr id="122" name="Rectangle 121"/>
                <p:cNvSpPr/>
                <p:nvPr/>
              </p:nvSpPr>
              <p:spPr>
                <a:xfrm>
                  <a:off x="4365884" y="2005706"/>
                  <a:ext cx="739568" cy="335813"/>
                </a:xfrm>
                <a:prstGeom prst="rect">
                  <a:avLst/>
                </a:prstGeom>
              </p:spPr>
              <p:txBody>
                <a:bodyPr wrap="none">
                  <a:spAutoFit/>
                </a:bodyPr>
                <a:lstStyle/>
                <a:p>
                  <a:r>
                    <a:rPr lang="en-US" sz="1100" dirty="0"/>
                    <a:t>3</a:t>
                  </a:r>
                  <a:r>
                    <a:rPr lang="en-US" sz="1100" dirty="0" smtClean="0"/>
                    <a:t>x3, 256</a:t>
                  </a:r>
                  <a:endParaRPr lang="en-US" sz="1100" dirty="0"/>
                </a:p>
              </p:txBody>
            </p:sp>
          </p:grpSp>
          <p:cxnSp>
            <p:nvCxnSpPr>
              <p:cNvPr id="123" name="Elbow Connector 122"/>
              <p:cNvCxnSpPr>
                <a:stCxn id="109" idx="2"/>
                <a:endCxn id="117" idx="0"/>
              </p:cNvCxnSpPr>
              <p:nvPr/>
            </p:nvCxnSpPr>
            <p:spPr>
              <a:xfrm rot="5400000" flipH="1" flipV="1">
                <a:off x="5746738" y="1709292"/>
                <a:ext cx="1219331" cy="1808319"/>
              </a:xfrm>
              <a:prstGeom prst="bentConnector5">
                <a:avLst>
                  <a:gd name="adj1" fmla="val -18748"/>
                  <a:gd name="adj2" fmla="val 50000"/>
                  <a:gd name="adj3" fmla="val 118748"/>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8477480" y="1998830"/>
                <a:ext cx="1356323" cy="1247367"/>
                <a:chOff x="4090238" y="1487732"/>
                <a:chExt cx="1356323" cy="1247367"/>
              </a:xfrm>
            </p:grpSpPr>
            <p:sp>
              <p:nvSpPr>
                <p:cNvPr id="126" name="Trapezoid 125"/>
                <p:cNvSpPr/>
                <p:nvPr/>
              </p:nvSpPr>
              <p:spPr>
                <a:xfrm>
                  <a:off x="4090238" y="1487732"/>
                  <a:ext cx="1356323" cy="1215936"/>
                </a:xfrm>
                <a:prstGeom prst="trapezoi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127" name="Straight Connector 126"/>
                <p:cNvCxnSpPr/>
                <p:nvPr/>
              </p:nvCxnSpPr>
              <p:spPr>
                <a:xfrm>
                  <a:off x="4261104" y="1925312"/>
                  <a:ext cx="1015443" cy="8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4181399" y="2372409"/>
                  <a:ext cx="120441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4385786" y="1569112"/>
                  <a:ext cx="739568" cy="335813"/>
                </a:xfrm>
                <a:prstGeom prst="rect">
                  <a:avLst/>
                </a:prstGeom>
              </p:spPr>
              <p:txBody>
                <a:bodyPr wrap="none">
                  <a:spAutoFit/>
                </a:bodyPr>
                <a:lstStyle/>
                <a:p>
                  <a:r>
                    <a:rPr lang="en-US" sz="1100" dirty="0" smtClean="0"/>
                    <a:t>1x1, 512</a:t>
                  </a:r>
                  <a:endParaRPr lang="en-US" sz="1100" dirty="0"/>
                </a:p>
              </p:txBody>
            </p:sp>
            <p:sp>
              <p:nvSpPr>
                <p:cNvPr id="130" name="Rectangle 129"/>
                <p:cNvSpPr/>
                <p:nvPr/>
              </p:nvSpPr>
              <p:spPr>
                <a:xfrm>
                  <a:off x="4347011" y="2399286"/>
                  <a:ext cx="818769" cy="335813"/>
                </a:xfrm>
                <a:prstGeom prst="rect">
                  <a:avLst/>
                </a:prstGeom>
              </p:spPr>
              <p:txBody>
                <a:bodyPr wrap="none">
                  <a:spAutoFit/>
                </a:bodyPr>
                <a:lstStyle/>
                <a:p>
                  <a:r>
                    <a:rPr lang="en-US" sz="1100" dirty="0" smtClean="0"/>
                    <a:t>1x1, 2048</a:t>
                  </a:r>
                  <a:endParaRPr lang="en-US" sz="1100" dirty="0"/>
                </a:p>
              </p:txBody>
            </p:sp>
            <p:sp>
              <p:nvSpPr>
                <p:cNvPr id="131" name="Rectangle 130"/>
                <p:cNvSpPr/>
                <p:nvPr/>
              </p:nvSpPr>
              <p:spPr>
                <a:xfrm>
                  <a:off x="4365884" y="2005706"/>
                  <a:ext cx="739568" cy="335813"/>
                </a:xfrm>
                <a:prstGeom prst="rect">
                  <a:avLst/>
                </a:prstGeom>
              </p:spPr>
              <p:txBody>
                <a:bodyPr wrap="none">
                  <a:spAutoFit/>
                </a:bodyPr>
                <a:lstStyle/>
                <a:p>
                  <a:r>
                    <a:rPr lang="en-US" sz="1100" dirty="0"/>
                    <a:t>3</a:t>
                  </a:r>
                  <a:r>
                    <a:rPr lang="en-US" sz="1100" dirty="0" smtClean="0"/>
                    <a:t>x3, 512</a:t>
                  </a:r>
                  <a:endParaRPr lang="en-US" sz="1100" dirty="0"/>
                </a:p>
              </p:txBody>
            </p:sp>
          </p:grpSp>
          <p:cxnSp>
            <p:nvCxnSpPr>
              <p:cNvPr id="132" name="Elbow Connector 131"/>
              <p:cNvCxnSpPr>
                <a:stCxn id="117" idx="2"/>
                <a:endCxn id="126" idx="0"/>
              </p:cNvCxnSpPr>
              <p:nvPr/>
            </p:nvCxnSpPr>
            <p:spPr>
              <a:xfrm rot="5400000" flipH="1" flipV="1">
                <a:off x="7597657" y="1661737"/>
                <a:ext cx="1220892" cy="1895078"/>
              </a:xfrm>
              <a:prstGeom prst="bentConnector5">
                <a:avLst>
                  <a:gd name="adj1" fmla="val -18724"/>
                  <a:gd name="adj2" fmla="val 50000"/>
                  <a:gd name="adj3" fmla="val 118724"/>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3744932" y="3411778"/>
                <a:ext cx="586445" cy="335813"/>
              </a:xfrm>
              <a:prstGeom prst="rect">
                <a:avLst/>
              </a:prstGeom>
            </p:spPr>
            <p:txBody>
              <a:bodyPr wrap="none">
                <a:spAutoFit/>
              </a:bodyPr>
              <a:lstStyle/>
              <a:p>
                <a:r>
                  <a:rPr lang="en-US" sz="1100" dirty="0" smtClean="0"/>
                  <a:t>56x56</a:t>
                </a:r>
                <a:endParaRPr lang="en-US" sz="1100" dirty="0"/>
              </a:p>
            </p:txBody>
          </p:sp>
          <p:sp>
            <p:nvSpPr>
              <p:cNvPr id="136" name="Rectangle 135"/>
              <p:cNvSpPr/>
              <p:nvPr/>
            </p:nvSpPr>
            <p:spPr>
              <a:xfrm>
                <a:off x="5044348" y="3876674"/>
                <a:ext cx="774769" cy="335813"/>
              </a:xfrm>
              <a:prstGeom prst="rect">
                <a:avLst/>
              </a:prstGeom>
            </p:spPr>
            <p:txBody>
              <a:bodyPr wrap="none">
                <a:spAutoFit/>
              </a:bodyPr>
              <a:lstStyle/>
              <a:p>
                <a:r>
                  <a:rPr lang="en-US" sz="1100" dirty="0" smtClean="0"/>
                  <a:t>Repeat-4</a:t>
                </a:r>
                <a:endParaRPr lang="en-US" sz="1100" dirty="0"/>
              </a:p>
            </p:txBody>
          </p:sp>
          <p:sp>
            <p:nvSpPr>
              <p:cNvPr id="137" name="Rectangle 136"/>
              <p:cNvSpPr/>
              <p:nvPr/>
            </p:nvSpPr>
            <p:spPr>
              <a:xfrm>
                <a:off x="4714104" y="1642456"/>
                <a:ext cx="1484448" cy="2245294"/>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8" name="Rectangle 137"/>
              <p:cNvSpPr/>
              <p:nvPr/>
            </p:nvSpPr>
            <p:spPr>
              <a:xfrm>
                <a:off x="5560312" y="3408642"/>
                <a:ext cx="586445" cy="335813"/>
              </a:xfrm>
              <a:prstGeom prst="rect">
                <a:avLst/>
              </a:prstGeom>
            </p:spPr>
            <p:txBody>
              <a:bodyPr wrap="none">
                <a:spAutoFit/>
              </a:bodyPr>
              <a:lstStyle/>
              <a:p>
                <a:r>
                  <a:rPr lang="en-US" sz="1100" dirty="0" smtClean="0"/>
                  <a:t>28x28</a:t>
                </a:r>
                <a:endParaRPr lang="en-US" sz="1100" dirty="0"/>
              </a:p>
            </p:txBody>
          </p:sp>
          <p:sp>
            <p:nvSpPr>
              <p:cNvPr id="139" name="Rectangle 138"/>
              <p:cNvSpPr/>
              <p:nvPr/>
            </p:nvSpPr>
            <p:spPr>
              <a:xfrm>
                <a:off x="6523384" y="1648189"/>
                <a:ext cx="1484448" cy="2245294"/>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0" name="Rectangle 139"/>
              <p:cNvSpPr/>
              <p:nvPr/>
            </p:nvSpPr>
            <p:spPr>
              <a:xfrm>
                <a:off x="7368631" y="3433515"/>
                <a:ext cx="586445" cy="335813"/>
              </a:xfrm>
              <a:prstGeom prst="rect">
                <a:avLst/>
              </a:prstGeom>
            </p:spPr>
            <p:txBody>
              <a:bodyPr wrap="none">
                <a:spAutoFit/>
              </a:bodyPr>
              <a:lstStyle/>
              <a:p>
                <a:r>
                  <a:rPr lang="en-US" sz="1100" dirty="0" smtClean="0"/>
                  <a:t>14x14</a:t>
                </a:r>
                <a:endParaRPr lang="en-US" sz="1100" dirty="0"/>
              </a:p>
            </p:txBody>
          </p:sp>
          <p:sp>
            <p:nvSpPr>
              <p:cNvPr id="141" name="Rectangle 140"/>
              <p:cNvSpPr/>
              <p:nvPr/>
            </p:nvSpPr>
            <p:spPr>
              <a:xfrm>
                <a:off x="6877951" y="3876674"/>
                <a:ext cx="774769" cy="335813"/>
              </a:xfrm>
              <a:prstGeom prst="rect">
                <a:avLst/>
              </a:prstGeom>
            </p:spPr>
            <p:txBody>
              <a:bodyPr wrap="none">
                <a:spAutoFit/>
              </a:bodyPr>
              <a:lstStyle/>
              <a:p>
                <a:r>
                  <a:rPr lang="en-US" sz="1100" dirty="0" smtClean="0"/>
                  <a:t>Repeat-6</a:t>
                </a:r>
                <a:endParaRPr lang="en-US" sz="1100" dirty="0"/>
              </a:p>
            </p:txBody>
          </p:sp>
          <p:sp>
            <p:nvSpPr>
              <p:cNvPr id="142" name="Rectangle 141"/>
              <p:cNvSpPr/>
              <p:nvPr/>
            </p:nvSpPr>
            <p:spPr>
              <a:xfrm>
                <a:off x="8413892" y="1642099"/>
                <a:ext cx="1484448" cy="2245294"/>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3" name="Rectangle 142"/>
              <p:cNvSpPr/>
              <p:nvPr/>
            </p:nvSpPr>
            <p:spPr>
              <a:xfrm>
                <a:off x="8768459" y="3870584"/>
                <a:ext cx="774769" cy="335813"/>
              </a:xfrm>
              <a:prstGeom prst="rect">
                <a:avLst/>
              </a:prstGeom>
            </p:spPr>
            <p:txBody>
              <a:bodyPr wrap="none">
                <a:spAutoFit/>
              </a:bodyPr>
              <a:lstStyle/>
              <a:p>
                <a:r>
                  <a:rPr lang="en-US" sz="1100" dirty="0" smtClean="0"/>
                  <a:t>Repeat-3</a:t>
                </a:r>
                <a:endParaRPr lang="en-US" sz="1100" dirty="0"/>
              </a:p>
            </p:txBody>
          </p:sp>
          <p:sp>
            <p:nvSpPr>
              <p:cNvPr id="144" name="Rectangle 143"/>
              <p:cNvSpPr/>
              <p:nvPr/>
            </p:nvSpPr>
            <p:spPr>
              <a:xfrm>
                <a:off x="9299213" y="3395492"/>
                <a:ext cx="586445" cy="335813"/>
              </a:xfrm>
              <a:prstGeom prst="rect">
                <a:avLst/>
              </a:prstGeom>
            </p:spPr>
            <p:txBody>
              <a:bodyPr wrap="none">
                <a:spAutoFit/>
              </a:bodyPr>
              <a:lstStyle/>
              <a:p>
                <a:r>
                  <a:rPr lang="en-US" sz="1100" dirty="0" smtClean="0"/>
                  <a:t>14x14</a:t>
                </a:r>
                <a:endParaRPr lang="en-US" sz="1100" dirty="0"/>
              </a:p>
            </p:txBody>
          </p:sp>
          <p:cxnSp>
            <p:nvCxnSpPr>
              <p:cNvPr id="145" name="Elbow Connector 144"/>
              <p:cNvCxnSpPr>
                <a:stCxn id="126" idx="2"/>
              </p:cNvCxnSpPr>
              <p:nvPr/>
            </p:nvCxnSpPr>
            <p:spPr>
              <a:xfrm rot="5400000" flipH="1" flipV="1">
                <a:off x="9471800" y="1652028"/>
                <a:ext cx="1246579" cy="1878897"/>
              </a:xfrm>
              <a:prstGeom prst="bentConnector5">
                <a:avLst>
                  <a:gd name="adj1" fmla="val -18338"/>
                  <a:gd name="adj2" fmla="val 50000"/>
                  <a:gd name="adj3" fmla="val 118338"/>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3217351" y="1331980"/>
                <a:ext cx="954293" cy="335813"/>
              </a:xfrm>
              <a:prstGeom prst="rect">
                <a:avLst/>
              </a:prstGeom>
            </p:spPr>
            <p:txBody>
              <a:bodyPr wrap="none">
                <a:spAutoFit/>
              </a:bodyPr>
              <a:lstStyle/>
              <a:p>
                <a:r>
                  <a:rPr lang="en-US" sz="1100" i="1" dirty="0" smtClean="0"/>
                  <a:t>Conv2 block</a:t>
                </a:r>
                <a:endParaRPr lang="en-US" sz="1100" i="1" dirty="0"/>
              </a:p>
            </p:txBody>
          </p:sp>
          <p:sp>
            <p:nvSpPr>
              <p:cNvPr id="150" name="Rectangle 149"/>
              <p:cNvSpPr/>
              <p:nvPr/>
            </p:nvSpPr>
            <p:spPr>
              <a:xfrm>
                <a:off x="4924662" y="1327584"/>
                <a:ext cx="954293" cy="335813"/>
              </a:xfrm>
              <a:prstGeom prst="rect">
                <a:avLst/>
              </a:prstGeom>
            </p:spPr>
            <p:txBody>
              <a:bodyPr wrap="none">
                <a:spAutoFit/>
              </a:bodyPr>
              <a:lstStyle/>
              <a:p>
                <a:r>
                  <a:rPr lang="en-US" sz="1100" i="1" dirty="0" smtClean="0"/>
                  <a:t>Conv3 block</a:t>
                </a:r>
                <a:endParaRPr lang="en-US" sz="1100" i="1" dirty="0"/>
              </a:p>
            </p:txBody>
          </p:sp>
          <p:sp>
            <p:nvSpPr>
              <p:cNvPr id="151" name="Rectangle 150"/>
              <p:cNvSpPr/>
              <p:nvPr/>
            </p:nvSpPr>
            <p:spPr>
              <a:xfrm>
                <a:off x="6759793" y="1296243"/>
                <a:ext cx="954293" cy="335813"/>
              </a:xfrm>
              <a:prstGeom prst="rect">
                <a:avLst/>
              </a:prstGeom>
            </p:spPr>
            <p:txBody>
              <a:bodyPr wrap="none">
                <a:spAutoFit/>
              </a:bodyPr>
              <a:lstStyle/>
              <a:p>
                <a:r>
                  <a:rPr lang="en-US" sz="1100" i="1" dirty="0" smtClean="0"/>
                  <a:t>Conv4 block</a:t>
                </a:r>
                <a:endParaRPr lang="en-US" sz="1100" i="1" dirty="0"/>
              </a:p>
            </p:txBody>
          </p:sp>
          <p:sp>
            <p:nvSpPr>
              <p:cNvPr id="152" name="Rectangle 151"/>
              <p:cNvSpPr/>
              <p:nvPr/>
            </p:nvSpPr>
            <p:spPr>
              <a:xfrm>
                <a:off x="8680885" y="1300660"/>
                <a:ext cx="954293" cy="335813"/>
              </a:xfrm>
              <a:prstGeom prst="rect">
                <a:avLst/>
              </a:prstGeom>
            </p:spPr>
            <p:txBody>
              <a:bodyPr wrap="none">
                <a:spAutoFit/>
              </a:bodyPr>
              <a:lstStyle/>
              <a:p>
                <a:r>
                  <a:rPr lang="en-US" sz="1100" i="1" dirty="0" smtClean="0"/>
                  <a:t>Conv5 block</a:t>
                </a:r>
                <a:endParaRPr lang="en-US" sz="1100" i="1" dirty="0"/>
              </a:p>
            </p:txBody>
          </p:sp>
          <p:sp>
            <p:nvSpPr>
              <p:cNvPr id="155" name="Rectangle 154"/>
              <p:cNvSpPr/>
              <p:nvPr/>
            </p:nvSpPr>
            <p:spPr>
              <a:xfrm>
                <a:off x="10291181" y="1635361"/>
                <a:ext cx="1484448" cy="2258122"/>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6" name="Rectangle 155"/>
              <p:cNvSpPr/>
              <p:nvPr/>
            </p:nvSpPr>
            <p:spPr>
              <a:xfrm>
                <a:off x="10580654" y="1278516"/>
                <a:ext cx="718447" cy="335813"/>
              </a:xfrm>
              <a:prstGeom prst="rect">
                <a:avLst/>
              </a:prstGeom>
            </p:spPr>
            <p:txBody>
              <a:bodyPr wrap="none">
                <a:spAutoFit/>
              </a:bodyPr>
              <a:lstStyle/>
              <a:p>
                <a:r>
                  <a:rPr lang="en-US" sz="1100" i="1" dirty="0" smtClean="0"/>
                  <a:t>FC block</a:t>
                </a:r>
                <a:endParaRPr lang="en-US" sz="1100" i="1" dirty="0"/>
              </a:p>
            </p:txBody>
          </p:sp>
          <p:sp>
            <p:nvSpPr>
              <p:cNvPr id="157" name="Rectangle 156"/>
              <p:cNvSpPr/>
              <p:nvPr/>
            </p:nvSpPr>
            <p:spPr>
              <a:xfrm>
                <a:off x="260344" y="1650208"/>
                <a:ext cx="2483511" cy="2260864"/>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8" name="Rectangle 157"/>
              <p:cNvSpPr/>
              <p:nvPr/>
            </p:nvSpPr>
            <p:spPr>
              <a:xfrm>
                <a:off x="1158216" y="1328717"/>
                <a:ext cx="954293" cy="335813"/>
              </a:xfrm>
              <a:prstGeom prst="rect">
                <a:avLst/>
              </a:prstGeom>
            </p:spPr>
            <p:txBody>
              <a:bodyPr wrap="none">
                <a:spAutoFit/>
              </a:bodyPr>
              <a:lstStyle/>
              <a:p>
                <a:r>
                  <a:rPr lang="en-US" sz="1100" i="1" dirty="0" smtClean="0"/>
                  <a:t>Conv1 block</a:t>
                </a:r>
                <a:endParaRPr lang="en-US" sz="1100" i="1" dirty="0"/>
              </a:p>
            </p:txBody>
          </p:sp>
          <p:sp>
            <p:nvSpPr>
              <p:cNvPr id="159" name="TextBox 158"/>
              <p:cNvSpPr txBox="1"/>
              <p:nvPr/>
            </p:nvSpPr>
            <p:spPr>
              <a:xfrm>
                <a:off x="1556172" y="3946898"/>
                <a:ext cx="202828" cy="355567"/>
              </a:xfrm>
              <a:prstGeom prst="rect">
                <a:avLst/>
              </a:prstGeom>
              <a:noFill/>
            </p:spPr>
            <p:txBody>
              <a:bodyPr wrap="none" rtlCol="0">
                <a:spAutoFit/>
              </a:bodyPr>
              <a:lstStyle/>
              <a:p>
                <a:pPr algn="ctr"/>
                <a:endParaRPr lang="en-US" sz="1200" i="1" dirty="0"/>
              </a:p>
            </p:txBody>
          </p:sp>
          <p:sp>
            <p:nvSpPr>
              <p:cNvPr id="160" name="Rectangle 159"/>
              <p:cNvSpPr/>
              <p:nvPr/>
            </p:nvSpPr>
            <p:spPr>
              <a:xfrm>
                <a:off x="1974680" y="3434521"/>
                <a:ext cx="744848" cy="335813"/>
              </a:xfrm>
              <a:prstGeom prst="rect">
                <a:avLst/>
              </a:prstGeom>
            </p:spPr>
            <p:txBody>
              <a:bodyPr wrap="none">
                <a:spAutoFit/>
              </a:bodyPr>
              <a:lstStyle/>
              <a:p>
                <a:r>
                  <a:rPr lang="en-US" sz="1100" dirty="0" smtClean="0"/>
                  <a:t>112x112</a:t>
                </a:r>
                <a:endParaRPr lang="en-US" sz="1100" dirty="0"/>
              </a:p>
            </p:txBody>
          </p:sp>
          <p:grpSp>
            <p:nvGrpSpPr>
              <p:cNvPr id="165" name="Group 164"/>
              <p:cNvGrpSpPr/>
              <p:nvPr/>
            </p:nvGrpSpPr>
            <p:grpSpPr>
              <a:xfrm>
                <a:off x="10358296" y="1953364"/>
                <a:ext cx="1356323" cy="1255332"/>
                <a:chOff x="4090238" y="1459286"/>
                <a:chExt cx="1356323" cy="1255332"/>
              </a:xfrm>
            </p:grpSpPr>
            <p:sp>
              <p:nvSpPr>
                <p:cNvPr id="166" name="Trapezoid 165"/>
                <p:cNvSpPr/>
                <p:nvPr/>
              </p:nvSpPr>
              <p:spPr>
                <a:xfrm>
                  <a:off x="4090238" y="1487732"/>
                  <a:ext cx="1356323" cy="1215936"/>
                </a:xfrm>
                <a:prstGeom prst="trapezoi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167" name="Straight Connector 166"/>
                <p:cNvCxnSpPr/>
                <p:nvPr/>
              </p:nvCxnSpPr>
              <p:spPr>
                <a:xfrm>
                  <a:off x="4261104" y="1961888"/>
                  <a:ext cx="1015443" cy="8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4181399" y="2372409"/>
                  <a:ext cx="120441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9" name="Rectangle 168"/>
                <p:cNvSpPr/>
                <p:nvPr/>
              </p:nvSpPr>
              <p:spPr>
                <a:xfrm>
                  <a:off x="4396297" y="1459286"/>
                  <a:ext cx="805866" cy="553103"/>
                </a:xfrm>
                <a:prstGeom prst="rect">
                  <a:avLst/>
                </a:prstGeom>
              </p:spPr>
              <p:txBody>
                <a:bodyPr wrap="square">
                  <a:spAutoFit/>
                </a:bodyPr>
                <a:lstStyle/>
                <a:p>
                  <a:pPr algn="ctr"/>
                  <a:r>
                    <a:rPr lang="en-US" sz="1100" dirty="0" smtClean="0"/>
                    <a:t>Average Pool</a:t>
                  </a:r>
                  <a:endParaRPr lang="en-US" sz="1100" dirty="0"/>
                </a:p>
              </p:txBody>
            </p:sp>
            <p:sp>
              <p:nvSpPr>
                <p:cNvPr id="170" name="Rectangle 169"/>
                <p:cNvSpPr/>
                <p:nvPr/>
              </p:nvSpPr>
              <p:spPr>
                <a:xfrm>
                  <a:off x="4466324" y="2378805"/>
                  <a:ext cx="716687" cy="335813"/>
                </a:xfrm>
                <a:prstGeom prst="rect">
                  <a:avLst/>
                </a:prstGeom>
              </p:spPr>
              <p:txBody>
                <a:bodyPr wrap="none">
                  <a:spAutoFit/>
                </a:bodyPr>
                <a:lstStyle/>
                <a:p>
                  <a:r>
                    <a:rPr lang="en-US" sz="1100" dirty="0" smtClean="0"/>
                    <a:t>Softmax</a:t>
                  </a:r>
                  <a:endParaRPr lang="en-US" sz="1100" dirty="0"/>
                </a:p>
              </p:txBody>
            </p:sp>
            <p:sp>
              <p:nvSpPr>
                <p:cNvPr id="171" name="Rectangle 170"/>
                <p:cNvSpPr/>
                <p:nvPr/>
              </p:nvSpPr>
              <p:spPr>
                <a:xfrm>
                  <a:off x="4425096" y="2006692"/>
                  <a:ext cx="707887" cy="335813"/>
                </a:xfrm>
                <a:prstGeom prst="rect">
                  <a:avLst/>
                </a:prstGeom>
              </p:spPr>
              <p:txBody>
                <a:bodyPr wrap="none">
                  <a:spAutoFit/>
                </a:bodyPr>
                <a:lstStyle/>
                <a:p>
                  <a:r>
                    <a:rPr lang="en-US" sz="1100" dirty="0"/>
                    <a:t>1000 </a:t>
                  </a:r>
                  <a:r>
                    <a:rPr lang="en-US" sz="1100" dirty="0" smtClean="0"/>
                    <a:t>FC</a:t>
                  </a:r>
                  <a:endParaRPr lang="en-US" sz="1100" dirty="0"/>
                </a:p>
              </p:txBody>
            </p:sp>
          </p:grpSp>
          <p:sp>
            <p:nvSpPr>
              <p:cNvPr id="172" name="Rectangle 171"/>
              <p:cNvSpPr/>
              <p:nvPr/>
            </p:nvSpPr>
            <p:spPr>
              <a:xfrm>
                <a:off x="10671801" y="3895070"/>
                <a:ext cx="875090" cy="335813"/>
              </a:xfrm>
              <a:prstGeom prst="rect">
                <a:avLst/>
              </a:prstGeom>
            </p:spPr>
            <p:txBody>
              <a:bodyPr wrap="none">
                <a:spAutoFit/>
              </a:bodyPr>
              <a:lstStyle/>
              <a:p>
                <a:r>
                  <a:rPr lang="en-US" sz="1100" dirty="0" smtClean="0"/>
                  <a:t>Final Layer</a:t>
                </a:r>
                <a:endParaRPr lang="en-US" sz="1100" dirty="0"/>
              </a:p>
            </p:txBody>
          </p:sp>
          <p:sp>
            <p:nvSpPr>
              <p:cNvPr id="173" name="Rectangle 172"/>
              <p:cNvSpPr/>
              <p:nvPr/>
            </p:nvSpPr>
            <p:spPr>
              <a:xfrm>
                <a:off x="1045292" y="3891849"/>
                <a:ext cx="989494" cy="335813"/>
              </a:xfrm>
              <a:prstGeom prst="rect">
                <a:avLst/>
              </a:prstGeom>
            </p:spPr>
            <p:txBody>
              <a:bodyPr wrap="none">
                <a:spAutoFit/>
              </a:bodyPr>
              <a:lstStyle/>
              <a:p>
                <a:r>
                  <a:rPr lang="en-US" sz="1100" dirty="0" smtClean="0"/>
                  <a:t>Initial Layers</a:t>
                </a:r>
                <a:endParaRPr lang="en-US" sz="1100" dirty="0"/>
              </a:p>
            </p:txBody>
          </p:sp>
        </p:grpSp>
        <p:sp>
          <p:nvSpPr>
            <p:cNvPr id="90" name="Trapezoid 89"/>
            <p:cNvSpPr/>
            <p:nvPr/>
          </p:nvSpPr>
          <p:spPr>
            <a:xfrm>
              <a:off x="2968930" y="3460687"/>
              <a:ext cx="964950" cy="601854"/>
            </a:xfrm>
            <a:prstGeom prst="trapezoi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0" name="Rectangle 99"/>
            <p:cNvSpPr/>
            <p:nvPr/>
          </p:nvSpPr>
          <p:spPr>
            <a:xfrm>
              <a:off x="3147707" y="3461532"/>
              <a:ext cx="659155" cy="600164"/>
            </a:xfrm>
            <a:prstGeom prst="rect">
              <a:avLst/>
            </a:prstGeom>
          </p:spPr>
          <p:txBody>
            <a:bodyPr wrap="none">
              <a:spAutoFit/>
            </a:bodyPr>
            <a:lstStyle/>
            <a:p>
              <a:pPr algn="ctr"/>
              <a:r>
                <a:rPr lang="en-US" sz="1100" dirty="0" smtClean="0"/>
                <a:t>Feature </a:t>
              </a:r>
            </a:p>
            <a:p>
              <a:pPr algn="ctr"/>
              <a:r>
                <a:rPr lang="en-US" sz="1100" dirty="0" smtClean="0"/>
                <a:t>Pyramid</a:t>
              </a:r>
            </a:p>
            <a:p>
              <a:pPr algn="ctr"/>
              <a:r>
                <a:rPr lang="en-US" sz="1100" dirty="0" smtClean="0"/>
                <a:t>P3</a:t>
              </a:r>
              <a:endParaRPr lang="en-US" sz="1100" dirty="0"/>
            </a:p>
          </p:txBody>
        </p:sp>
        <p:sp>
          <p:nvSpPr>
            <p:cNvPr id="102" name="Rectangle 101"/>
            <p:cNvSpPr/>
            <p:nvPr/>
          </p:nvSpPr>
          <p:spPr>
            <a:xfrm>
              <a:off x="3195603" y="4068350"/>
              <a:ext cx="585417" cy="261610"/>
            </a:xfrm>
            <a:prstGeom prst="rect">
              <a:avLst/>
            </a:prstGeom>
          </p:spPr>
          <p:txBody>
            <a:bodyPr wrap="none">
              <a:spAutoFit/>
            </a:bodyPr>
            <a:lstStyle/>
            <a:p>
              <a:r>
                <a:rPr lang="en-US" sz="1100" dirty="0" smtClean="0"/>
                <a:t>Level 1</a:t>
              </a:r>
              <a:endParaRPr lang="en-US" sz="1100" dirty="0"/>
            </a:p>
          </p:txBody>
        </p:sp>
        <p:grpSp>
          <p:nvGrpSpPr>
            <p:cNvPr id="54" name="Group 53"/>
            <p:cNvGrpSpPr/>
            <p:nvPr/>
          </p:nvGrpSpPr>
          <p:grpSpPr>
            <a:xfrm>
              <a:off x="4349019" y="3449441"/>
              <a:ext cx="964950" cy="874709"/>
              <a:chOff x="4215796" y="3540379"/>
              <a:chExt cx="964950" cy="874709"/>
            </a:xfrm>
          </p:grpSpPr>
          <p:sp>
            <p:nvSpPr>
              <p:cNvPr id="91" name="Trapezoid 90"/>
              <p:cNvSpPr/>
              <p:nvPr/>
            </p:nvSpPr>
            <p:spPr>
              <a:xfrm>
                <a:off x="4215796" y="3540379"/>
                <a:ext cx="964950" cy="601854"/>
              </a:xfrm>
              <a:prstGeom prst="trapezoi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5" name="Rectangle 104"/>
              <p:cNvSpPr/>
              <p:nvPr/>
            </p:nvSpPr>
            <p:spPr>
              <a:xfrm>
                <a:off x="4400371" y="4153478"/>
                <a:ext cx="585417" cy="261610"/>
              </a:xfrm>
              <a:prstGeom prst="rect">
                <a:avLst/>
              </a:prstGeom>
            </p:spPr>
            <p:txBody>
              <a:bodyPr wrap="none">
                <a:spAutoFit/>
              </a:bodyPr>
              <a:lstStyle/>
              <a:p>
                <a:r>
                  <a:rPr lang="en-US" sz="1100" dirty="0" smtClean="0"/>
                  <a:t>Level 2</a:t>
                </a:r>
                <a:endParaRPr lang="en-US" sz="1100" dirty="0"/>
              </a:p>
            </p:txBody>
          </p:sp>
          <p:sp>
            <p:nvSpPr>
              <p:cNvPr id="134" name="Rectangle 133"/>
              <p:cNvSpPr/>
              <p:nvPr/>
            </p:nvSpPr>
            <p:spPr>
              <a:xfrm>
                <a:off x="4374086" y="3562869"/>
                <a:ext cx="659155" cy="600164"/>
              </a:xfrm>
              <a:prstGeom prst="rect">
                <a:avLst/>
              </a:prstGeom>
            </p:spPr>
            <p:txBody>
              <a:bodyPr wrap="none">
                <a:spAutoFit/>
              </a:bodyPr>
              <a:lstStyle/>
              <a:p>
                <a:pPr algn="ctr"/>
                <a:r>
                  <a:rPr lang="en-US" sz="1100" dirty="0" smtClean="0"/>
                  <a:t>Feature </a:t>
                </a:r>
              </a:p>
              <a:p>
                <a:pPr algn="ctr"/>
                <a:r>
                  <a:rPr lang="en-US" sz="1100" dirty="0" smtClean="0"/>
                  <a:t>Pyramid</a:t>
                </a:r>
              </a:p>
              <a:p>
                <a:pPr algn="ctr"/>
                <a:r>
                  <a:rPr lang="en-US" sz="1100" dirty="0" smtClean="0"/>
                  <a:t>P4</a:t>
                </a:r>
                <a:endParaRPr lang="en-US" sz="1100" dirty="0"/>
              </a:p>
            </p:txBody>
          </p:sp>
        </p:grpSp>
        <p:grpSp>
          <p:nvGrpSpPr>
            <p:cNvPr id="52" name="Group 51"/>
            <p:cNvGrpSpPr/>
            <p:nvPr/>
          </p:nvGrpSpPr>
          <p:grpSpPr>
            <a:xfrm>
              <a:off x="5668117" y="3449440"/>
              <a:ext cx="964950" cy="874710"/>
              <a:chOff x="6167371" y="3540379"/>
              <a:chExt cx="964950" cy="874710"/>
            </a:xfrm>
          </p:grpSpPr>
          <p:sp>
            <p:nvSpPr>
              <p:cNvPr id="108" name="Rectangle 107"/>
              <p:cNvSpPr/>
              <p:nvPr/>
            </p:nvSpPr>
            <p:spPr>
              <a:xfrm>
                <a:off x="6356631" y="4153479"/>
                <a:ext cx="585417" cy="261610"/>
              </a:xfrm>
              <a:prstGeom prst="rect">
                <a:avLst/>
              </a:prstGeom>
            </p:spPr>
            <p:txBody>
              <a:bodyPr wrap="none">
                <a:spAutoFit/>
              </a:bodyPr>
              <a:lstStyle/>
              <a:p>
                <a:r>
                  <a:rPr lang="en-US" sz="1100" dirty="0" smtClean="0"/>
                  <a:t>Level 3</a:t>
                </a:r>
                <a:endParaRPr lang="en-US" sz="1100" dirty="0"/>
              </a:p>
            </p:txBody>
          </p:sp>
          <p:grpSp>
            <p:nvGrpSpPr>
              <p:cNvPr id="51" name="Group 50"/>
              <p:cNvGrpSpPr/>
              <p:nvPr/>
            </p:nvGrpSpPr>
            <p:grpSpPr>
              <a:xfrm>
                <a:off x="6167371" y="3540379"/>
                <a:ext cx="964950" cy="619847"/>
                <a:chOff x="6167371" y="3540379"/>
                <a:chExt cx="964950" cy="619847"/>
              </a:xfrm>
            </p:grpSpPr>
            <p:sp>
              <p:nvSpPr>
                <p:cNvPr id="93" name="Trapezoid 92"/>
                <p:cNvSpPr/>
                <p:nvPr/>
              </p:nvSpPr>
              <p:spPr>
                <a:xfrm>
                  <a:off x="6167371" y="3540379"/>
                  <a:ext cx="964950" cy="601854"/>
                </a:xfrm>
                <a:prstGeom prst="trapezoi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6" name="Rectangle 145"/>
                <p:cNvSpPr/>
                <p:nvPr/>
              </p:nvSpPr>
              <p:spPr>
                <a:xfrm>
                  <a:off x="6330458" y="3560062"/>
                  <a:ext cx="659155" cy="600164"/>
                </a:xfrm>
                <a:prstGeom prst="rect">
                  <a:avLst/>
                </a:prstGeom>
              </p:spPr>
              <p:txBody>
                <a:bodyPr wrap="none">
                  <a:spAutoFit/>
                </a:bodyPr>
                <a:lstStyle/>
                <a:p>
                  <a:pPr algn="ctr"/>
                  <a:r>
                    <a:rPr lang="en-US" sz="1100" dirty="0" smtClean="0"/>
                    <a:t>Feature </a:t>
                  </a:r>
                </a:p>
                <a:p>
                  <a:pPr algn="ctr"/>
                  <a:r>
                    <a:rPr lang="en-US" sz="1100" dirty="0" smtClean="0"/>
                    <a:t>Pyramid</a:t>
                  </a:r>
                </a:p>
                <a:p>
                  <a:pPr algn="ctr"/>
                  <a:r>
                    <a:rPr lang="en-US" sz="1100" dirty="0" smtClean="0"/>
                    <a:t>P5</a:t>
                  </a:r>
                  <a:endParaRPr lang="en-US" sz="1100" dirty="0"/>
                </a:p>
              </p:txBody>
            </p:sp>
          </p:grpSp>
        </p:grpSp>
        <p:grpSp>
          <p:nvGrpSpPr>
            <p:cNvPr id="65" name="Group 64"/>
            <p:cNvGrpSpPr/>
            <p:nvPr/>
          </p:nvGrpSpPr>
          <p:grpSpPr>
            <a:xfrm>
              <a:off x="6991695" y="3449439"/>
              <a:ext cx="964950" cy="863464"/>
              <a:chOff x="7694528" y="3551625"/>
              <a:chExt cx="964950" cy="863464"/>
            </a:xfrm>
          </p:grpSpPr>
          <p:sp>
            <p:nvSpPr>
              <p:cNvPr id="94" name="Trapezoid 93"/>
              <p:cNvSpPr/>
              <p:nvPr/>
            </p:nvSpPr>
            <p:spPr>
              <a:xfrm>
                <a:off x="7694528" y="3551625"/>
                <a:ext cx="964950" cy="601854"/>
              </a:xfrm>
              <a:prstGeom prst="trapezoi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4" name="Rectangle 123"/>
              <p:cNvSpPr/>
              <p:nvPr/>
            </p:nvSpPr>
            <p:spPr>
              <a:xfrm>
                <a:off x="7884294" y="4153479"/>
                <a:ext cx="585417" cy="261610"/>
              </a:xfrm>
              <a:prstGeom prst="rect">
                <a:avLst/>
              </a:prstGeom>
            </p:spPr>
            <p:txBody>
              <a:bodyPr wrap="none">
                <a:spAutoFit/>
              </a:bodyPr>
              <a:lstStyle/>
              <a:p>
                <a:r>
                  <a:rPr lang="en-US" sz="1100" dirty="0" smtClean="0"/>
                  <a:t>Level 4</a:t>
                </a:r>
                <a:endParaRPr lang="en-US" sz="1100" dirty="0"/>
              </a:p>
            </p:txBody>
          </p:sp>
          <p:sp>
            <p:nvSpPr>
              <p:cNvPr id="147" name="Rectangle 146"/>
              <p:cNvSpPr/>
              <p:nvPr/>
            </p:nvSpPr>
            <p:spPr>
              <a:xfrm>
                <a:off x="7865806" y="3570212"/>
                <a:ext cx="659155" cy="600164"/>
              </a:xfrm>
              <a:prstGeom prst="rect">
                <a:avLst/>
              </a:prstGeom>
            </p:spPr>
            <p:txBody>
              <a:bodyPr wrap="none">
                <a:spAutoFit/>
              </a:bodyPr>
              <a:lstStyle/>
              <a:p>
                <a:pPr algn="ctr"/>
                <a:r>
                  <a:rPr lang="en-US" sz="1100" dirty="0" smtClean="0"/>
                  <a:t>Feature </a:t>
                </a:r>
              </a:p>
              <a:p>
                <a:pPr algn="ctr"/>
                <a:r>
                  <a:rPr lang="en-US" sz="1100" dirty="0" smtClean="0"/>
                  <a:t>Pyramid</a:t>
                </a:r>
              </a:p>
              <a:p>
                <a:pPr algn="ctr"/>
                <a:r>
                  <a:rPr lang="en-US" sz="1100" dirty="0" smtClean="0"/>
                  <a:t>P6</a:t>
                </a:r>
                <a:endParaRPr lang="en-US" sz="1100" dirty="0"/>
              </a:p>
            </p:txBody>
          </p:sp>
        </p:grpSp>
        <p:grpSp>
          <p:nvGrpSpPr>
            <p:cNvPr id="101" name="Group 100"/>
            <p:cNvGrpSpPr/>
            <p:nvPr/>
          </p:nvGrpSpPr>
          <p:grpSpPr>
            <a:xfrm>
              <a:off x="8235969" y="3449439"/>
              <a:ext cx="964950" cy="863464"/>
              <a:chOff x="9083896" y="3551625"/>
              <a:chExt cx="964950" cy="863464"/>
            </a:xfrm>
          </p:grpSpPr>
          <p:sp>
            <p:nvSpPr>
              <p:cNvPr id="95" name="Trapezoid 94"/>
              <p:cNvSpPr/>
              <p:nvPr/>
            </p:nvSpPr>
            <p:spPr>
              <a:xfrm>
                <a:off x="9083896" y="3551625"/>
                <a:ext cx="964950" cy="601854"/>
              </a:xfrm>
              <a:prstGeom prst="trapezoi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3" name="Rectangle 132"/>
              <p:cNvSpPr/>
              <p:nvPr/>
            </p:nvSpPr>
            <p:spPr>
              <a:xfrm>
                <a:off x="9273662" y="4153479"/>
                <a:ext cx="585417" cy="261610"/>
              </a:xfrm>
              <a:prstGeom prst="rect">
                <a:avLst/>
              </a:prstGeom>
            </p:spPr>
            <p:txBody>
              <a:bodyPr wrap="none">
                <a:spAutoFit/>
              </a:bodyPr>
              <a:lstStyle/>
              <a:p>
                <a:r>
                  <a:rPr lang="en-US" sz="1100" dirty="0" smtClean="0"/>
                  <a:t>Level 5</a:t>
                </a:r>
                <a:endParaRPr lang="en-US" sz="1100" dirty="0"/>
              </a:p>
            </p:txBody>
          </p:sp>
          <p:sp>
            <p:nvSpPr>
              <p:cNvPr id="148" name="Rectangle 147"/>
              <p:cNvSpPr/>
              <p:nvPr/>
            </p:nvSpPr>
            <p:spPr>
              <a:xfrm>
                <a:off x="9258446" y="3554862"/>
                <a:ext cx="659155" cy="600164"/>
              </a:xfrm>
              <a:prstGeom prst="rect">
                <a:avLst/>
              </a:prstGeom>
            </p:spPr>
            <p:txBody>
              <a:bodyPr wrap="none">
                <a:spAutoFit/>
              </a:bodyPr>
              <a:lstStyle/>
              <a:p>
                <a:pPr algn="ctr"/>
                <a:r>
                  <a:rPr lang="en-US" sz="1100" dirty="0" smtClean="0"/>
                  <a:t>Feature </a:t>
                </a:r>
              </a:p>
              <a:p>
                <a:pPr algn="ctr"/>
                <a:r>
                  <a:rPr lang="en-US" sz="1100" dirty="0" smtClean="0"/>
                  <a:t>Pyramid</a:t>
                </a:r>
              </a:p>
              <a:p>
                <a:pPr algn="ctr"/>
                <a:r>
                  <a:rPr lang="en-US" sz="1100" dirty="0" smtClean="0"/>
                  <a:t>P7</a:t>
                </a:r>
                <a:endParaRPr lang="en-US" sz="1100" dirty="0"/>
              </a:p>
            </p:txBody>
          </p:sp>
        </p:grpSp>
        <p:cxnSp>
          <p:nvCxnSpPr>
            <p:cNvPr id="153" name="Elbow Connector 152"/>
            <p:cNvCxnSpPr>
              <a:stCxn id="91" idx="1"/>
              <a:endCxn id="102" idx="2"/>
            </p:cNvCxnSpPr>
            <p:nvPr/>
          </p:nvCxnSpPr>
          <p:spPr>
            <a:xfrm rot="10800000" flipV="1">
              <a:off x="3488313" y="3750368"/>
              <a:ext cx="935939" cy="579592"/>
            </a:xfrm>
            <a:prstGeom prst="bentConnector4">
              <a:avLst>
                <a:gd name="adj1" fmla="val 30344"/>
                <a:gd name="adj2" fmla="val 13944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Flowchart: Or 23"/>
            <p:cNvSpPr/>
            <p:nvPr/>
          </p:nvSpPr>
          <p:spPr>
            <a:xfrm>
              <a:off x="4035024" y="3750368"/>
              <a:ext cx="229885" cy="210312"/>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54" name="Elbow Connector 153"/>
            <p:cNvCxnSpPr>
              <a:stCxn id="136" idx="2"/>
              <a:endCxn id="24" idx="0"/>
            </p:cNvCxnSpPr>
            <p:nvPr/>
          </p:nvCxnSpPr>
          <p:spPr>
            <a:xfrm rot="5400000">
              <a:off x="4464860" y="2550181"/>
              <a:ext cx="885294" cy="1515080"/>
            </a:xfrm>
            <a:prstGeom prst="bentConnector3">
              <a:avLst>
                <a:gd name="adj1" fmla="val 12817"/>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1" name="Elbow Connector 160"/>
            <p:cNvCxnSpPr>
              <a:stCxn id="93" idx="1"/>
              <a:endCxn id="105" idx="2"/>
            </p:cNvCxnSpPr>
            <p:nvPr/>
          </p:nvCxnSpPr>
          <p:spPr>
            <a:xfrm rot="10800000" flipV="1">
              <a:off x="4826303" y="3750366"/>
              <a:ext cx="917046" cy="573783"/>
            </a:xfrm>
            <a:prstGeom prst="bentConnector4">
              <a:avLst>
                <a:gd name="adj1" fmla="val 29939"/>
                <a:gd name="adj2" fmla="val 13984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Flowchart: Or 161"/>
            <p:cNvSpPr/>
            <p:nvPr/>
          </p:nvSpPr>
          <p:spPr>
            <a:xfrm>
              <a:off x="5364712" y="3721791"/>
              <a:ext cx="229885" cy="210312"/>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63" name="Elbow Connector 162"/>
            <p:cNvCxnSpPr>
              <a:stCxn id="141" idx="2"/>
              <a:endCxn id="162" idx="0"/>
            </p:cNvCxnSpPr>
            <p:nvPr/>
          </p:nvCxnSpPr>
          <p:spPr>
            <a:xfrm rot="5400000">
              <a:off x="5928233" y="2416496"/>
              <a:ext cx="856717" cy="1753872"/>
            </a:xfrm>
            <a:prstGeom prst="bentConnector3">
              <a:avLst>
                <a:gd name="adj1" fmla="val 20115"/>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143" idx="2"/>
              <a:endCxn id="94" idx="0"/>
            </p:cNvCxnSpPr>
            <p:nvPr/>
          </p:nvCxnSpPr>
          <p:spPr>
            <a:xfrm rot="5400000">
              <a:off x="7868107" y="2466861"/>
              <a:ext cx="588641" cy="1376514"/>
            </a:xfrm>
            <a:prstGeom prst="bentConnector3">
              <a:avLst>
                <a:gd name="adj1" fmla="val 57767"/>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7" name="Elbow Connector 176"/>
            <p:cNvCxnSpPr>
              <a:stCxn id="124" idx="2"/>
              <a:endCxn id="95" idx="0"/>
            </p:cNvCxnSpPr>
            <p:nvPr/>
          </p:nvCxnSpPr>
          <p:spPr>
            <a:xfrm rot="5400000" flipH="1" flipV="1">
              <a:off x="7664575" y="3259034"/>
              <a:ext cx="863464" cy="1244274"/>
            </a:xfrm>
            <a:prstGeom prst="bentConnector5">
              <a:avLst>
                <a:gd name="adj1" fmla="val -26475"/>
                <a:gd name="adj2" fmla="val 51928"/>
                <a:gd name="adj3" fmla="val 1190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Elbow Connector 180"/>
            <p:cNvCxnSpPr>
              <a:stCxn id="143" idx="2"/>
              <a:endCxn id="93" idx="0"/>
            </p:cNvCxnSpPr>
            <p:nvPr/>
          </p:nvCxnSpPr>
          <p:spPr>
            <a:xfrm rot="5400000">
              <a:off x="7206317" y="1805073"/>
              <a:ext cx="588642" cy="2700092"/>
            </a:xfrm>
            <a:prstGeom prst="bentConnector3">
              <a:avLst>
                <a:gd name="adj1" fmla="val 43786"/>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1036" name="Group 1035"/>
            <p:cNvGrpSpPr/>
            <p:nvPr/>
          </p:nvGrpSpPr>
          <p:grpSpPr>
            <a:xfrm>
              <a:off x="2925810" y="4820004"/>
              <a:ext cx="1059355" cy="1053888"/>
              <a:chOff x="2894604" y="4842315"/>
              <a:chExt cx="1059355" cy="1053888"/>
            </a:xfrm>
          </p:grpSpPr>
          <p:sp>
            <p:nvSpPr>
              <p:cNvPr id="194" name="Rounded Rectangle 193"/>
              <p:cNvSpPr/>
              <p:nvPr/>
            </p:nvSpPr>
            <p:spPr>
              <a:xfrm>
                <a:off x="2894604" y="4842315"/>
                <a:ext cx="1027287" cy="73152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2971876" y="4903073"/>
                <a:ext cx="928459" cy="600164"/>
              </a:xfrm>
              <a:prstGeom prst="rect">
                <a:avLst/>
              </a:prstGeom>
            </p:spPr>
            <p:txBody>
              <a:bodyPr wrap="none">
                <a:spAutoFit/>
              </a:bodyPr>
              <a:lstStyle/>
              <a:p>
                <a:pPr algn="ctr"/>
                <a:r>
                  <a:rPr lang="en-US" sz="1100" dirty="0" smtClean="0"/>
                  <a:t>Prediction</a:t>
                </a:r>
              </a:p>
              <a:p>
                <a:pPr algn="ctr"/>
                <a:r>
                  <a:rPr lang="en-US" sz="1100" dirty="0" smtClean="0"/>
                  <a:t>+</a:t>
                </a:r>
              </a:p>
              <a:p>
                <a:pPr algn="ctr"/>
                <a:r>
                  <a:rPr lang="en-US" sz="1100" dirty="0" smtClean="0"/>
                  <a:t>Classification</a:t>
                </a:r>
                <a:endParaRPr lang="en-US" sz="1100" dirty="0"/>
              </a:p>
            </p:txBody>
          </p:sp>
          <p:sp>
            <p:nvSpPr>
              <p:cNvPr id="200" name="Rectangle 199"/>
              <p:cNvSpPr/>
              <p:nvPr/>
            </p:nvSpPr>
            <p:spPr>
              <a:xfrm>
                <a:off x="2930922" y="5634593"/>
                <a:ext cx="1023037" cy="261610"/>
              </a:xfrm>
              <a:prstGeom prst="rect">
                <a:avLst/>
              </a:prstGeom>
            </p:spPr>
            <p:txBody>
              <a:bodyPr wrap="none">
                <a:spAutoFit/>
              </a:bodyPr>
              <a:lstStyle/>
              <a:p>
                <a:r>
                  <a:rPr lang="en-US" sz="1100" dirty="0" smtClean="0"/>
                  <a:t>Sub-network 1</a:t>
                </a:r>
                <a:endParaRPr lang="en-US" sz="1100" dirty="0"/>
              </a:p>
            </p:txBody>
          </p:sp>
        </p:grpSp>
        <p:grpSp>
          <p:nvGrpSpPr>
            <p:cNvPr id="1037" name="Group 1036"/>
            <p:cNvGrpSpPr/>
            <p:nvPr/>
          </p:nvGrpSpPr>
          <p:grpSpPr>
            <a:xfrm>
              <a:off x="4307403" y="4806104"/>
              <a:ext cx="1027287" cy="1056467"/>
              <a:chOff x="4276197" y="4846703"/>
              <a:chExt cx="1027287" cy="1056467"/>
            </a:xfrm>
          </p:grpSpPr>
          <p:sp>
            <p:nvSpPr>
              <p:cNvPr id="193" name="Rounded Rectangle 192"/>
              <p:cNvSpPr/>
              <p:nvPr/>
            </p:nvSpPr>
            <p:spPr>
              <a:xfrm>
                <a:off x="4276197" y="4846703"/>
                <a:ext cx="1027287" cy="73152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4329826" y="4910040"/>
                <a:ext cx="928459" cy="600164"/>
              </a:xfrm>
              <a:prstGeom prst="rect">
                <a:avLst/>
              </a:prstGeom>
            </p:spPr>
            <p:txBody>
              <a:bodyPr wrap="none">
                <a:spAutoFit/>
              </a:bodyPr>
              <a:lstStyle/>
              <a:p>
                <a:pPr algn="ctr"/>
                <a:r>
                  <a:rPr lang="en-US" sz="1100" dirty="0" smtClean="0"/>
                  <a:t>Prediction</a:t>
                </a:r>
              </a:p>
              <a:p>
                <a:pPr algn="ctr"/>
                <a:r>
                  <a:rPr lang="en-US" sz="1100" dirty="0" smtClean="0"/>
                  <a:t>+</a:t>
                </a:r>
              </a:p>
              <a:p>
                <a:pPr algn="ctr"/>
                <a:r>
                  <a:rPr lang="en-US" sz="1100" dirty="0" smtClean="0"/>
                  <a:t>Classification</a:t>
                </a:r>
                <a:endParaRPr lang="en-US" sz="1100" dirty="0"/>
              </a:p>
            </p:txBody>
          </p:sp>
          <p:sp>
            <p:nvSpPr>
              <p:cNvPr id="201" name="Rectangle 200"/>
              <p:cNvSpPr/>
              <p:nvPr/>
            </p:nvSpPr>
            <p:spPr>
              <a:xfrm>
                <a:off x="4280447" y="5641560"/>
                <a:ext cx="1023037" cy="261610"/>
              </a:xfrm>
              <a:prstGeom prst="rect">
                <a:avLst/>
              </a:prstGeom>
            </p:spPr>
            <p:txBody>
              <a:bodyPr wrap="none">
                <a:spAutoFit/>
              </a:bodyPr>
              <a:lstStyle/>
              <a:p>
                <a:r>
                  <a:rPr lang="en-US" sz="1100" dirty="0" smtClean="0"/>
                  <a:t>Sub-network 2</a:t>
                </a:r>
                <a:endParaRPr lang="en-US" sz="1100" dirty="0"/>
              </a:p>
            </p:txBody>
          </p:sp>
        </p:grpSp>
        <p:grpSp>
          <p:nvGrpSpPr>
            <p:cNvPr id="1038" name="Group 1037"/>
            <p:cNvGrpSpPr/>
            <p:nvPr/>
          </p:nvGrpSpPr>
          <p:grpSpPr>
            <a:xfrm>
              <a:off x="5665358" y="4792572"/>
              <a:ext cx="1084283" cy="1060855"/>
              <a:chOff x="5634152" y="4842315"/>
              <a:chExt cx="1084283" cy="1060855"/>
            </a:xfrm>
          </p:grpSpPr>
          <p:sp>
            <p:nvSpPr>
              <p:cNvPr id="192" name="Rounded Rectangle 191"/>
              <p:cNvSpPr/>
              <p:nvPr/>
            </p:nvSpPr>
            <p:spPr>
              <a:xfrm>
                <a:off x="5634152" y="4842315"/>
                <a:ext cx="1027287" cy="73152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5687258" y="4907862"/>
                <a:ext cx="928459" cy="600164"/>
              </a:xfrm>
              <a:prstGeom prst="rect">
                <a:avLst/>
              </a:prstGeom>
            </p:spPr>
            <p:txBody>
              <a:bodyPr wrap="none">
                <a:spAutoFit/>
              </a:bodyPr>
              <a:lstStyle/>
              <a:p>
                <a:pPr algn="ctr"/>
                <a:r>
                  <a:rPr lang="en-US" sz="1100" dirty="0" smtClean="0"/>
                  <a:t>Prediction</a:t>
                </a:r>
              </a:p>
              <a:p>
                <a:pPr algn="ctr"/>
                <a:r>
                  <a:rPr lang="en-US" sz="1100" dirty="0" smtClean="0"/>
                  <a:t>+</a:t>
                </a:r>
              </a:p>
              <a:p>
                <a:pPr algn="ctr"/>
                <a:r>
                  <a:rPr lang="en-US" sz="1100" dirty="0" smtClean="0"/>
                  <a:t>Classification</a:t>
                </a:r>
                <a:endParaRPr lang="en-US" sz="1100" dirty="0"/>
              </a:p>
            </p:txBody>
          </p:sp>
          <p:sp>
            <p:nvSpPr>
              <p:cNvPr id="202" name="Rectangle 201"/>
              <p:cNvSpPr/>
              <p:nvPr/>
            </p:nvSpPr>
            <p:spPr>
              <a:xfrm>
                <a:off x="5695398" y="5641560"/>
                <a:ext cx="1023037" cy="261610"/>
              </a:xfrm>
              <a:prstGeom prst="rect">
                <a:avLst/>
              </a:prstGeom>
            </p:spPr>
            <p:txBody>
              <a:bodyPr wrap="none">
                <a:spAutoFit/>
              </a:bodyPr>
              <a:lstStyle/>
              <a:p>
                <a:r>
                  <a:rPr lang="en-US" sz="1100" dirty="0" smtClean="0"/>
                  <a:t>Sub-network 3</a:t>
                </a:r>
                <a:endParaRPr lang="en-US" sz="1100" dirty="0"/>
              </a:p>
            </p:txBody>
          </p:sp>
        </p:grpSp>
        <p:grpSp>
          <p:nvGrpSpPr>
            <p:cNvPr id="1039" name="Group 1038"/>
            <p:cNvGrpSpPr/>
            <p:nvPr/>
          </p:nvGrpSpPr>
          <p:grpSpPr>
            <a:xfrm>
              <a:off x="7014883" y="4778508"/>
              <a:ext cx="1027287" cy="1046880"/>
              <a:chOff x="6983677" y="4846539"/>
              <a:chExt cx="1027287" cy="1046880"/>
            </a:xfrm>
          </p:grpSpPr>
          <p:sp>
            <p:nvSpPr>
              <p:cNvPr id="1035" name="Rounded Rectangle 1034"/>
              <p:cNvSpPr/>
              <p:nvPr/>
            </p:nvSpPr>
            <p:spPr>
              <a:xfrm>
                <a:off x="6983677" y="4846539"/>
                <a:ext cx="1027287" cy="73152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7021777" y="4900289"/>
                <a:ext cx="928459" cy="600164"/>
              </a:xfrm>
              <a:prstGeom prst="rect">
                <a:avLst/>
              </a:prstGeom>
            </p:spPr>
            <p:txBody>
              <a:bodyPr wrap="none">
                <a:spAutoFit/>
              </a:bodyPr>
              <a:lstStyle/>
              <a:p>
                <a:pPr algn="ctr"/>
                <a:r>
                  <a:rPr lang="en-US" sz="1100" dirty="0" smtClean="0"/>
                  <a:t>Prediction</a:t>
                </a:r>
              </a:p>
              <a:p>
                <a:pPr algn="ctr"/>
                <a:r>
                  <a:rPr lang="en-US" sz="1100" dirty="0" smtClean="0"/>
                  <a:t>+</a:t>
                </a:r>
              </a:p>
              <a:p>
                <a:pPr algn="ctr"/>
                <a:r>
                  <a:rPr lang="en-US" sz="1100" dirty="0" smtClean="0"/>
                  <a:t>Classification</a:t>
                </a:r>
                <a:endParaRPr lang="en-US" sz="1100" dirty="0"/>
              </a:p>
            </p:txBody>
          </p:sp>
          <p:sp>
            <p:nvSpPr>
              <p:cNvPr id="203" name="Rectangle 202"/>
              <p:cNvSpPr/>
              <p:nvPr/>
            </p:nvSpPr>
            <p:spPr>
              <a:xfrm>
                <a:off x="6987927" y="5631809"/>
                <a:ext cx="1023037" cy="261610"/>
              </a:xfrm>
              <a:prstGeom prst="rect">
                <a:avLst/>
              </a:prstGeom>
            </p:spPr>
            <p:txBody>
              <a:bodyPr wrap="none">
                <a:spAutoFit/>
              </a:bodyPr>
              <a:lstStyle/>
              <a:p>
                <a:r>
                  <a:rPr lang="en-US" sz="1100" dirty="0" smtClean="0"/>
                  <a:t>Sub-network 4</a:t>
                </a:r>
                <a:endParaRPr lang="en-US" sz="1100" dirty="0"/>
              </a:p>
            </p:txBody>
          </p:sp>
        </p:grpSp>
        <p:grpSp>
          <p:nvGrpSpPr>
            <p:cNvPr id="1040" name="Group 1039"/>
            <p:cNvGrpSpPr/>
            <p:nvPr/>
          </p:nvGrpSpPr>
          <p:grpSpPr>
            <a:xfrm>
              <a:off x="8372838" y="4760220"/>
              <a:ext cx="1036583" cy="1056024"/>
              <a:chOff x="8341632" y="4837395"/>
              <a:chExt cx="1036583" cy="1056024"/>
            </a:xfrm>
          </p:grpSpPr>
          <p:sp>
            <p:nvSpPr>
              <p:cNvPr id="191" name="Rounded Rectangle 190"/>
              <p:cNvSpPr/>
              <p:nvPr/>
            </p:nvSpPr>
            <p:spPr>
              <a:xfrm>
                <a:off x="8341632" y="4837395"/>
                <a:ext cx="1027287" cy="73152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8406935" y="4900289"/>
                <a:ext cx="928459" cy="600164"/>
              </a:xfrm>
              <a:prstGeom prst="rect">
                <a:avLst/>
              </a:prstGeom>
            </p:spPr>
            <p:txBody>
              <a:bodyPr wrap="none">
                <a:spAutoFit/>
              </a:bodyPr>
              <a:lstStyle/>
              <a:p>
                <a:pPr algn="ctr"/>
                <a:r>
                  <a:rPr lang="en-US" sz="1100" dirty="0" smtClean="0"/>
                  <a:t>Prediction</a:t>
                </a:r>
              </a:p>
              <a:p>
                <a:pPr algn="ctr"/>
                <a:r>
                  <a:rPr lang="en-US" sz="1100" dirty="0" smtClean="0"/>
                  <a:t>+</a:t>
                </a:r>
              </a:p>
              <a:p>
                <a:pPr algn="ctr"/>
                <a:r>
                  <a:rPr lang="en-US" sz="1100" dirty="0" smtClean="0"/>
                  <a:t>Classification</a:t>
                </a:r>
                <a:endParaRPr lang="en-US" sz="1100" dirty="0"/>
              </a:p>
            </p:txBody>
          </p:sp>
          <p:sp>
            <p:nvSpPr>
              <p:cNvPr id="204" name="Rectangle 203"/>
              <p:cNvSpPr/>
              <p:nvPr/>
            </p:nvSpPr>
            <p:spPr>
              <a:xfrm>
                <a:off x="8355178" y="5631809"/>
                <a:ext cx="1023037" cy="261610"/>
              </a:xfrm>
              <a:prstGeom prst="rect">
                <a:avLst/>
              </a:prstGeom>
            </p:spPr>
            <p:txBody>
              <a:bodyPr wrap="none">
                <a:spAutoFit/>
              </a:bodyPr>
              <a:lstStyle/>
              <a:p>
                <a:r>
                  <a:rPr lang="en-US" sz="1100" dirty="0" smtClean="0"/>
                  <a:t>Sub-network 5</a:t>
                </a:r>
                <a:endParaRPr lang="en-US" sz="1100" dirty="0"/>
              </a:p>
            </p:txBody>
          </p:sp>
        </p:grpSp>
        <p:cxnSp>
          <p:nvCxnSpPr>
            <p:cNvPr id="210" name="Elbow Connector 209"/>
            <p:cNvCxnSpPr>
              <a:endCxn id="194" idx="0"/>
            </p:cNvCxnSpPr>
            <p:nvPr/>
          </p:nvCxnSpPr>
          <p:spPr>
            <a:xfrm rot="5400000">
              <a:off x="3256776" y="4585486"/>
              <a:ext cx="417196" cy="51840"/>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3" name="Elbow Connector 212"/>
            <p:cNvCxnSpPr>
              <a:endCxn id="193" idx="0"/>
            </p:cNvCxnSpPr>
            <p:nvPr/>
          </p:nvCxnSpPr>
          <p:spPr>
            <a:xfrm rot="5400000">
              <a:off x="4614469" y="4591096"/>
              <a:ext cx="421586" cy="8430"/>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7" name="Elbow Connector 216"/>
            <p:cNvCxnSpPr>
              <a:stCxn id="108" idx="2"/>
              <a:endCxn id="192" idx="0"/>
            </p:cNvCxnSpPr>
            <p:nvPr/>
          </p:nvCxnSpPr>
          <p:spPr>
            <a:xfrm rot="16200000" flipH="1">
              <a:off x="5930333" y="4543903"/>
              <a:ext cx="468422" cy="28916"/>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endCxn id="1035" idx="0"/>
            </p:cNvCxnSpPr>
            <p:nvPr/>
          </p:nvCxnSpPr>
          <p:spPr>
            <a:xfrm rot="16200000" flipH="1">
              <a:off x="7299629" y="4549610"/>
              <a:ext cx="403438" cy="54358"/>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33" idx="2"/>
              <a:endCxn id="191" idx="0"/>
            </p:cNvCxnSpPr>
            <p:nvPr/>
          </p:nvCxnSpPr>
          <p:spPr>
            <a:xfrm rot="16200000" flipH="1">
              <a:off x="8578805" y="4452542"/>
              <a:ext cx="447317" cy="168038"/>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p:nvPr/>
          </p:nvCxnSpPr>
          <p:spPr>
            <a:xfrm flipH="1">
              <a:off x="569225" y="1053408"/>
              <a:ext cx="43423" cy="5594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1" name="Rectangle 240"/>
            <p:cNvSpPr/>
            <p:nvPr/>
          </p:nvSpPr>
          <p:spPr>
            <a:xfrm>
              <a:off x="541868" y="4317417"/>
              <a:ext cx="1659429" cy="261610"/>
            </a:xfrm>
            <a:prstGeom prst="rect">
              <a:avLst/>
            </a:prstGeom>
          </p:spPr>
          <p:txBody>
            <a:bodyPr wrap="none">
              <a:spAutoFit/>
            </a:bodyPr>
            <a:lstStyle/>
            <a:p>
              <a:r>
                <a:rPr lang="en-US" sz="1100" dirty="0" smtClean="0"/>
                <a:t>Feature Pyramid Network</a:t>
              </a:r>
              <a:endParaRPr lang="en-US" sz="1100" dirty="0"/>
            </a:p>
          </p:txBody>
        </p:sp>
        <p:sp>
          <p:nvSpPr>
            <p:cNvPr id="242" name="Rectangle 241"/>
            <p:cNvSpPr/>
            <p:nvPr/>
          </p:nvSpPr>
          <p:spPr>
            <a:xfrm>
              <a:off x="554752" y="2869659"/>
              <a:ext cx="1273105" cy="261610"/>
            </a:xfrm>
            <a:prstGeom prst="rect">
              <a:avLst/>
            </a:prstGeom>
          </p:spPr>
          <p:txBody>
            <a:bodyPr wrap="none">
              <a:spAutoFit/>
            </a:bodyPr>
            <a:lstStyle/>
            <a:p>
              <a:r>
                <a:rPr lang="en-US" sz="1100" dirty="0" smtClean="0"/>
                <a:t>Backbone Network</a:t>
              </a:r>
              <a:endParaRPr lang="en-US" sz="1100" dirty="0"/>
            </a:p>
          </p:txBody>
        </p:sp>
        <p:sp>
          <p:nvSpPr>
            <p:cNvPr id="243" name="Rectangle 242"/>
            <p:cNvSpPr/>
            <p:nvPr/>
          </p:nvSpPr>
          <p:spPr>
            <a:xfrm>
              <a:off x="545223" y="5754563"/>
              <a:ext cx="925253" cy="261610"/>
            </a:xfrm>
            <a:prstGeom prst="rect">
              <a:avLst/>
            </a:prstGeom>
          </p:spPr>
          <p:txBody>
            <a:bodyPr wrap="none">
              <a:spAutoFit/>
            </a:bodyPr>
            <a:lstStyle/>
            <a:p>
              <a:r>
                <a:rPr lang="en-US" sz="1100" dirty="0" smtClean="0"/>
                <a:t>Sub Network</a:t>
              </a:r>
              <a:endParaRPr lang="en-US" sz="1100" dirty="0"/>
            </a:p>
          </p:txBody>
        </p:sp>
        <p:grpSp>
          <p:nvGrpSpPr>
            <p:cNvPr id="240" name="Group 239"/>
            <p:cNvGrpSpPr/>
            <p:nvPr/>
          </p:nvGrpSpPr>
          <p:grpSpPr>
            <a:xfrm>
              <a:off x="3013275" y="6228243"/>
              <a:ext cx="1734357" cy="444036"/>
              <a:chOff x="2738611" y="6136667"/>
              <a:chExt cx="1734357" cy="444036"/>
            </a:xfrm>
          </p:grpSpPr>
          <p:sp>
            <p:nvSpPr>
              <p:cNvPr id="247" name="Rounded Rectangle 246"/>
              <p:cNvSpPr/>
              <p:nvPr/>
            </p:nvSpPr>
            <p:spPr>
              <a:xfrm>
                <a:off x="2738611" y="6136667"/>
                <a:ext cx="1734357" cy="44403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Rectangle 247"/>
              <p:cNvSpPr/>
              <p:nvPr/>
            </p:nvSpPr>
            <p:spPr>
              <a:xfrm>
                <a:off x="2925810" y="6232268"/>
                <a:ext cx="1358064" cy="261610"/>
              </a:xfrm>
              <a:prstGeom prst="rect">
                <a:avLst/>
              </a:prstGeom>
            </p:spPr>
            <p:txBody>
              <a:bodyPr wrap="none">
                <a:spAutoFit/>
              </a:bodyPr>
              <a:lstStyle/>
              <a:p>
                <a:r>
                  <a:rPr lang="en-US" sz="1100" dirty="0" smtClean="0"/>
                  <a:t>FCN-Class Prediction</a:t>
                </a:r>
                <a:endParaRPr lang="en-US" sz="1100" dirty="0"/>
              </a:p>
            </p:txBody>
          </p:sp>
        </p:grpSp>
        <p:grpSp>
          <p:nvGrpSpPr>
            <p:cNvPr id="238" name="Group 237"/>
            <p:cNvGrpSpPr/>
            <p:nvPr/>
          </p:nvGrpSpPr>
          <p:grpSpPr>
            <a:xfrm>
              <a:off x="7455256" y="6228824"/>
              <a:ext cx="1862256" cy="444036"/>
              <a:chOff x="7875088" y="6103649"/>
              <a:chExt cx="1862256" cy="444036"/>
            </a:xfrm>
          </p:grpSpPr>
          <p:sp>
            <p:nvSpPr>
              <p:cNvPr id="249" name="Rounded Rectangle 248"/>
              <p:cNvSpPr/>
              <p:nvPr/>
            </p:nvSpPr>
            <p:spPr>
              <a:xfrm>
                <a:off x="7875088" y="6103649"/>
                <a:ext cx="1834470" cy="44403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0" name="Rectangle 249"/>
              <p:cNvSpPr/>
              <p:nvPr/>
            </p:nvSpPr>
            <p:spPr>
              <a:xfrm>
                <a:off x="7875937" y="6194862"/>
                <a:ext cx="1861407" cy="261610"/>
              </a:xfrm>
              <a:prstGeom prst="rect">
                <a:avLst/>
              </a:prstGeom>
            </p:spPr>
            <p:txBody>
              <a:bodyPr wrap="none">
                <a:spAutoFit/>
              </a:bodyPr>
              <a:lstStyle/>
              <a:p>
                <a:r>
                  <a:rPr lang="en-US" sz="1100" dirty="0" smtClean="0"/>
                  <a:t>FCN-Bounding Box Prediction</a:t>
                </a:r>
                <a:endParaRPr lang="en-US" sz="1100" dirty="0"/>
              </a:p>
            </p:txBody>
          </p:sp>
        </p:grpSp>
        <p:cxnSp>
          <p:nvCxnSpPr>
            <p:cNvPr id="254" name="Elbow Connector 253"/>
            <p:cNvCxnSpPr>
              <a:stCxn id="200" idx="2"/>
              <a:endCxn id="247" idx="0"/>
            </p:cNvCxnSpPr>
            <p:nvPr/>
          </p:nvCxnSpPr>
          <p:spPr>
            <a:xfrm rot="16200000" flipH="1">
              <a:off x="3499875" y="5847663"/>
              <a:ext cx="354351" cy="406807"/>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57" name="Elbow Connector 256"/>
            <p:cNvCxnSpPr>
              <a:stCxn id="201" idx="2"/>
              <a:endCxn id="247" idx="0"/>
            </p:cNvCxnSpPr>
            <p:nvPr/>
          </p:nvCxnSpPr>
          <p:spPr>
            <a:xfrm rot="5400000">
              <a:off x="4168977" y="5574048"/>
              <a:ext cx="365672" cy="942718"/>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60" name="Elbow Connector 259"/>
            <p:cNvCxnSpPr>
              <a:stCxn id="202" idx="2"/>
              <a:endCxn id="247" idx="0"/>
            </p:cNvCxnSpPr>
            <p:nvPr/>
          </p:nvCxnSpPr>
          <p:spPr>
            <a:xfrm rot="5400000">
              <a:off x="4871881" y="4862001"/>
              <a:ext cx="374816" cy="2357669"/>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63" name="Elbow Connector 262"/>
            <p:cNvCxnSpPr>
              <a:stCxn id="203" idx="2"/>
              <a:endCxn id="247" idx="0"/>
            </p:cNvCxnSpPr>
            <p:nvPr/>
          </p:nvCxnSpPr>
          <p:spPr>
            <a:xfrm rot="5400000">
              <a:off x="5504126" y="4201716"/>
              <a:ext cx="402855" cy="3650198"/>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66" name="Elbow Connector 265"/>
            <p:cNvCxnSpPr>
              <a:stCxn id="204" idx="2"/>
              <a:endCxn id="247" idx="0"/>
            </p:cNvCxnSpPr>
            <p:nvPr/>
          </p:nvCxnSpPr>
          <p:spPr>
            <a:xfrm rot="5400000">
              <a:off x="6183180" y="3513519"/>
              <a:ext cx="411999" cy="5017449"/>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71" name="Elbow Connector 270"/>
            <p:cNvCxnSpPr>
              <a:stCxn id="204" idx="2"/>
              <a:endCxn id="249" idx="0"/>
            </p:cNvCxnSpPr>
            <p:nvPr/>
          </p:nvCxnSpPr>
          <p:spPr>
            <a:xfrm rot="5400000">
              <a:off x="8428907" y="5759828"/>
              <a:ext cx="412580" cy="5254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Elbow Connector 273"/>
            <p:cNvCxnSpPr>
              <a:stCxn id="203" idx="2"/>
              <a:endCxn id="249" idx="0"/>
            </p:cNvCxnSpPr>
            <p:nvPr/>
          </p:nvCxnSpPr>
          <p:spPr>
            <a:xfrm rot="16200000" flipH="1">
              <a:off x="7749853" y="5606186"/>
              <a:ext cx="403436" cy="8418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7" name="Elbow Connector 276"/>
            <p:cNvCxnSpPr>
              <a:stCxn id="202" idx="2"/>
              <a:endCxn id="249" idx="0"/>
            </p:cNvCxnSpPr>
            <p:nvPr/>
          </p:nvCxnSpPr>
          <p:spPr>
            <a:xfrm rot="16200000" flipH="1">
              <a:off x="7117609" y="4973941"/>
              <a:ext cx="375397" cy="21343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0" name="Elbow Connector 279"/>
            <p:cNvCxnSpPr>
              <a:stCxn id="201" idx="2"/>
              <a:endCxn id="249" idx="0"/>
            </p:cNvCxnSpPr>
            <p:nvPr/>
          </p:nvCxnSpPr>
          <p:spPr>
            <a:xfrm rot="16200000" flipH="1">
              <a:off x="6414705" y="4271037"/>
              <a:ext cx="366253" cy="35493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Elbow Connector 282"/>
            <p:cNvCxnSpPr>
              <a:stCxn id="200" idx="2"/>
              <a:endCxn id="249" idx="0"/>
            </p:cNvCxnSpPr>
            <p:nvPr/>
          </p:nvCxnSpPr>
          <p:spPr>
            <a:xfrm rot="16200000" flipH="1">
              <a:off x="5745603" y="3601936"/>
              <a:ext cx="354932" cy="48988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a:off x="554752" y="6445849"/>
              <a:ext cx="1069524" cy="261610"/>
            </a:xfrm>
            <a:prstGeom prst="rect">
              <a:avLst/>
            </a:prstGeom>
          </p:spPr>
          <p:txBody>
            <a:bodyPr wrap="none">
              <a:spAutoFit/>
            </a:bodyPr>
            <a:lstStyle/>
            <a:p>
              <a:r>
                <a:rPr lang="en-US" sz="1100" dirty="0" smtClean="0"/>
                <a:t>Final Prediction</a:t>
              </a:r>
              <a:endParaRPr lang="en-US" sz="1100" dirty="0"/>
            </a:p>
          </p:txBody>
        </p:sp>
      </p:grpSp>
    </p:spTree>
    <p:extLst>
      <p:ext uri="{BB962C8B-B14F-4D97-AF65-F5344CB8AC3E}">
        <p14:creationId xmlns:p14="http://schemas.microsoft.com/office/powerpoint/2010/main" val="1510182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12064"/>
            <a:ext cx="8366760" cy="400110"/>
          </a:xfrm>
          <a:prstGeom prst="rect">
            <a:avLst/>
          </a:prstGeom>
          <a:noFill/>
        </p:spPr>
        <p:txBody>
          <a:bodyPr wrap="square" rtlCol="0">
            <a:spAutoFit/>
          </a:bodyPr>
          <a:lstStyle/>
          <a:p>
            <a:r>
              <a:rPr lang="en-US" sz="2000" b="1" dirty="0" smtClean="0"/>
              <a:t>RetinaNet :</a:t>
            </a:r>
          </a:p>
        </p:txBody>
      </p:sp>
      <p:pic>
        <p:nvPicPr>
          <p:cNvPr id="5" name="Picture 4">
            <a:extLst>
              <a:ext uri="{FF2B5EF4-FFF2-40B4-BE49-F238E27FC236}">
                <a16:creationId xmlns:a16="http://schemas.microsoft.com/office/drawing/2014/main" xmlns="" id="{4F123114-E0DF-4542-9867-FE12447B6D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9939" y="141722"/>
            <a:ext cx="831672" cy="831672"/>
          </a:xfrm>
          <a:prstGeom prst="rect">
            <a:avLst/>
          </a:prstGeom>
        </p:spPr>
      </p:pic>
      <p:sp>
        <p:nvSpPr>
          <p:cNvPr id="2" name="Rectangle 1"/>
          <p:cNvSpPr/>
          <p:nvPr/>
        </p:nvSpPr>
        <p:spPr>
          <a:xfrm>
            <a:off x="685798" y="973394"/>
            <a:ext cx="10625060" cy="1200329"/>
          </a:xfrm>
          <a:prstGeom prst="rect">
            <a:avLst/>
          </a:prstGeom>
        </p:spPr>
        <p:txBody>
          <a:bodyPr wrap="square">
            <a:spAutoFit/>
          </a:bodyPr>
          <a:lstStyle/>
          <a:p>
            <a:pPr algn="just"/>
            <a:r>
              <a:rPr lang="en-US" dirty="0" smtClean="0"/>
              <a:t>	RetinaNet </a:t>
            </a:r>
            <a:r>
              <a:rPr lang="en-US" dirty="0"/>
              <a:t>is a single, unified network composed of a backbone network and two task-specific subnetworks. The backbone is responsible for computing a convolutional feature map over an entire input image and is an off-the-self convolutional network. The first subnet performs convolutional object classification on the backbone’s output; the second subnet performs convolutional bounding box </a:t>
            </a:r>
            <a:r>
              <a:rPr lang="en-US" dirty="0" smtClean="0"/>
              <a:t>regression.</a:t>
            </a:r>
          </a:p>
        </p:txBody>
      </p:sp>
      <p:sp>
        <p:nvSpPr>
          <p:cNvPr id="6" name="Rectangle 5"/>
          <p:cNvSpPr/>
          <p:nvPr/>
        </p:nvSpPr>
        <p:spPr>
          <a:xfrm>
            <a:off x="685798" y="2258933"/>
            <a:ext cx="10625060" cy="1200329"/>
          </a:xfrm>
          <a:prstGeom prst="rect">
            <a:avLst/>
          </a:prstGeom>
        </p:spPr>
        <p:txBody>
          <a:bodyPr wrap="square">
            <a:spAutoFit/>
          </a:bodyPr>
          <a:lstStyle/>
          <a:p>
            <a:pPr algn="just"/>
            <a:r>
              <a:rPr lang="en-US" b="1" dirty="0"/>
              <a:t>Feature Pyramid Network Backbone: </a:t>
            </a:r>
            <a:endParaRPr lang="en-US" b="1" dirty="0" smtClean="0"/>
          </a:p>
          <a:p>
            <a:pPr algn="just"/>
            <a:r>
              <a:rPr lang="en-US" dirty="0" smtClean="0"/>
              <a:t>	In </a:t>
            </a:r>
            <a:r>
              <a:rPr lang="en-US" dirty="0"/>
              <a:t>brief, FPN augments a standard convolutional network with a top-down pathway and lateral connections so the network efficiently constructs a rich, multi-scale feature pyramid from a single resolution input image,</a:t>
            </a:r>
          </a:p>
        </p:txBody>
      </p:sp>
      <p:sp>
        <p:nvSpPr>
          <p:cNvPr id="7" name="Rectangle 6"/>
          <p:cNvSpPr/>
          <p:nvPr/>
        </p:nvSpPr>
        <p:spPr>
          <a:xfrm>
            <a:off x="685798" y="3589127"/>
            <a:ext cx="10514139" cy="1200329"/>
          </a:xfrm>
          <a:prstGeom prst="rect">
            <a:avLst/>
          </a:prstGeom>
        </p:spPr>
        <p:txBody>
          <a:bodyPr wrap="square">
            <a:spAutoFit/>
          </a:bodyPr>
          <a:lstStyle/>
          <a:p>
            <a:pPr algn="just"/>
            <a:r>
              <a:rPr lang="en-US" b="1" dirty="0"/>
              <a:t>Classification Subnet: </a:t>
            </a:r>
            <a:endParaRPr lang="en-US" b="1" dirty="0" smtClean="0"/>
          </a:p>
          <a:p>
            <a:pPr algn="just"/>
            <a:r>
              <a:rPr lang="en-US" dirty="0"/>
              <a:t>	</a:t>
            </a:r>
            <a:r>
              <a:rPr lang="en-US" dirty="0" smtClean="0"/>
              <a:t>The </a:t>
            </a:r>
            <a:r>
              <a:rPr lang="en-US" dirty="0"/>
              <a:t>classification subnet predicts the probability of object presence at each spatial position for each of the A anchors and K object classes. This subnet is a small FCN attached to each FPN level; parameters of this subnet are shared across all pyramid levels.</a:t>
            </a:r>
          </a:p>
        </p:txBody>
      </p:sp>
      <p:sp>
        <p:nvSpPr>
          <p:cNvPr id="8" name="Rectangle 7"/>
          <p:cNvSpPr/>
          <p:nvPr/>
        </p:nvSpPr>
        <p:spPr>
          <a:xfrm>
            <a:off x="685798" y="4919321"/>
            <a:ext cx="10625061" cy="1477328"/>
          </a:xfrm>
          <a:prstGeom prst="rect">
            <a:avLst/>
          </a:prstGeom>
        </p:spPr>
        <p:txBody>
          <a:bodyPr wrap="square">
            <a:spAutoFit/>
          </a:bodyPr>
          <a:lstStyle/>
          <a:p>
            <a:pPr algn="just"/>
            <a:r>
              <a:rPr lang="en-US" b="1" dirty="0"/>
              <a:t>Box Regression Subnet: </a:t>
            </a:r>
            <a:endParaRPr lang="en-US" b="1" dirty="0" smtClean="0"/>
          </a:p>
          <a:p>
            <a:pPr algn="just"/>
            <a:r>
              <a:rPr lang="en-US" dirty="0"/>
              <a:t>	</a:t>
            </a:r>
            <a:r>
              <a:rPr lang="en-US" dirty="0" smtClean="0"/>
              <a:t>In </a:t>
            </a:r>
            <a:r>
              <a:rPr lang="en-US" dirty="0"/>
              <a:t>parallel with the object classification subnet, we attach another small FCN to each pyramid level for the purpose of regressing the offset from each anchor box to a nearby ground-truth object. For each of the A anchors per spatial location, </a:t>
            </a:r>
            <a:r>
              <a:rPr lang="en-US" dirty="0" smtClean="0"/>
              <a:t>generated 4 outputs </a:t>
            </a:r>
            <a:r>
              <a:rPr lang="en-US" dirty="0"/>
              <a:t>predict the relative offset between the anchor and the </a:t>
            </a:r>
            <a:r>
              <a:rPr lang="en-US" dirty="0" smtClean="0"/>
              <a:t>ground truth </a:t>
            </a:r>
            <a:r>
              <a:rPr lang="en-US" dirty="0"/>
              <a:t>box</a:t>
            </a:r>
          </a:p>
        </p:txBody>
      </p:sp>
    </p:spTree>
    <p:extLst>
      <p:ext uri="{BB962C8B-B14F-4D97-AF65-F5344CB8AC3E}">
        <p14:creationId xmlns:p14="http://schemas.microsoft.com/office/powerpoint/2010/main" val="3084235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12064"/>
            <a:ext cx="8366760" cy="3293209"/>
          </a:xfrm>
          <a:prstGeom prst="rect">
            <a:avLst/>
          </a:prstGeom>
          <a:noFill/>
        </p:spPr>
        <p:txBody>
          <a:bodyPr wrap="square" rtlCol="0">
            <a:spAutoFit/>
          </a:bodyPr>
          <a:lstStyle/>
          <a:p>
            <a:r>
              <a:rPr lang="en-US" sz="2000" b="1" dirty="0" smtClean="0"/>
              <a:t>Setup and Info:</a:t>
            </a:r>
          </a:p>
          <a:p>
            <a:endParaRPr lang="en-US" sz="2000" dirty="0" smtClean="0"/>
          </a:p>
          <a:p>
            <a:r>
              <a:rPr lang="en-US" sz="2000" dirty="0" smtClean="0"/>
              <a:t>For pre-processing, planned to work with tools &amp; environments such as</a:t>
            </a:r>
          </a:p>
          <a:p>
            <a:r>
              <a:rPr lang="en-US" sz="2000" dirty="0" smtClean="0"/>
              <a:t> </a:t>
            </a:r>
          </a:p>
          <a:p>
            <a:r>
              <a:rPr lang="en-US" sz="2000" dirty="0" smtClean="0"/>
              <a:t>Tools </a:t>
            </a:r>
            <a:r>
              <a:rPr lang="en-US" sz="2000" dirty="0"/>
              <a:t>to be used</a:t>
            </a:r>
            <a:r>
              <a:rPr lang="en-US" sz="2000" dirty="0" smtClean="0"/>
              <a:t>:</a:t>
            </a:r>
          </a:p>
          <a:p>
            <a:pPr marL="342900" indent="-342900">
              <a:buFont typeface="Arial" panose="020B0604020202020204" pitchFamily="34" charset="0"/>
              <a:buChar char="•"/>
            </a:pPr>
            <a:r>
              <a:rPr lang="en-US" dirty="0" smtClean="0"/>
              <a:t>Python 3.9</a:t>
            </a:r>
          </a:p>
          <a:p>
            <a:pPr marL="342900" indent="-342900">
              <a:buFont typeface="Arial" panose="020B0604020202020204" pitchFamily="34" charset="0"/>
              <a:buChar char="•"/>
            </a:pPr>
            <a:r>
              <a:rPr lang="en-US" dirty="0" smtClean="0"/>
              <a:t>Tensorflow</a:t>
            </a:r>
          </a:p>
          <a:p>
            <a:pPr marL="342900" indent="-342900">
              <a:buFont typeface="Arial" panose="020B0604020202020204" pitchFamily="34" charset="0"/>
              <a:buChar char="•"/>
            </a:pPr>
            <a:r>
              <a:rPr lang="en-US" dirty="0" smtClean="0"/>
              <a:t>Keras</a:t>
            </a:r>
          </a:p>
          <a:p>
            <a:pPr marL="342900" indent="-342900">
              <a:buFont typeface="Arial" panose="020B0604020202020204" pitchFamily="34" charset="0"/>
              <a:buChar char="•"/>
            </a:pPr>
            <a:r>
              <a:rPr lang="en-US" dirty="0" smtClean="0"/>
              <a:t>Scikit-Image</a:t>
            </a:r>
          </a:p>
          <a:p>
            <a:pPr marL="342900" indent="-342900">
              <a:buFont typeface="Arial" panose="020B0604020202020204" pitchFamily="34" charset="0"/>
              <a:buChar char="•"/>
            </a:pPr>
            <a:r>
              <a:rPr lang="en-US" dirty="0" smtClean="0"/>
              <a:t>OpenCV</a:t>
            </a:r>
          </a:p>
          <a:p>
            <a:pPr marL="342900" indent="-342900">
              <a:buFont typeface="Arial" panose="020B0604020202020204" pitchFamily="34" charset="0"/>
              <a:buChar char="•"/>
            </a:pPr>
            <a:r>
              <a:rPr lang="en-US" dirty="0" smtClean="0"/>
              <a:t>PIL(Pillow)</a:t>
            </a:r>
          </a:p>
        </p:txBody>
      </p:sp>
      <p:pic>
        <p:nvPicPr>
          <p:cNvPr id="5" name="Picture 4">
            <a:extLst>
              <a:ext uri="{FF2B5EF4-FFF2-40B4-BE49-F238E27FC236}">
                <a16:creationId xmlns:a16="http://schemas.microsoft.com/office/drawing/2014/main" xmlns="" id="{4F123114-E0DF-4542-9867-FE12447B6D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9939" y="141722"/>
            <a:ext cx="831672" cy="831672"/>
          </a:xfrm>
          <a:prstGeom prst="rect">
            <a:avLst/>
          </a:prstGeom>
        </p:spPr>
      </p:pic>
      <p:sp>
        <p:nvSpPr>
          <p:cNvPr id="6" name="Rectangle 5"/>
          <p:cNvSpPr/>
          <p:nvPr/>
        </p:nvSpPr>
        <p:spPr>
          <a:xfrm>
            <a:off x="3581400" y="1740700"/>
            <a:ext cx="2814828" cy="1200329"/>
          </a:xfrm>
          <a:prstGeom prst="rect">
            <a:avLst/>
          </a:prstGeom>
        </p:spPr>
        <p:txBody>
          <a:bodyPr wrap="square">
            <a:spAutoFit/>
          </a:bodyPr>
          <a:lstStyle/>
          <a:p>
            <a:r>
              <a:rPr lang="en-US" dirty="0"/>
              <a:t>IDEs to be used:</a:t>
            </a:r>
          </a:p>
          <a:p>
            <a:pPr marL="342900" indent="-342900">
              <a:buFont typeface="Arial" panose="020B0604020202020204" pitchFamily="34" charset="0"/>
              <a:buChar char="•"/>
            </a:pPr>
            <a:r>
              <a:rPr lang="en-US" dirty="0"/>
              <a:t>Anaconda</a:t>
            </a:r>
          </a:p>
          <a:p>
            <a:pPr marL="342900" indent="-342900">
              <a:buFont typeface="Arial" panose="020B0604020202020204" pitchFamily="34" charset="0"/>
              <a:buChar char="•"/>
            </a:pPr>
            <a:r>
              <a:rPr lang="en-US" dirty="0"/>
              <a:t>Visual Studio Code</a:t>
            </a:r>
          </a:p>
          <a:p>
            <a:pPr marL="342900" indent="-342900">
              <a:buFont typeface="Arial" panose="020B0604020202020204" pitchFamily="34" charset="0"/>
              <a:buChar char="•"/>
            </a:pPr>
            <a:r>
              <a:rPr lang="en-US" dirty="0"/>
              <a:t>Jupyter notebook</a:t>
            </a:r>
          </a:p>
        </p:txBody>
      </p:sp>
      <p:sp>
        <p:nvSpPr>
          <p:cNvPr id="7" name="Rectangle 6"/>
          <p:cNvSpPr/>
          <p:nvPr/>
        </p:nvSpPr>
        <p:spPr>
          <a:xfrm>
            <a:off x="685800" y="5376672"/>
            <a:ext cx="10506456"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CNN feature extraction explained: </a:t>
            </a:r>
            <a:r>
              <a:rPr lang="en-US" dirty="0">
                <a:solidFill>
                  <a:schemeClr val="tx1"/>
                </a:solidFill>
                <a:hlinkClick r:id="rId3"/>
              </a:rPr>
              <a:t>https://ujjwalkarn.me/2016/08/11/intuitive-explanation-convnets</a:t>
            </a:r>
            <a:r>
              <a:rPr lang="en-US" dirty="0" smtClean="0">
                <a:solidFill>
                  <a:schemeClr val="tx1"/>
                </a:solidFill>
                <a:hlinkClick r:id="rId3"/>
              </a:rPr>
              <a:t>/</a:t>
            </a:r>
            <a:endParaRPr lang="en-US" dirty="0" smtClean="0">
              <a:solidFill>
                <a:schemeClr val="tx1"/>
              </a:solidFill>
            </a:endParaRPr>
          </a:p>
        </p:txBody>
      </p:sp>
      <p:sp>
        <p:nvSpPr>
          <p:cNvPr id="9" name="Rectangle 8"/>
          <p:cNvSpPr/>
          <p:nvPr/>
        </p:nvSpPr>
        <p:spPr>
          <a:xfrm>
            <a:off x="685800" y="4599849"/>
            <a:ext cx="10506456"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Resnet50 Architecture explained</a:t>
            </a:r>
            <a:r>
              <a:rPr lang="en-US" dirty="0">
                <a:solidFill>
                  <a:schemeClr val="tx1"/>
                </a:solidFill>
              </a:rPr>
              <a:t>: </a:t>
            </a:r>
            <a:r>
              <a:rPr lang="en-US" dirty="0">
                <a:solidFill>
                  <a:schemeClr val="tx1"/>
                </a:solidFill>
                <a:hlinkClick r:id="rId4"/>
              </a:rPr>
              <a:t>https://iq.opengenus.org/resnet50-architecture</a:t>
            </a:r>
            <a:r>
              <a:rPr lang="en-US" dirty="0" smtClean="0">
                <a:solidFill>
                  <a:schemeClr val="tx1"/>
                </a:solidFill>
                <a:hlinkClick r:id="rId4"/>
              </a:rPr>
              <a:t>/</a:t>
            </a:r>
            <a:endParaRPr lang="en-US" dirty="0" smtClean="0">
              <a:solidFill>
                <a:schemeClr val="tx1"/>
              </a:solidFill>
            </a:endParaRPr>
          </a:p>
        </p:txBody>
      </p:sp>
    </p:spTree>
    <p:extLst>
      <p:ext uri="{BB962C8B-B14F-4D97-AF65-F5344CB8AC3E}">
        <p14:creationId xmlns:p14="http://schemas.microsoft.com/office/powerpoint/2010/main" val="2216614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512064"/>
            <a:ext cx="10140696" cy="5139869"/>
          </a:xfrm>
          <a:prstGeom prst="rect">
            <a:avLst/>
          </a:prstGeom>
          <a:noFill/>
        </p:spPr>
        <p:txBody>
          <a:bodyPr wrap="square" rtlCol="0">
            <a:spAutoFit/>
          </a:bodyPr>
          <a:lstStyle/>
          <a:p>
            <a:r>
              <a:rPr lang="en-US" sz="2000" b="1" dirty="0" smtClean="0"/>
              <a:t>Links to Download:</a:t>
            </a:r>
          </a:p>
          <a:p>
            <a:endParaRPr lang="en-US" sz="2000" dirty="0" smtClean="0"/>
          </a:p>
          <a:p>
            <a:pPr marL="285750" indent="-285750">
              <a:buFont typeface="Arial" panose="020B0604020202020204" pitchFamily="34" charset="0"/>
              <a:buChar char="•"/>
            </a:pPr>
            <a:r>
              <a:rPr lang="en-US" dirty="0" smtClean="0"/>
              <a:t>Anaconda - </a:t>
            </a:r>
            <a:r>
              <a:rPr lang="en-US" u="sng" dirty="0" smtClean="0">
                <a:hlinkClick r:id="rId2"/>
              </a:rPr>
              <a:t>https</a:t>
            </a:r>
            <a:r>
              <a:rPr lang="en-US" u="sng" dirty="0">
                <a:hlinkClick r:id="rId2"/>
              </a:rPr>
              <a:t>://</a:t>
            </a:r>
            <a:r>
              <a:rPr lang="en-US" u="sng" dirty="0" smtClean="0">
                <a:hlinkClick r:id="rId2"/>
              </a:rPr>
              <a:t>repo.anaconda.com/archive/Anaconda3-2022.05-Windows-x86_64.exe</a:t>
            </a:r>
            <a:endParaRPr lang="en-US" u="sng" dirty="0" smtClean="0"/>
          </a:p>
          <a:p>
            <a:pPr marL="285750" indent="-285750">
              <a:buFont typeface="Arial" panose="020B0604020202020204" pitchFamily="34" charset="0"/>
              <a:buChar char="•"/>
            </a:pPr>
            <a:r>
              <a:rPr lang="en-US" dirty="0" smtClean="0"/>
              <a:t>Visual studio code- </a:t>
            </a:r>
            <a:r>
              <a:rPr lang="en-US" dirty="0" smtClean="0">
                <a:hlinkClick r:id="rId3"/>
              </a:rPr>
              <a:t>https</a:t>
            </a:r>
            <a:r>
              <a:rPr lang="en-US" dirty="0">
                <a:hlinkClick r:id="rId3"/>
              </a:rPr>
              <a:t>://</a:t>
            </a:r>
            <a:r>
              <a:rPr lang="en-US" dirty="0" smtClean="0">
                <a:hlinkClick r:id="rId3"/>
              </a:rPr>
              <a:t>code.visualstudio.com/sha/download?build=stable&amp;os=win32-x64-user</a:t>
            </a:r>
            <a:endParaRPr lang="en-US" dirty="0" smtClean="0"/>
          </a:p>
          <a:p>
            <a:pPr marL="285750" indent="-285750">
              <a:buFont typeface="Arial" panose="020B0604020202020204" pitchFamily="34" charset="0"/>
              <a:buChar char="•"/>
            </a:pPr>
            <a:endParaRPr lang="en-US" dirty="0"/>
          </a:p>
          <a:p>
            <a:r>
              <a:rPr lang="en-US" b="1" dirty="0" smtClean="0"/>
              <a:t>Steps to create environment:</a:t>
            </a:r>
            <a:endParaRPr lang="en-US" dirty="0" smtClean="0"/>
          </a:p>
          <a:p>
            <a:pPr marL="342900" indent="-342900">
              <a:buFont typeface="+mj-lt"/>
              <a:buAutoNum type="arabicPeriod"/>
            </a:pPr>
            <a:r>
              <a:rPr lang="en-US" dirty="0"/>
              <a:t>o</a:t>
            </a:r>
            <a:r>
              <a:rPr lang="en-US" dirty="0" smtClean="0"/>
              <a:t>pen anaconda prompt</a:t>
            </a:r>
          </a:p>
          <a:p>
            <a:pPr marL="342900" indent="-342900">
              <a:buFont typeface="+mj-lt"/>
              <a:buAutoNum type="arabicPeriod"/>
            </a:pPr>
            <a:r>
              <a:rPr lang="en-US" dirty="0" err="1"/>
              <a:t>conda</a:t>
            </a:r>
            <a:r>
              <a:rPr lang="en-US" dirty="0"/>
              <a:t> create -n </a:t>
            </a:r>
            <a:r>
              <a:rPr lang="en-US" dirty="0" err="1" smtClean="0"/>
              <a:t>proj_name</a:t>
            </a:r>
            <a:endParaRPr lang="en-US" dirty="0" smtClean="0"/>
          </a:p>
          <a:p>
            <a:pPr marL="342900" indent="-342900">
              <a:buFont typeface="+mj-lt"/>
              <a:buAutoNum type="arabicPeriod"/>
            </a:pPr>
            <a:r>
              <a:rPr lang="en-US" dirty="0" err="1"/>
              <a:t>conda</a:t>
            </a:r>
            <a:r>
              <a:rPr lang="en-US" dirty="0"/>
              <a:t> activate </a:t>
            </a:r>
            <a:r>
              <a:rPr lang="en-US" dirty="0" err="1" smtClean="0"/>
              <a:t>proj_name</a:t>
            </a:r>
            <a:endParaRPr lang="en-US" dirty="0" smtClean="0"/>
          </a:p>
          <a:p>
            <a:r>
              <a:rPr lang="en-US" dirty="0" err="1" smtClean="0"/>
              <a:t>Everytime</a:t>
            </a:r>
            <a:r>
              <a:rPr lang="en-US" dirty="0" smtClean="0"/>
              <a:t> when we start running the code, please use </a:t>
            </a:r>
            <a:r>
              <a:rPr lang="en-US" b="1" dirty="0" smtClean="0"/>
              <a:t>step 3</a:t>
            </a:r>
          </a:p>
          <a:p>
            <a:endParaRPr lang="en-US" dirty="0"/>
          </a:p>
          <a:p>
            <a:r>
              <a:rPr lang="en-US" b="1" dirty="0" smtClean="0"/>
              <a:t>Commands to install libraries:</a:t>
            </a:r>
            <a:endParaRPr lang="en-US" dirty="0" smtClean="0"/>
          </a:p>
          <a:p>
            <a:pPr marL="285750" indent="-285750">
              <a:buFont typeface="Arial" panose="020B0604020202020204" pitchFamily="34" charset="0"/>
              <a:buChar char="•"/>
            </a:pPr>
            <a:r>
              <a:rPr lang="en-US" dirty="0"/>
              <a:t>p</a:t>
            </a:r>
            <a:r>
              <a:rPr lang="en-US" dirty="0" smtClean="0"/>
              <a:t>ip install </a:t>
            </a:r>
            <a:r>
              <a:rPr lang="en-US" dirty="0" err="1" smtClean="0"/>
              <a:t>tensorflow</a:t>
            </a:r>
            <a:r>
              <a:rPr lang="en-US" dirty="0" smtClean="0"/>
              <a:t> / </a:t>
            </a:r>
            <a:r>
              <a:rPr lang="en-US" dirty="0" err="1"/>
              <a:t>conda</a:t>
            </a:r>
            <a:r>
              <a:rPr lang="en-US" dirty="0"/>
              <a:t> install -c </a:t>
            </a:r>
            <a:r>
              <a:rPr lang="en-US" dirty="0" err="1"/>
              <a:t>conda</a:t>
            </a:r>
            <a:r>
              <a:rPr lang="en-US" dirty="0"/>
              <a:t>-forge </a:t>
            </a:r>
            <a:r>
              <a:rPr lang="en-US" dirty="0" err="1"/>
              <a:t>tensorflow</a:t>
            </a:r>
            <a:endParaRPr lang="en-US" dirty="0" smtClean="0"/>
          </a:p>
          <a:p>
            <a:pPr marL="285750" indent="-285750">
              <a:buFont typeface="Arial" panose="020B0604020202020204" pitchFamily="34" charset="0"/>
              <a:buChar char="•"/>
            </a:pPr>
            <a:r>
              <a:rPr lang="en-US" dirty="0"/>
              <a:t>pip install </a:t>
            </a:r>
            <a:r>
              <a:rPr lang="en-US" dirty="0" err="1" smtClean="0"/>
              <a:t>keras</a:t>
            </a:r>
            <a:r>
              <a:rPr lang="en-US" dirty="0" smtClean="0"/>
              <a:t> / </a:t>
            </a:r>
            <a:r>
              <a:rPr lang="en-US" dirty="0" err="1"/>
              <a:t>conda</a:t>
            </a:r>
            <a:r>
              <a:rPr lang="en-US" dirty="0"/>
              <a:t> install -c </a:t>
            </a:r>
            <a:r>
              <a:rPr lang="en-US" dirty="0" err="1"/>
              <a:t>conda</a:t>
            </a:r>
            <a:r>
              <a:rPr lang="en-US" dirty="0"/>
              <a:t>-forge </a:t>
            </a:r>
            <a:r>
              <a:rPr lang="en-US" dirty="0" err="1"/>
              <a:t>keras</a:t>
            </a:r>
            <a:endParaRPr lang="en-US" dirty="0" smtClean="0"/>
          </a:p>
          <a:p>
            <a:pPr marL="285750" indent="-285750">
              <a:buFont typeface="Arial" panose="020B0604020202020204" pitchFamily="34" charset="0"/>
              <a:buChar char="•"/>
            </a:pPr>
            <a:r>
              <a:rPr lang="en-US" dirty="0"/>
              <a:t>pip </a:t>
            </a:r>
            <a:r>
              <a:rPr lang="en-US" dirty="0" smtClean="0"/>
              <a:t>install </a:t>
            </a:r>
            <a:r>
              <a:rPr lang="en-US" dirty="0" err="1" smtClean="0"/>
              <a:t>scikit</a:t>
            </a:r>
            <a:r>
              <a:rPr lang="en-US" dirty="0" smtClean="0"/>
              <a:t>-image / </a:t>
            </a:r>
            <a:r>
              <a:rPr lang="en-US" dirty="0" err="1"/>
              <a:t>conda</a:t>
            </a:r>
            <a:r>
              <a:rPr lang="en-US" dirty="0"/>
              <a:t> install -c anaconda </a:t>
            </a:r>
            <a:r>
              <a:rPr lang="en-US" dirty="0" err="1"/>
              <a:t>scikit</a:t>
            </a:r>
            <a:r>
              <a:rPr lang="en-US" dirty="0"/>
              <a:t>-image</a:t>
            </a:r>
          </a:p>
          <a:p>
            <a:pPr marL="285750" indent="-285750">
              <a:buFont typeface="Arial" panose="020B0604020202020204" pitchFamily="34" charset="0"/>
              <a:buChar char="•"/>
            </a:pPr>
            <a:r>
              <a:rPr lang="en-US" dirty="0"/>
              <a:t>pip install </a:t>
            </a:r>
            <a:r>
              <a:rPr lang="en-US" dirty="0" err="1" smtClean="0"/>
              <a:t>opencv</a:t>
            </a:r>
            <a:r>
              <a:rPr lang="en-US" dirty="0" smtClean="0"/>
              <a:t>-python / </a:t>
            </a:r>
            <a:r>
              <a:rPr lang="en-US" dirty="0" err="1" smtClean="0"/>
              <a:t>conda</a:t>
            </a:r>
            <a:r>
              <a:rPr lang="en-US" dirty="0" smtClean="0"/>
              <a:t> install </a:t>
            </a:r>
            <a:r>
              <a:rPr lang="en-US" dirty="0"/>
              <a:t>-c </a:t>
            </a:r>
            <a:r>
              <a:rPr lang="en-US" dirty="0" err="1"/>
              <a:t>conda</a:t>
            </a:r>
            <a:r>
              <a:rPr lang="en-US" dirty="0"/>
              <a:t>-forge </a:t>
            </a:r>
            <a:r>
              <a:rPr lang="en-US" dirty="0" err="1" smtClean="0"/>
              <a:t>opencv</a:t>
            </a:r>
            <a:endParaRPr lang="en-US" dirty="0" smtClean="0"/>
          </a:p>
          <a:p>
            <a:pPr marL="285750" indent="-285750">
              <a:buFont typeface="Arial" panose="020B0604020202020204" pitchFamily="34" charset="0"/>
              <a:buChar char="•"/>
            </a:pPr>
            <a:r>
              <a:rPr lang="en-US" dirty="0"/>
              <a:t>pip install </a:t>
            </a:r>
            <a:r>
              <a:rPr lang="en-US" dirty="0" err="1" smtClean="0"/>
              <a:t>seaborn</a:t>
            </a:r>
            <a:r>
              <a:rPr lang="en-US" dirty="0" smtClean="0"/>
              <a:t> / </a:t>
            </a:r>
            <a:r>
              <a:rPr lang="en-US" dirty="0" err="1"/>
              <a:t>conda</a:t>
            </a:r>
            <a:r>
              <a:rPr lang="en-US" dirty="0"/>
              <a:t> install -c anaconda </a:t>
            </a:r>
            <a:r>
              <a:rPr lang="en-US" dirty="0" err="1" smtClean="0"/>
              <a:t>seaborn</a:t>
            </a:r>
            <a:endParaRPr lang="en-US" dirty="0" smtClean="0"/>
          </a:p>
          <a:p>
            <a:pPr marL="285750" indent="-285750">
              <a:buFont typeface="Arial" panose="020B0604020202020204" pitchFamily="34" charset="0"/>
              <a:buChar char="•"/>
            </a:pPr>
            <a:r>
              <a:rPr lang="en-US" dirty="0"/>
              <a:t>pip install </a:t>
            </a:r>
            <a:r>
              <a:rPr lang="en-US" dirty="0" err="1" smtClean="0"/>
              <a:t>scikit</a:t>
            </a:r>
            <a:r>
              <a:rPr lang="en-US" dirty="0" smtClean="0"/>
              <a:t>-learn / </a:t>
            </a:r>
            <a:r>
              <a:rPr lang="en-US" dirty="0" err="1" smtClean="0"/>
              <a:t>conda</a:t>
            </a:r>
            <a:r>
              <a:rPr lang="en-US" dirty="0" smtClean="0"/>
              <a:t> </a:t>
            </a:r>
            <a:r>
              <a:rPr lang="en-US" dirty="0"/>
              <a:t>install -c anaconda </a:t>
            </a:r>
            <a:r>
              <a:rPr lang="en-US" dirty="0" err="1"/>
              <a:t>scikit</a:t>
            </a:r>
            <a:r>
              <a:rPr lang="en-US" dirty="0"/>
              <a:t>-learn</a:t>
            </a:r>
          </a:p>
        </p:txBody>
      </p:sp>
      <p:pic>
        <p:nvPicPr>
          <p:cNvPr id="6" name="Picture 5"/>
          <p:cNvPicPr>
            <a:picLocks noChangeAspect="1"/>
          </p:cNvPicPr>
          <p:nvPr/>
        </p:nvPicPr>
        <p:blipFill>
          <a:blip r:embed="rId4"/>
          <a:stretch>
            <a:fillRect/>
          </a:stretch>
        </p:blipFill>
        <p:spPr>
          <a:xfrm>
            <a:off x="6220048" y="1948255"/>
            <a:ext cx="4606448" cy="1027885"/>
          </a:xfrm>
          <a:prstGeom prst="rect">
            <a:avLst/>
          </a:prstGeom>
        </p:spPr>
      </p:pic>
      <p:grpSp>
        <p:nvGrpSpPr>
          <p:cNvPr id="11" name="Group 10"/>
          <p:cNvGrpSpPr/>
          <p:nvPr/>
        </p:nvGrpSpPr>
        <p:grpSpPr>
          <a:xfrm>
            <a:off x="8266176" y="3701613"/>
            <a:ext cx="3456432" cy="2388291"/>
            <a:chOff x="8586191" y="3711352"/>
            <a:chExt cx="2651760" cy="2002536"/>
          </a:xfrm>
        </p:grpSpPr>
        <p:grpSp>
          <p:nvGrpSpPr>
            <p:cNvPr id="9" name="Group 8"/>
            <p:cNvGrpSpPr/>
            <p:nvPr/>
          </p:nvGrpSpPr>
          <p:grpSpPr>
            <a:xfrm>
              <a:off x="8586191" y="3711352"/>
              <a:ext cx="2651760" cy="2002536"/>
              <a:chOff x="8951951" y="2595784"/>
              <a:chExt cx="2651760" cy="2002536"/>
            </a:xfrm>
          </p:grpSpPr>
          <p:sp>
            <p:nvSpPr>
              <p:cNvPr id="8" name="Rectangle 7"/>
              <p:cNvSpPr/>
              <p:nvPr/>
            </p:nvSpPr>
            <p:spPr>
              <a:xfrm>
                <a:off x="8951951" y="2595784"/>
                <a:ext cx="2651760" cy="200253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pic>
            <p:nvPicPr>
              <p:cNvPr id="7" name="Picture 6"/>
              <p:cNvPicPr>
                <a:picLocks noChangeAspect="1"/>
              </p:cNvPicPr>
              <p:nvPr/>
            </p:nvPicPr>
            <p:blipFill rotWithShape="1">
              <a:blip r:embed="rId5"/>
              <a:srcRect r="72003"/>
              <a:stretch/>
            </p:blipFill>
            <p:spPr>
              <a:xfrm>
                <a:off x="9175319" y="3375516"/>
                <a:ext cx="1576221" cy="743054"/>
              </a:xfrm>
              <a:prstGeom prst="rect">
                <a:avLst/>
              </a:prstGeom>
            </p:spPr>
          </p:pic>
        </p:grpSp>
        <p:sp>
          <p:nvSpPr>
            <p:cNvPr id="10" name="Rectangle 9"/>
            <p:cNvSpPr/>
            <p:nvPr/>
          </p:nvSpPr>
          <p:spPr>
            <a:xfrm>
              <a:off x="8700548" y="3845196"/>
              <a:ext cx="1437893" cy="512044"/>
            </a:xfrm>
            <a:prstGeom prst="rect">
              <a:avLst/>
            </a:prstGeom>
          </p:spPr>
          <p:txBody>
            <a:bodyPr wrap="square">
              <a:spAutoFit/>
            </a:bodyPr>
            <a:lstStyle/>
            <a:p>
              <a:r>
                <a:rPr lang="en-US" dirty="0"/>
                <a:t>Please follow the </a:t>
              </a:r>
              <a:r>
                <a:rPr lang="en-US" dirty="0" smtClean="0"/>
                <a:t>folder </a:t>
              </a:r>
              <a:r>
                <a:rPr lang="en-US" dirty="0"/>
                <a:t>structure</a:t>
              </a:r>
            </a:p>
          </p:txBody>
        </p:sp>
      </p:grpSp>
    </p:spTree>
    <p:extLst>
      <p:ext uri="{BB962C8B-B14F-4D97-AF65-F5344CB8AC3E}">
        <p14:creationId xmlns:p14="http://schemas.microsoft.com/office/powerpoint/2010/main" val="3043219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3504" y="457200"/>
            <a:ext cx="11009376" cy="4770537"/>
          </a:xfrm>
          <a:prstGeom prst="rect">
            <a:avLst/>
          </a:prstGeom>
          <a:noFill/>
        </p:spPr>
        <p:txBody>
          <a:bodyPr wrap="square" rtlCol="0">
            <a:spAutoFit/>
          </a:bodyPr>
          <a:lstStyle/>
          <a:p>
            <a:r>
              <a:rPr lang="en-US" sz="2000" b="1" dirty="0" smtClean="0"/>
              <a:t>Code Workflow:</a:t>
            </a:r>
          </a:p>
          <a:p>
            <a:endParaRPr lang="en-US" sz="2000" dirty="0" smtClean="0"/>
          </a:p>
          <a:p>
            <a:r>
              <a:rPr lang="en-US" dirty="0" smtClean="0"/>
              <a:t>In general to run the model training, evaluation or testing, open the working directory in anaconda prompt and enter into the project environment.</a:t>
            </a:r>
          </a:p>
          <a:p>
            <a:endParaRPr lang="en-US" dirty="0"/>
          </a:p>
          <a:p>
            <a:pPr marL="285750" indent="-285750">
              <a:buFont typeface="Arial" panose="020B0604020202020204" pitchFamily="34" charset="0"/>
              <a:buChar char="•"/>
            </a:pPr>
            <a:r>
              <a:rPr lang="en-US" dirty="0" err="1"/>
              <a:t>c</a:t>
            </a:r>
            <a:r>
              <a:rPr lang="en-US" dirty="0" err="1" smtClean="0"/>
              <a:t>onda</a:t>
            </a:r>
            <a:r>
              <a:rPr lang="en-US" dirty="0" smtClean="0"/>
              <a:t> activate </a:t>
            </a:r>
            <a:r>
              <a:rPr lang="en-US" dirty="0" err="1" smtClean="0"/>
              <a:t>proj_name</a:t>
            </a:r>
            <a:endParaRPr lang="en-US" dirty="0" smtClean="0"/>
          </a:p>
          <a:p>
            <a:pPr marL="285750" indent="-285750">
              <a:buFont typeface="Arial" panose="020B0604020202020204" pitchFamily="34" charset="0"/>
              <a:buChar char="•"/>
            </a:pPr>
            <a:r>
              <a:rPr lang="en-US" dirty="0"/>
              <a:t>cd </a:t>
            </a:r>
            <a:r>
              <a:rPr lang="en-US" dirty="0" smtClean="0"/>
              <a:t>path\to\your\directory\</a:t>
            </a:r>
            <a:r>
              <a:rPr lang="en-US" dirty="0" err="1" smtClean="0"/>
              <a:t>keras_retinanet</a:t>
            </a:r>
            <a:r>
              <a:rPr lang="en-US" dirty="0" smtClean="0"/>
              <a:t>\bin</a:t>
            </a:r>
          </a:p>
          <a:p>
            <a:endParaRPr lang="en-US" sz="2000" dirty="0" smtClean="0"/>
          </a:p>
          <a:p>
            <a:r>
              <a:rPr lang="en-US" dirty="0" smtClean="0"/>
              <a:t>To train:</a:t>
            </a:r>
            <a:endParaRPr lang="en-US" dirty="0"/>
          </a:p>
          <a:p>
            <a:endParaRPr lang="en-US" sz="2000" dirty="0" smtClean="0"/>
          </a:p>
          <a:p>
            <a:endParaRPr lang="en-US" sz="2000" dirty="0" smtClean="0"/>
          </a:p>
          <a:p>
            <a:r>
              <a:rPr lang="en-US" dirty="0"/>
              <a:t>To </a:t>
            </a:r>
            <a:r>
              <a:rPr lang="en-US" dirty="0" smtClean="0"/>
              <a:t>train with Tensorboard support:</a:t>
            </a:r>
            <a:endParaRPr lang="en-US" dirty="0"/>
          </a:p>
          <a:p>
            <a:endParaRPr lang="en-US" sz="2000" dirty="0" smtClean="0"/>
          </a:p>
          <a:p>
            <a:endParaRPr lang="en-US" sz="2000" dirty="0" smtClean="0"/>
          </a:p>
          <a:p>
            <a:endParaRPr lang="en-US" sz="2000" dirty="0"/>
          </a:p>
          <a:p>
            <a:r>
              <a:rPr lang="en-US" dirty="0" smtClean="0"/>
              <a:t>To train along with validation:</a:t>
            </a:r>
            <a:endParaRPr lang="en-US" dirty="0"/>
          </a:p>
        </p:txBody>
      </p:sp>
      <p:sp>
        <p:nvSpPr>
          <p:cNvPr id="5" name="Rectangle 4"/>
          <p:cNvSpPr/>
          <p:nvPr/>
        </p:nvSpPr>
        <p:spPr>
          <a:xfrm>
            <a:off x="1687068" y="3044854"/>
            <a:ext cx="8842248" cy="3262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python train.py --</a:t>
            </a:r>
            <a:r>
              <a:rPr lang="en-US" sz="1600" dirty="0" err="1">
                <a:solidFill>
                  <a:schemeClr val="tx1"/>
                </a:solidFill>
              </a:rPr>
              <a:t>gpu</a:t>
            </a:r>
            <a:r>
              <a:rPr lang="en-US" sz="1600" dirty="0">
                <a:solidFill>
                  <a:schemeClr val="tx1"/>
                </a:solidFill>
              </a:rPr>
              <a:t> 0 --epochs 50 --steps 100 csv ..\..\dataset\train\annotation.csv ..\..\classes.csv</a:t>
            </a:r>
          </a:p>
        </p:txBody>
      </p:sp>
      <p:sp>
        <p:nvSpPr>
          <p:cNvPr id="6" name="Rectangle 5"/>
          <p:cNvSpPr/>
          <p:nvPr/>
        </p:nvSpPr>
        <p:spPr>
          <a:xfrm>
            <a:off x="1687068" y="5380413"/>
            <a:ext cx="8517636" cy="7256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python train.py --</a:t>
            </a:r>
            <a:r>
              <a:rPr lang="en-US" sz="1600" dirty="0" err="1">
                <a:solidFill>
                  <a:schemeClr val="tx1"/>
                </a:solidFill>
              </a:rPr>
              <a:t>gpu</a:t>
            </a:r>
            <a:r>
              <a:rPr lang="en-US" sz="1600" dirty="0">
                <a:solidFill>
                  <a:schemeClr val="tx1"/>
                </a:solidFill>
              </a:rPr>
              <a:t> 0 </a:t>
            </a:r>
            <a:r>
              <a:rPr lang="en-US" sz="1600" dirty="0" smtClean="0">
                <a:solidFill>
                  <a:schemeClr val="tx1"/>
                </a:solidFill>
              </a:rPr>
              <a:t>--</a:t>
            </a:r>
            <a:r>
              <a:rPr lang="en-US" sz="1600" dirty="0">
                <a:solidFill>
                  <a:schemeClr val="tx1"/>
                </a:solidFill>
              </a:rPr>
              <a:t>epochs 50 --steps 500 csv ..\..\dataset\train\annotation.csv ..\..\classes.csv --</a:t>
            </a:r>
            <a:r>
              <a:rPr lang="en-US" sz="1600" dirty="0" err="1">
                <a:solidFill>
                  <a:schemeClr val="tx1"/>
                </a:solidFill>
              </a:rPr>
              <a:t>val</a:t>
            </a:r>
            <a:r>
              <a:rPr lang="en-US" sz="1600" dirty="0">
                <a:solidFill>
                  <a:schemeClr val="tx1"/>
                </a:solidFill>
              </a:rPr>
              <a:t>-annotations ..\..\dataset\test\annotation.csv</a:t>
            </a:r>
          </a:p>
        </p:txBody>
      </p:sp>
      <p:sp>
        <p:nvSpPr>
          <p:cNvPr id="12" name="Rectangle 11"/>
          <p:cNvSpPr/>
          <p:nvPr/>
        </p:nvSpPr>
        <p:spPr>
          <a:xfrm>
            <a:off x="1687068" y="4012924"/>
            <a:ext cx="8517636" cy="7256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python train.py --</a:t>
            </a:r>
            <a:r>
              <a:rPr lang="en-US" sz="1600" dirty="0" err="1">
                <a:solidFill>
                  <a:schemeClr val="tx1"/>
                </a:solidFill>
              </a:rPr>
              <a:t>gpu</a:t>
            </a:r>
            <a:r>
              <a:rPr lang="en-US" sz="1600" dirty="0">
                <a:solidFill>
                  <a:schemeClr val="tx1"/>
                </a:solidFill>
              </a:rPr>
              <a:t> 0 --</a:t>
            </a:r>
            <a:r>
              <a:rPr lang="en-US" sz="1600" dirty="0" err="1">
                <a:solidFill>
                  <a:schemeClr val="tx1"/>
                </a:solidFill>
              </a:rPr>
              <a:t>tensorboard-dir</a:t>
            </a:r>
            <a:r>
              <a:rPr lang="en-US" sz="1600" dirty="0">
                <a:solidFill>
                  <a:schemeClr val="tx1"/>
                </a:solidFill>
              </a:rPr>
              <a:t> log\05072022T110450 --epochs 50 --steps 500 csv ..\..\dataset\train\annotation.csv ..\..\</a:t>
            </a:r>
            <a:r>
              <a:rPr lang="en-US" sz="1600" dirty="0" smtClean="0">
                <a:solidFill>
                  <a:schemeClr val="tx1"/>
                </a:solidFill>
              </a:rPr>
              <a:t>classes.csv</a:t>
            </a:r>
            <a:endParaRPr lang="en-US" sz="1600" dirty="0">
              <a:solidFill>
                <a:schemeClr val="tx1"/>
              </a:solidFill>
            </a:endParaRPr>
          </a:p>
        </p:txBody>
      </p:sp>
      <p:pic>
        <p:nvPicPr>
          <p:cNvPr id="13" name="Picture 12"/>
          <p:cNvPicPr>
            <a:picLocks noChangeAspect="1"/>
          </p:cNvPicPr>
          <p:nvPr/>
        </p:nvPicPr>
        <p:blipFill>
          <a:blip r:embed="rId2"/>
          <a:stretch>
            <a:fillRect/>
          </a:stretch>
        </p:blipFill>
        <p:spPr>
          <a:xfrm>
            <a:off x="10894355" y="1916825"/>
            <a:ext cx="1142319" cy="2096099"/>
          </a:xfrm>
          <a:prstGeom prst="rect">
            <a:avLst/>
          </a:prstGeom>
        </p:spPr>
      </p:pic>
    </p:spTree>
    <p:extLst>
      <p:ext uri="{BB962C8B-B14F-4D97-AF65-F5344CB8AC3E}">
        <p14:creationId xmlns:p14="http://schemas.microsoft.com/office/powerpoint/2010/main" val="1720952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7592" y="3430319"/>
            <a:ext cx="9899101" cy="74447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python evaluate.py --save-path detections/ --score-threshold 0.35 --</a:t>
            </a:r>
            <a:r>
              <a:rPr lang="en-US" sz="1600" dirty="0" err="1">
                <a:solidFill>
                  <a:schemeClr val="tx1"/>
                </a:solidFill>
              </a:rPr>
              <a:t>iou</a:t>
            </a:r>
            <a:r>
              <a:rPr lang="en-US" sz="1600" dirty="0">
                <a:solidFill>
                  <a:schemeClr val="tx1"/>
                </a:solidFill>
              </a:rPr>
              <a:t>-threshold 0.5 --max-detections 10 --</a:t>
            </a:r>
            <a:r>
              <a:rPr lang="en-US" sz="1600" dirty="0" err="1">
                <a:solidFill>
                  <a:schemeClr val="tx1"/>
                </a:solidFill>
              </a:rPr>
              <a:t>gpu</a:t>
            </a:r>
            <a:r>
              <a:rPr lang="en-US" sz="1600" dirty="0">
                <a:solidFill>
                  <a:schemeClr val="tx1"/>
                </a:solidFill>
              </a:rPr>
              <a:t> 0 csv ../../dataset/test/annotation.csv ../../classes.csv inference/resnet50_csv_30_inf.h5</a:t>
            </a:r>
          </a:p>
        </p:txBody>
      </p:sp>
      <p:sp>
        <p:nvSpPr>
          <p:cNvPr id="9" name="Rectangle 8"/>
          <p:cNvSpPr/>
          <p:nvPr/>
        </p:nvSpPr>
        <p:spPr>
          <a:xfrm>
            <a:off x="2185166" y="5091808"/>
            <a:ext cx="6903952" cy="3262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tensorboard</a:t>
            </a:r>
            <a:r>
              <a:rPr lang="en-US" sz="1600" dirty="0">
                <a:solidFill>
                  <a:schemeClr val="tx1"/>
                </a:solidFill>
              </a:rPr>
              <a:t> dev upload --</a:t>
            </a:r>
            <a:r>
              <a:rPr lang="en-US" sz="1600" dirty="0" err="1">
                <a:solidFill>
                  <a:schemeClr val="tx1"/>
                </a:solidFill>
              </a:rPr>
              <a:t>logdir</a:t>
            </a:r>
            <a:r>
              <a:rPr lang="en-US" sz="1600" dirty="0">
                <a:solidFill>
                  <a:schemeClr val="tx1"/>
                </a:solidFill>
              </a:rPr>
              <a:t> </a:t>
            </a:r>
            <a:r>
              <a:rPr lang="en-US" sz="1600" dirty="0" smtClean="0">
                <a:solidFill>
                  <a:schemeClr val="tx1"/>
                </a:solidFill>
              </a:rPr>
              <a:t>..\</a:t>
            </a:r>
            <a:r>
              <a:rPr lang="en-US" sz="1600" dirty="0" err="1" smtClean="0">
                <a:solidFill>
                  <a:schemeClr val="tx1"/>
                </a:solidFill>
              </a:rPr>
              <a:t>keras_retinanet</a:t>
            </a:r>
            <a:r>
              <a:rPr lang="en-US" sz="1600" dirty="0" smtClean="0">
                <a:solidFill>
                  <a:schemeClr val="tx1"/>
                </a:solidFill>
              </a:rPr>
              <a:t>\bin\log\05072022T110450</a:t>
            </a:r>
            <a:endParaRPr lang="en-US" sz="1600" dirty="0">
              <a:solidFill>
                <a:schemeClr val="tx1"/>
              </a:solidFill>
            </a:endParaRPr>
          </a:p>
        </p:txBody>
      </p:sp>
      <p:sp>
        <p:nvSpPr>
          <p:cNvPr id="10" name="Rectangle 9"/>
          <p:cNvSpPr/>
          <p:nvPr/>
        </p:nvSpPr>
        <p:spPr>
          <a:xfrm>
            <a:off x="448288" y="453628"/>
            <a:ext cx="10377713" cy="4801314"/>
          </a:xfrm>
          <a:prstGeom prst="rect">
            <a:avLst/>
          </a:prstGeom>
        </p:spPr>
        <p:txBody>
          <a:bodyPr wrap="none">
            <a:spAutoFit/>
          </a:bodyPr>
          <a:lstStyle/>
          <a:p>
            <a:pPr marL="285750" indent="-285750">
              <a:buFont typeface="Arial" panose="020B0604020202020204" pitchFamily="34" charset="0"/>
              <a:buChar char="•"/>
            </a:pPr>
            <a:r>
              <a:rPr lang="en-US" dirty="0" smtClean="0"/>
              <a:t>After training, all the output models generated after each epoch are captured in the directory ‘snapshots’.</a:t>
            </a:r>
          </a:p>
          <a:p>
            <a:pPr marL="285750" indent="-285750">
              <a:buFont typeface="Arial" panose="020B0604020202020204" pitchFamily="34" charset="0"/>
              <a:buChar char="•"/>
            </a:pPr>
            <a:r>
              <a:rPr lang="en-US" dirty="0" smtClean="0"/>
              <a:t>Select the best model out of it and generate inference model for evaluation.</a:t>
            </a:r>
          </a:p>
          <a:p>
            <a:pPr marL="285750" indent="-285750">
              <a:buFont typeface="Arial" panose="020B0604020202020204" pitchFamily="34" charset="0"/>
              <a:buChar char="•"/>
            </a:pPr>
            <a:endParaRPr lang="en-US" dirty="0"/>
          </a:p>
          <a:p>
            <a:r>
              <a:rPr lang="en-US" dirty="0" smtClean="0"/>
              <a:t>To convert:</a:t>
            </a:r>
          </a:p>
          <a:p>
            <a:endParaRPr lang="en-US" dirty="0"/>
          </a:p>
          <a:p>
            <a:endParaRPr lang="en-US" dirty="0" smtClean="0"/>
          </a:p>
          <a:p>
            <a:endParaRPr lang="en-US" dirty="0" smtClean="0"/>
          </a:p>
          <a:p>
            <a:pPr marL="285750" indent="-285750">
              <a:buFont typeface="Arial" panose="020B0604020202020204" pitchFamily="34" charset="0"/>
              <a:buChar char="•"/>
            </a:pPr>
            <a:r>
              <a:rPr lang="en-US" dirty="0" smtClean="0"/>
              <a:t>For evaluation, take the converted inference model and use it with following command</a:t>
            </a:r>
            <a:endParaRPr lang="en-US" dirty="0"/>
          </a:p>
          <a:p>
            <a:endParaRPr lang="en-US" dirty="0"/>
          </a:p>
          <a:p>
            <a:r>
              <a:rPr lang="en-US" dirty="0" smtClean="0"/>
              <a:t>To evaluate:</a:t>
            </a:r>
          </a:p>
          <a:p>
            <a:endParaRPr lang="en-US" dirty="0"/>
          </a:p>
          <a:p>
            <a:endParaRPr lang="en-US" dirty="0" smtClean="0"/>
          </a:p>
          <a:p>
            <a:endParaRPr lang="en-US" dirty="0"/>
          </a:p>
          <a:p>
            <a:endParaRPr lang="en-US" dirty="0" smtClean="0"/>
          </a:p>
          <a:p>
            <a:endParaRPr lang="en-US" dirty="0"/>
          </a:p>
          <a:p>
            <a:r>
              <a:rPr lang="en-US" dirty="0" smtClean="0"/>
              <a:t>To upload it to Tensorboard:</a:t>
            </a:r>
            <a:endParaRPr lang="en-US" dirty="0"/>
          </a:p>
          <a:p>
            <a:endParaRPr lang="en-US" dirty="0"/>
          </a:p>
        </p:txBody>
      </p:sp>
      <p:pic>
        <p:nvPicPr>
          <p:cNvPr id="12" name="Picture 11"/>
          <p:cNvPicPr>
            <a:picLocks noChangeAspect="1"/>
          </p:cNvPicPr>
          <p:nvPr/>
        </p:nvPicPr>
        <p:blipFill>
          <a:blip r:embed="rId2"/>
          <a:stretch>
            <a:fillRect/>
          </a:stretch>
        </p:blipFill>
        <p:spPr>
          <a:xfrm>
            <a:off x="10912643" y="1602140"/>
            <a:ext cx="1142319" cy="2096099"/>
          </a:xfrm>
          <a:prstGeom prst="rect">
            <a:avLst/>
          </a:prstGeom>
        </p:spPr>
      </p:pic>
      <p:sp>
        <p:nvSpPr>
          <p:cNvPr id="13" name="Rectangle 12"/>
          <p:cNvSpPr/>
          <p:nvPr/>
        </p:nvSpPr>
        <p:spPr>
          <a:xfrm>
            <a:off x="1591325" y="1602140"/>
            <a:ext cx="8091637" cy="51240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python convert_model.py snapshots/resnet50_csv_50.h5 inference/resnet50_csv_50_inf.h5</a:t>
            </a:r>
          </a:p>
        </p:txBody>
      </p:sp>
    </p:spTree>
    <p:extLst>
      <p:ext uri="{BB962C8B-B14F-4D97-AF65-F5344CB8AC3E}">
        <p14:creationId xmlns:p14="http://schemas.microsoft.com/office/powerpoint/2010/main" val="2895844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3504" y="457200"/>
            <a:ext cx="11430000" cy="1938992"/>
          </a:xfrm>
          <a:prstGeom prst="rect">
            <a:avLst/>
          </a:prstGeom>
          <a:noFill/>
        </p:spPr>
        <p:txBody>
          <a:bodyPr wrap="square" rtlCol="0">
            <a:spAutoFit/>
          </a:bodyPr>
          <a:lstStyle/>
          <a:p>
            <a:r>
              <a:rPr lang="en-US" sz="2000" b="1" dirty="0" smtClean="0"/>
              <a:t>Code Workflow:</a:t>
            </a:r>
          </a:p>
          <a:p>
            <a:endParaRPr lang="en-US" sz="2000" dirty="0" smtClean="0"/>
          </a:p>
          <a:p>
            <a:r>
              <a:rPr lang="en-US" sz="2000" dirty="0" smtClean="0"/>
              <a:t>Train/Evaluate </a:t>
            </a:r>
            <a:r>
              <a:rPr lang="en-US" sz="2000" dirty="0" smtClean="0">
                <a:sym typeface="Wingdings" panose="05000000000000000000" pitchFamily="2" charset="2"/>
              </a:rPr>
              <a:t> Arguments  </a:t>
            </a:r>
            <a:r>
              <a:rPr lang="en-US" sz="2000" dirty="0" err="1" smtClean="0">
                <a:sym typeface="Wingdings" panose="05000000000000000000" pitchFamily="2" charset="2"/>
              </a:rPr>
              <a:t>Configs</a:t>
            </a:r>
            <a:r>
              <a:rPr lang="en-US" sz="2000" dirty="0" smtClean="0">
                <a:sym typeface="Wingdings" panose="05000000000000000000" pitchFamily="2" charset="2"/>
              </a:rPr>
              <a:t>  </a:t>
            </a:r>
            <a:r>
              <a:rPr lang="en-US" sz="2000" dirty="0" err="1" smtClean="0">
                <a:sym typeface="Wingdings" panose="05000000000000000000" pitchFamily="2" charset="2"/>
              </a:rPr>
              <a:t>Create_Models</a:t>
            </a:r>
            <a:r>
              <a:rPr lang="en-US" sz="2000" dirty="0" smtClean="0">
                <a:sym typeface="Wingdings" panose="05000000000000000000" pitchFamily="2" charset="2"/>
              </a:rPr>
              <a:t>  </a:t>
            </a:r>
            <a:br>
              <a:rPr lang="en-US" sz="2000" dirty="0" smtClean="0">
                <a:sym typeface="Wingdings" panose="05000000000000000000" pitchFamily="2" charset="2"/>
              </a:rPr>
            </a:br>
            <a:r>
              <a:rPr lang="en-US" sz="2000" dirty="0" smtClean="0">
                <a:sym typeface="Wingdings" panose="05000000000000000000" pitchFamily="2" charset="2"/>
              </a:rPr>
              <a:t>base model</a:t>
            </a:r>
          </a:p>
          <a:p>
            <a:r>
              <a:rPr lang="en-US" sz="2000" dirty="0">
                <a:sym typeface="Wingdings" panose="05000000000000000000" pitchFamily="2" charset="2"/>
              </a:rPr>
              <a:t>Training model  </a:t>
            </a:r>
            <a:r>
              <a:rPr lang="en-US" sz="2000" dirty="0" err="1">
                <a:sym typeface="Wingdings" panose="05000000000000000000" pitchFamily="2" charset="2"/>
              </a:rPr>
              <a:t>model_with_weights</a:t>
            </a:r>
            <a:endParaRPr lang="en-US" sz="2000" dirty="0" smtClean="0">
              <a:sym typeface="Wingdings" panose="05000000000000000000" pitchFamily="2" charset="2"/>
            </a:endParaRPr>
          </a:p>
          <a:p>
            <a:r>
              <a:rPr lang="en-US" sz="2000" dirty="0">
                <a:sym typeface="Wingdings" panose="05000000000000000000" pitchFamily="2" charset="2"/>
              </a:rPr>
              <a:t>Inference/Prediction model  </a:t>
            </a:r>
            <a:r>
              <a:rPr lang="en-US" sz="2000" dirty="0" err="1">
                <a:sym typeface="Wingdings" panose="05000000000000000000" pitchFamily="2" charset="2"/>
              </a:rPr>
              <a:t>retinanet_bbox</a:t>
            </a:r>
            <a:endParaRPr lang="en-US" sz="2000" dirty="0" smtClean="0"/>
          </a:p>
        </p:txBody>
      </p:sp>
      <p:pic>
        <p:nvPicPr>
          <p:cNvPr id="2" name="Picture 1"/>
          <p:cNvPicPr>
            <a:picLocks noChangeAspect="1"/>
          </p:cNvPicPr>
          <p:nvPr/>
        </p:nvPicPr>
        <p:blipFill>
          <a:blip r:embed="rId2"/>
          <a:stretch>
            <a:fillRect/>
          </a:stretch>
        </p:blipFill>
        <p:spPr>
          <a:xfrm>
            <a:off x="2413514" y="3035677"/>
            <a:ext cx="7974070" cy="2076363"/>
          </a:xfrm>
          <a:prstGeom prst="rect">
            <a:avLst/>
          </a:prstGeom>
        </p:spPr>
      </p:pic>
    </p:spTree>
    <p:extLst>
      <p:ext uri="{BB962C8B-B14F-4D97-AF65-F5344CB8AC3E}">
        <p14:creationId xmlns:p14="http://schemas.microsoft.com/office/powerpoint/2010/main" val="2726427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 name="Picture 139"/>
          <p:cNvPicPr>
            <a:picLocks noChangeAspect="1"/>
          </p:cNvPicPr>
          <p:nvPr/>
        </p:nvPicPr>
        <p:blipFill>
          <a:blip r:embed="rId2"/>
          <a:stretch>
            <a:fillRect/>
          </a:stretch>
        </p:blipFill>
        <p:spPr>
          <a:xfrm>
            <a:off x="258620" y="0"/>
            <a:ext cx="4048204" cy="2262437"/>
          </a:xfrm>
          <a:prstGeom prst="rect">
            <a:avLst/>
          </a:prstGeom>
        </p:spPr>
      </p:pic>
      <p:pic>
        <p:nvPicPr>
          <p:cNvPr id="296" name="Picture 295"/>
          <p:cNvPicPr>
            <a:picLocks noChangeAspect="1"/>
          </p:cNvPicPr>
          <p:nvPr/>
        </p:nvPicPr>
        <p:blipFill>
          <a:blip r:embed="rId3"/>
          <a:stretch>
            <a:fillRect/>
          </a:stretch>
        </p:blipFill>
        <p:spPr>
          <a:xfrm>
            <a:off x="4016804" y="1663950"/>
            <a:ext cx="7724092" cy="4325669"/>
          </a:xfrm>
          <a:prstGeom prst="rect">
            <a:avLst/>
          </a:prstGeom>
        </p:spPr>
      </p:pic>
    </p:spTree>
    <p:extLst>
      <p:ext uri="{BB962C8B-B14F-4D97-AF65-F5344CB8AC3E}">
        <p14:creationId xmlns:p14="http://schemas.microsoft.com/office/powerpoint/2010/main" val="1246079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1028700" y="685800"/>
                <a:ext cx="4320540" cy="103374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𝑛</m:t>
                          </m:r>
                        </m:sup>
                        <m:e>
                          <m:r>
                            <a:rPr lang="en-US" sz="2400" b="0" i="1" smtClean="0">
                              <a:latin typeface="Cambria Math" panose="02040503050406030204" pitchFamily="18" charset="0"/>
                            </a:rPr>
                            <m:t>𝑎</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𝑡</m:t>
                                      </m:r>
                                    </m:sub>
                                  </m:sSub>
                                </m:e>
                              </m:d>
                            </m:e>
                            <m:sup>
                              <m:r>
                                <a:rPr lang="en-US" sz="2400" b="0" i="1" smtClean="0">
                                  <a:latin typeface="Cambria Math" panose="02040503050406030204" pitchFamily="18" charset="0"/>
                                </a:rPr>
                                <m:t>𝑦</m:t>
                              </m:r>
                            </m:sup>
                          </m:sSup>
                          <m:r>
                            <a:rPr lang="en-US" sz="2400" b="0" i="1" smtClean="0">
                              <a:latin typeface="Cambria Math" panose="02040503050406030204" pitchFamily="18" charset="0"/>
                            </a:rPr>
                            <m:t> ∗</m:t>
                          </m:r>
                          <m:r>
                            <m:rPr>
                              <m:sty m:val="p"/>
                            </m:rPr>
                            <a:rPr lang="en-US" sz="2400" b="0" i="0" smtClean="0">
                              <a:latin typeface="Cambria Math" panose="02040503050406030204" pitchFamily="18" charset="0"/>
                            </a:rPr>
                            <m:t>log</m:t>
                          </m:r>
                          <m:r>
                            <a:rPr lang="en-US" sz="2400" b="0" i="1" smtClean="0">
                              <a:latin typeface="Cambria Math" panose="02040503050406030204" pitchFamily="18" charset="0"/>
                            </a:rPr>
                            <m:t>⁡(</m:t>
                          </m:r>
                        </m:e>
                      </m:nary>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m:oMathPara>
                </a14:m>
                <a:endParaRPr lang="en-US" sz="1400" dirty="0"/>
              </a:p>
            </p:txBody>
          </p:sp>
        </mc:Choice>
        <mc:Fallback>
          <p:sp>
            <p:nvSpPr>
              <p:cNvPr id="3" name="TextBox 2"/>
              <p:cNvSpPr txBox="1">
                <a:spLocks noRot="1" noChangeAspect="1" noMove="1" noResize="1" noEditPoints="1" noAdjustHandles="1" noChangeArrowheads="1" noChangeShapeType="1" noTextEdit="1"/>
              </p:cNvSpPr>
              <p:nvPr/>
            </p:nvSpPr>
            <p:spPr>
              <a:xfrm>
                <a:off x="1028700" y="685800"/>
                <a:ext cx="4320540" cy="1033745"/>
              </a:xfrm>
              <a:prstGeom prst="rect">
                <a:avLst/>
              </a:prstGeom>
              <a:blipFill rotWithShape="0">
                <a:blip r:embed="rId2"/>
                <a:stretch>
                  <a:fillRect/>
                </a:stretch>
              </a:blipFill>
            </p:spPr>
            <p:txBody>
              <a:bodyPr/>
              <a:lstStyle/>
              <a:p>
                <a:r>
                  <a:rPr lang="en-US">
                    <a:noFill/>
                  </a:rPr>
                  <a:t> </a:t>
                </a:r>
              </a:p>
            </p:txBody>
          </p:sp>
        </mc:Fallback>
      </mc:AlternateContent>
      <p:sp>
        <p:nvSpPr>
          <p:cNvPr id="4" name="Rectangle 3"/>
          <p:cNvSpPr/>
          <p:nvPr/>
        </p:nvSpPr>
        <p:spPr>
          <a:xfrm>
            <a:off x="258404" y="415046"/>
            <a:ext cx="1120563" cy="369332"/>
          </a:xfrm>
          <a:prstGeom prst="rect">
            <a:avLst/>
          </a:prstGeom>
        </p:spPr>
        <p:txBody>
          <a:bodyPr wrap="none">
            <a:spAutoFit/>
          </a:bodyPr>
          <a:lstStyle/>
          <a:p>
            <a:r>
              <a:rPr lang="en-US" dirty="0" smtClean="0"/>
              <a:t>Focal Loss</a:t>
            </a:r>
            <a:endParaRPr lang="en-US" dirty="0"/>
          </a:p>
        </p:txBody>
      </p:sp>
      <mc:AlternateContent xmlns:mc="http://schemas.openxmlformats.org/markup-compatibility/2006">
        <mc:Choice xmlns:a14="http://schemas.microsoft.com/office/drawing/2010/main" Requires="a14">
          <p:sp>
            <p:nvSpPr>
              <p:cNvPr id="7" name="Rectangle 6"/>
              <p:cNvSpPr/>
              <p:nvPr/>
            </p:nvSpPr>
            <p:spPr>
              <a:xfrm>
                <a:off x="1302976" y="2208396"/>
                <a:ext cx="6821547" cy="1200329"/>
              </a:xfrm>
              <a:prstGeom prst="rect">
                <a:avLst/>
              </a:prstGeom>
            </p:spPr>
            <p:txBody>
              <a:bodyPr wrap="none">
                <a:spAutoFit/>
              </a:bodyPr>
              <a:lstStyle/>
              <a:p>
                <a14:m>
                  <m:oMath xmlns:m="http://schemas.openxmlformats.org/officeDocument/2006/math">
                    <m:r>
                      <a:rPr lang="en-US" sz="2400" i="1" dirty="0">
                        <a:latin typeface="Cambria Math" panose="02040503050406030204" pitchFamily="18" charset="0"/>
                      </a:rPr>
                      <m:t>𝑓</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 0.5 ∗ (</m:t>
                    </m:r>
                    <m:r>
                      <a:rPr lang="en-US" sz="2400" i="1" dirty="0">
                        <a:latin typeface="Cambria Math" panose="02040503050406030204" pitchFamily="18" charset="0"/>
                      </a:rPr>
                      <m:t>𝑠𝑖𝑔𝑚𝑎</m:t>
                    </m:r>
                    <m:r>
                      <a:rPr lang="en-US" sz="2400" i="1" dirty="0">
                        <a:latin typeface="Cambria Math" panose="02040503050406030204" pitchFamily="18" charset="0"/>
                      </a:rPr>
                      <m:t> ∗ </m:t>
                    </m:r>
                    <m:r>
                      <a:rPr lang="en-US" sz="2400" i="1" dirty="0">
                        <a:latin typeface="Cambria Math" panose="02040503050406030204" pitchFamily="18" charset="0"/>
                      </a:rPr>
                      <m:t>𝑥</m:t>
                    </m:r>
                    <m:r>
                      <a:rPr lang="en-US" sz="2400" i="1" dirty="0">
                        <a:latin typeface="Cambria Math" panose="02040503050406030204" pitchFamily="18" charset="0"/>
                      </a:rPr>
                      <m:t>)^2 </m:t>
                    </m:r>
                  </m:oMath>
                </a14:m>
                <a:r>
                  <a:rPr lang="en-US" sz="2400" dirty="0">
                    <a:latin typeface="Consolas" panose="020B0609020204030204" pitchFamily="49" charset="0"/>
                  </a:rPr>
                  <a:t>     </a:t>
                </a:r>
                <a:r>
                  <a:rPr lang="en-US" sz="2400" dirty="0" smtClean="0">
                    <a:latin typeface="Consolas" panose="020B0609020204030204" pitchFamily="49" charset="0"/>
                  </a:rPr>
                  <a:t>if </a:t>
                </a:r>
                <a:r>
                  <a:rPr lang="en-US" sz="2400" dirty="0">
                    <a:latin typeface="Consolas" panose="020B0609020204030204" pitchFamily="49" charset="0"/>
                  </a:rPr>
                  <a:t>|x| &lt; </a:t>
                </a:r>
                <a:r>
                  <a:rPr lang="en-US" sz="2400" dirty="0" smtClean="0">
                    <a:latin typeface="Consolas" panose="020B0609020204030204" pitchFamily="49" charset="0"/>
                  </a:rPr>
                  <a:t>1</a:t>
                </a:r>
              </a:p>
              <a:p>
                <a:endParaRPr lang="en-US" sz="2400" dirty="0">
                  <a:latin typeface="Consolas" panose="020B0609020204030204" pitchFamily="49" charset="0"/>
                </a:endParaRPr>
              </a:p>
              <a:p>
                <a14:m>
                  <m:oMath xmlns:m="http://schemas.openxmlformats.org/officeDocument/2006/math">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− 0.5</m:t>
                    </m:r>
                  </m:oMath>
                </a14:m>
                <a:r>
                  <a:rPr lang="en-US" sz="2400" dirty="0">
                    <a:latin typeface="Consolas" panose="020B0609020204030204" pitchFamily="49" charset="0"/>
                  </a:rPr>
                  <a:t>   </a:t>
                </a:r>
                <a:r>
                  <a:rPr lang="en-US" sz="2400" dirty="0">
                    <a:latin typeface="Consolas" panose="020B0609020204030204" pitchFamily="49" charset="0"/>
                  </a:rPr>
                  <a:t>			        </a:t>
                </a:r>
                <a:r>
                  <a:rPr lang="en-US" sz="2400" dirty="0" smtClean="0">
                    <a:latin typeface="Consolas" panose="020B0609020204030204" pitchFamily="49" charset="0"/>
                  </a:rPr>
                  <a:t>otherwise</a:t>
                </a:r>
                <a:endParaRPr lang="en-US" sz="2400" dirty="0">
                  <a:latin typeface="Consolas" panose="020B0609020204030204" pitchFamily="49" charset="0"/>
                </a:endParaRPr>
              </a:p>
            </p:txBody>
          </p:sp>
        </mc:Choice>
        <mc:Fallback>
          <p:sp>
            <p:nvSpPr>
              <p:cNvPr id="7" name="Rectangle 6"/>
              <p:cNvSpPr>
                <a:spLocks noRot="1" noChangeAspect="1" noMove="1" noResize="1" noEditPoints="1" noAdjustHandles="1" noChangeArrowheads="1" noChangeShapeType="1" noTextEdit="1"/>
              </p:cNvSpPr>
              <p:nvPr/>
            </p:nvSpPr>
            <p:spPr>
              <a:xfrm>
                <a:off x="1302976" y="2208396"/>
                <a:ext cx="6821547" cy="1200329"/>
              </a:xfrm>
              <a:prstGeom prst="rect">
                <a:avLst/>
              </a:prstGeom>
              <a:blipFill rotWithShape="0">
                <a:blip r:embed="rId3"/>
                <a:stretch>
                  <a:fillRect l="-804" t="-4061" r="-357" b="-10660"/>
                </a:stretch>
              </a:blipFill>
            </p:spPr>
            <p:txBody>
              <a:bodyPr/>
              <a:lstStyle/>
              <a:p>
                <a:r>
                  <a:rPr lang="en-US">
                    <a:noFill/>
                  </a:rPr>
                  <a:t> </a:t>
                </a:r>
              </a:p>
            </p:txBody>
          </p:sp>
        </mc:Fallback>
      </mc:AlternateContent>
      <p:sp>
        <p:nvSpPr>
          <p:cNvPr id="8" name="Rectangle 7"/>
          <p:cNvSpPr/>
          <p:nvPr/>
        </p:nvSpPr>
        <p:spPr>
          <a:xfrm>
            <a:off x="258404" y="1862704"/>
            <a:ext cx="1636987" cy="369332"/>
          </a:xfrm>
          <a:prstGeom prst="rect">
            <a:avLst/>
          </a:prstGeom>
        </p:spPr>
        <p:txBody>
          <a:bodyPr wrap="none">
            <a:spAutoFit/>
          </a:bodyPr>
          <a:lstStyle/>
          <a:p>
            <a:r>
              <a:rPr lang="en-US" dirty="0" smtClean="0"/>
              <a:t>Smooth L1 Loss</a:t>
            </a:r>
            <a:endParaRPr lang="en-US" dirty="0"/>
          </a:p>
        </p:txBody>
      </p:sp>
      <p:sp>
        <p:nvSpPr>
          <p:cNvPr id="9" name="Rectangle 8"/>
          <p:cNvSpPr/>
          <p:nvPr/>
        </p:nvSpPr>
        <p:spPr>
          <a:xfrm>
            <a:off x="323260" y="3569751"/>
            <a:ext cx="893578" cy="369332"/>
          </a:xfrm>
          <a:prstGeom prst="rect">
            <a:avLst/>
          </a:prstGeom>
        </p:spPr>
        <p:txBody>
          <a:bodyPr wrap="none">
            <a:spAutoFit/>
          </a:bodyPr>
          <a:lstStyle/>
          <a:p>
            <a:r>
              <a:rPr lang="en-US" dirty="0" smtClean="0"/>
              <a:t>Metrics</a:t>
            </a:r>
            <a:endParaRPr lang="en-US" dirty="0"/>
          </a:p>
        </p:txBody>
      </p:sp>
      <mc:AlternateContent xmlns:mc="http://schemas.openxmlformats.org/markup-compatibility/2006">
        <mc:Choice xmlns:a14="http://schemas.microsoft.com/office/drawing/2010/main" Requires="a14">
          <p:sp>
            <p:nvSpPr>
              <p:cNvPr id="10" name="Rectangle 9"/>
              <p:cNvSpPr/>
              <p:nvPr/>
            </p:nvSpPr>
            <p:spPr>
              <a:xfrm>
                <a:off x="708616" y="4167909"/>
                <a:ext cx="5472652" cy="72314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𝑃𝑟𝑒𝑐𝑖𝑠𝑖𝑜𝑛</m:t>
                      </m:r>
                      <m:r>
                        <a:rPr lang="en-US" sz="2000" i="1" dirty="0">
                          <a:latin typeface="Cambria Math" panose="02040503050406030204" pitchFamily="18" charset="0"/>
                        </a:rPr>
                        <m:t>=</m:t>
                      </m:r>
                      <m:f>
                        <m:fPr>
                          <m:ctrlPr>
                            <a:rPr lang="en-US" sz="2000" b="0" i="1" dirty="0" smtClean="0">
                              <a:latin typeface="Cambria Math" panose="02040503050406030204" pitchFamily="18" charset="0"/>
                            </a:rPr>
                          </m:ctrlPr>
                        </m:fPr>
                        <m:num>
                          <m:r>
                            <a:rPr lang="en-US" sz="2000" i="1" dirty="0">
                              <a:latin typeface="Cambria Math" panose="02040503050406030204" pitchFamily="18" charset="0"/>
                            </a:rPr>
                            <m:t>𝑇𝑟𝑢𝑒</m:t>
                          </m:r>
                          <m:r>
                            <a:rPr lang="en-US" sz="2000" b="0" i="1" dirty="0" smtClean="0">
                              <a:latin typeface="Cambria Math" panose="02040503050406030204" pitchFamily="18" charset="0"/>
                            </a:rPr>
                            <m:t> </m:t>
                          </m:r>
                          <m:r>
                            <a:rPr lang="en-US" sz="2000" i="1" dirty="0">
                              <a:latin typeface="Cambria Math" panose="02040503050406030204" pitchFamily="18" charset="0"/>
                            </a:rPr>
                            <m:t>𝑃𝑜𝑠𝑖𝑡𝑖𝑣𝑒</m:t>
                          </m:r>
                        </m:num>
                        <m:den>
                          <m:r>
                            <a:rPr lang="en-US" sz="2000" i="1" dirty="0">
                              <a:latin typeface="Cambria Math" panose="02040503050406030204" pitchFamily="18" charset="0"/>
                            </a:rPr>
                            <m:t>(</m:t>
                          </m:r>
                          <m:r>
                            <a:rPr lang="en-US" sz="2000" i="1" dirty="0">
                              <a:latin typeface="Cambria Math" panose="02040503050406030204" pitchFamily="18" charset="0"/>
                            </a:rPr>
                            <m:t>𝑇𝑟𝑢𝑒</m:t>
                          </m:r>
                          <m:r>
                            <a:rPr lang="en-US" sz="2000" b="0" i="1" dirty="0" smtClean="0">
                              <a:latin typeface="Cambria Math" panose="02040503050406030204" pitchFamily="18" charset="0"/>
                            </a:rPr>
                            <m:t> </m:t>
                          </m:r>
                          <m:r>
                            <a:rPr lang="en-US" sz="2000" i="1" dirty="0">
                              <a:latin typeface="Cambria Math" panose="02040503050406030204" pitchFamily="18" charset="0"/>
                            </a:rPr>
                            <m:t>𝑃𝑜𝑠𝑖𝑡𝑖𝑣𝑒</m:t>
                          </m:r>
                          <m:r>
                            <a:rPr lang="en-US" sz="2000" i="1" dirty="0">
                              <a:latin typeface="Cambria Math" panose="02040503050406030204" pitchFamily="18" charset="0"/>
                            </a:rPr>
                            <m:t>+</m:t>
                          </m:r>
                          <m:r>
                            <a:rPr lang="en-US" sz="2000" i="1" dirty="0">
                              <a:latin typeface="Cambria Math" panose="02040503050406030204" pitchFamily="18" charset="0"/>
                            </a:rPr>
                            <m:t>𝐹𝑎𝑙𝑠𝑒</m:t>
                          </m:r>
                          <m:r>
                            <a:rPr lang="en-US" sz="2000" b="0" i="1" dirty="0" smtClean="0">
                              <a:latin typeface="Cambria Math" panose="02040503050406030204" pitchFamily="18" charset="0"/>
                            </a:rPr>
                            <m:t> </m:t>
                          </m:r>
                          <m:r>
                            <a:rPr lang="en-US" sz="2000" i="1" dirty="0">
                              <a:latin typeface="Cambria Math" panose="02040503050406030204" pitchFamily="18" charset="0"/>
                            </a:rPr>
                            <m:t>𝑃</m:t>
                          </m:r>
                          <m:r>
                            <a:rPr lang="en-US" sz="2000" i="1" dirty="0">
                              <a:latin typeface="Cambria Math" panose="02040503050406030204" pitchFamily="18" charset="0"/>
                            </a:rPr>
                            <m:t>𝑜𝑠𝑖𝑡𝑖𝑣𝑒</m:t>
                          </m:r>
                          <m:r>
                            <a:rPr lang="en-US" sz="2000" i="1" dirty="0">
                              <a:latin typeface="Cambria Math" panose="02040503050406030204" pitchFamily="18" charset="0"/>
                            </a:rPr>
                            <m:t>)</m:t>
                          </m:r>
                        </m:den>
                      </m:f>
                    </m:oMath>
                  </m:oMathPara>
                </a14:m>
                <a:endParaRPr lang="en-US" sz="2000" dirty="0" smtClean="0">
                  <a:latin typeface="Consolas" panose="020B0609020204030204" pitchFamily="49" charset="0"/>
                </a:endParaRPr>
              </a:p>
            </p:txBody>
          </p:sp>
        </mc:Choice>
        <mc:Fallback>
          <p:sp>
            <p:nvSpPr>
              <p:cNvPr id="10" name="Rectangle 9"/>
              <p:cNvSpPr>
                <a:spLocks noRot="1" noChangeAspect="1" noMove="1" noResize="1" noEditPoints="1" noAdjustHandles="1" noChangeArrowheads="1" noChangeShapeType="1" noTextEdit="1"/>
              </p:cNvSpPr>
              <p:nvPr/>
            </p:nvSpPr>
            <p:spPr>
              <a:xfrm>
                <a:off x="708616" y="4167909"/>
                <a:ext cx="5472652" cy="72314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784607" y="5154566"/>
                <a:ext cx="5218352" cy="72314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𝑅𝑒𝑐𝑎𝑙𝑙</m:t>
                      </m:r>
                      <m:r>
                        <a:rPr lang="en-US" sz="2000" i="1" dirty="0">
                          <a:latin typeface="Cambria Math" panose="02040503050406030204" pitchFamily="18" charset="0"/>
                        </a:rPr>
                        <m:t>=</m:t>
                      </m:r>
                      <m:f>
                        <m:fPr>
                          <m:ctrlPr>
                            <a:rPr lang="en-US" sz="2000" b="0" i="1" dirty="0" smtClean="0">
                              <a:latin typeface="Cambria Math" panose="02040503050406030204" pitchFamily="18" charset="0"/>
                            </a:rPr>
                          </m:ctrlPr>
                        </m:fPr>
                        <m:num>
                          <m:r>
                            <a:rPr lang="en-US" sz="2000" i="1" dirty="0">
                              <a:latin typeface="Cambria Math" panose="02040503050406030204" pitchFamily="18" charset="0"/>
                            </a:rPr>
                            <m:t>𝑇𝑟𝑢𝑒</m:t>
                          </m:r>
                          <m:r>
                            <a:rPr lang="en-US" sz="2000" b="0" i="1" dirty="0" smtClean="0">
                              <a:latin typeface="Cambria Math" panose="02040503050406030204" pitchFamily="18" charset="0"/>
                            </a:rPr>
                            <m:t> </m:t>
                          </m:r>
                          <m:r>
                            <a:rPr lang="en-US" sz="2000" i="1" dirty="0">
                              <a:latin typeface="Cambria Math" panose="02040503050406030204" pitchFamily="18" charset="0"/>
                            </a:rPr>
                            <m:t>𝑃𝑜𝑠𝑖𝑡𝑖𝑣𝑒</m:t>
                          </m:r>
                        </m:num>
                        <m:den>
                          <m:r>
                            <a:rPr lang="en-US" sz="2000" i="1" dirty="0">
                              <a:latin typeface="Cambria Math" panose="02040503050406030204" pitchFamily="18" charset="0"/>
                            </a:rPr>
                            <m:t>(</m:t>
                          </m:r>
                          <m:r>
                            <a:rPr lang="en-US" sz="2000" i="1" dirty="0">
                              <a:latin typeface="Cambria Math" panose="02040503050406030204" pitchFamily="18" charset="0"/>
                            </a:rPr>
                            <m:t>𝑇𝑟𝑢𝑒</m:t>
                          </m:r>
                          <m:r>
                            <a:rPr lang="en-US" sz="2000" b="0" i="1" dirty="0" smtClean="0">
                              <a:latin typeface="Cambria Math" panose="02040503050406030204" pitchFamily="18" charset="0"/>
                            </a:rPr>
                            <m:t> </m:t>
                          </m:r>
                          <m:r>
                            <a:rPr lang="en-US" sz="2000" i="1" dirty="0">
                              <a:latin typeface="Cambria Math" panose="02040503050406030204" pitchFamily="18" charset="0"/>
                            </a:rPr>
                            <m:t>𝑃𝑜𝑠𝑖𝑡𝑖𝑣𝑒</m:t>
                          </m:r>
                          <m:r>
                            <a:rPr lang="en-US" sz="2000" i="1" dirty="0">
                              <a:latin typeface="Cambria Math" panose="02040503050406030204" pitchFamily="18" charset="0"/>
                            </a:rPr>
                            <m:t>+</m:t>
                          </m:r>
                          <m:r>
                            <a:rPr lang="en-US" sz="2000" i="1" dirty="0">
                              <a:latin typeface="Cambria Math" panose="02040503050406030204" pitchFamily="18" charset="0"/>
                            </a:rPr>
                            <m:t>𝐹𝑎𝑙𝑠𝑒</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𝑁𝑒𝑔𝑎𝑡</m:t>
                          </m:r>
                          <m:r>
                            <a:rPr lang="en-US" sz="2000" i="1" dirty="0">
                              <a:latin typeface="Cambria Math" panose="02040503050406030204" pitchFamily="18" charset="0"/>
                            </a:rPr>
                            <m:t>𝑖𝑣𝑒</m:t>
                          </m:r>
                          <m:r>
                            <a:rPr lang="en-US" sz="2000" i="1" dirty="0">
                              <a:latin typeface="Cambria Math" panose="02040503050406030204" pitchFamily="18" charset="0"/>
                            </a:rPr>
                            <m:t>)</m:t>
                          </m:r>
                        </m:den>
                      </m:f>
                    </m:oMath>
                  </m:oMathPara>
                </a14:m>
                <a:endParaRPr lang="en-US" sz="2000" dirty="0" smtClean="0">
                  <a:latin typeface="Consolas" panose="020B0609020204030204" pitchFamily="49" charset="0"/>
                </a:endParaRPr>
              </a:p>
            </p:txBody>
          </p:sp>
        </mc:Choice>
        <mc:Fallback>
          <p:sp>
            <p:nvSpPr>
              <p:cNvPr id="11" name="Rectangle 10"/>
              <p:cNvSpPr>
                <a:spLocks noRot="1" noChangeAspect="1" noMove="1" noResize="1" noEditPoints="1" noAdjustHandles="1" noChangeArrowheads="1" noChangeShapeType="1" noTextEdit="1"/>
              </p:cNvSpPr>
              <p:nvPr/>
            </p:nvSpPr>
            <p:spPr>
              <a:xfrm>
                <a:off x="784607" y="5154566"/>
                <a:ext cx="5218352" cy="7231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6620180" y="4286780"/>
                <a:ext cx="3677482" cy="73129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𝐹</m:t>
                      </m:r>
                      <m:r>
                        <a:rPr lang="en-US" sz="2000" b="0" i="1" dirty="0" smtClean="0">
                          <a:latin typeface="Cambria Math" panose="02040503050406030204" pitchFamily="18" charset="0"/>
                        </a:rPr>
                        <m:t>1=2∗</m:t>
                      </m:r>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r>
                            <a:rPr lang="en-US" sz="2000" i="1" dirty="0">
                              <a:latin typeface="Cambria Math" panose="02040503050406030204" pitchFamily="18" charset="0"/>
                            </a:rPr>
                            <m:t>𝑃𝑟𝑒𝑐𝑖𝑠𝑖𝑜𝑛</m:t>
                          </m:r>
                          <m:r>
                            <a:rPr lang="en-US" sz="2000" b="0" i="1" dirty="0" smtClean="0">
                              <a:latin typeface="Cambria Math" panose="02040503050406030204" pitchFamily="18" charset="0"/>
                            </a:rPr>
                            <m:t> ∗</m:t>
                          </m:r>
                          <m:r>
                            <a:rPr lang="en-US" sz="2000" b="0" i="1" dirty="0" smtClean="0">
                              <a:latin typeface="Cambria Math" panose="02040503050406030204" pitchFamily="18" charset="0"/>
                            </a:rPr>
                            <m:t>𝑅𝑒𝑐𝑎𝑙𝑙</m:t>
                          </m:r>
                          <m:r>
                            <a:rPr lang="en-US" sz="2000" b="0" i="1" dirty="0" smtClean="0">
                              <a:latin typeface="Cambria Math" panose="02040503050406030204" pitchFamily="18" charset="0"/>
                            </a:rPr>
                            <m:t>)</m:t>
                          </m:r>
                        </m:num>
                        <m:den>
                          <m:r>
                            <a:rPr lang="en-US" sz="2000" i="1" dirty="0">
                              <a:latin typeface="Cambria Math" panose="02040503050406030204" pitchFamily="18" charset="0"/>
                            </a:rPr>
                            <m:t>(</m:t>
                          </m:r>
                          <m:r>
                            <a:rPr lang="en-US" sz="2000" i="1" dirty="0">
                              <a:latin typeface="Cambria Math" panose="02040503050406030204" pitchFamily="18" charset="0"/>
                            </a:rPr>
                            <m:t>𝑃𝑟𝑒𝑐𝑖𝑠𝑖𝑜𝑛</m:t>
                          </m:r>
                          <m:r>
                            <a:rPr lang="en-US" sz="2000" i="1" dirty="0">
                              <a:latin typeface="Cambria Math" panose="02040503050406030204" pitchFamily="18" charset="0"/>
                            </a:rPr>
                            <m:t>+</m:t>
                          </m:r>
                          <m:r>
                            <a:rPr lang="en-US" sz="2000" i="1" dirty="0" smtClean="0">
                              <a:latin typeface="Cambria Math" panose="02040503050406030204" pitchFamily="18" charset="0"/>
                            </a:rPr>
                            <m:t>𝑅</m:t>
                          </m:r>
                          <m:r>
                            <a:rPr lang="en-US" sz="2000" b="0" i="1" dirty="0" smtClean="0">
                              <a:latin typeface="Cambria Math" panose="02040503050406030204" pitchFamily="18" charset="0"/>
                            </a:rPr>
                            <m:t>𝑒𝑐𝑎𝑙𝑙</m:t>
                          </m:r>
                          <m:r>
                            <a:rPr lang="en-US" sz="2000" i="1" dirty="0">
                              <a:latin typeface="Cambria Math" panose="02040503050406030204" pitchFamily="18" charset="0"/>
                            </a:rPr>
                            <m:t>)</m:t>
                          </m:r>
                        </m:den>
                      </m:f>
                    </m:oMath>
                  </m:oMathPara>
                </a14:m>
                <a:endParaRPr lang="en-US" sz="2000" dirty="0" smtClean="0">
                  <a:latin typeface="Consolas" panose="020B0609020204030204" pitchFamily="49"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6620180" y="4286780"/>
                <a:ext cx="3677482" cy="731290"/>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7645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12064"/>
            <a:ext cx="7680960" cy="2646878"/>
          </a:xfrm>
          <a:prstGeom prst="rect">
            <a:avLst/>
          </a:prstGeom>
          <a:noFill/>
        </p:spPr>
        <p:txBody>
          <a:bodyPr wrap="square" rtlCol="0">
            <a:spAutoFit/>
          </a:bodyPr>
          <a:lstStyle/>
          <a:p>
            <a:r>
              <a:rPr lang="en-US" sz="2000" b="1" dirty="0" smtClean="0"/>
              <a:t>Pre-Requisites:</a:t>
            </a:r>
          </a:p>
          <a:p>
            <a:endParaRPr lang="en-US" sz="2000" dirty="0"/>
          </a:p>
          <a:p>
            <a:pPr marL="285750" indent="-285750">
              <a:buFont typeface="Arial" panose="020B0604020202020204" pitchFamily="34" charset="0"/>
              <a:buChar char="•"/>
            </a:pPr>
            <a:r>
              <a:rPr lang="en-US" dirty="0" smtClean="0"/>
              <a:t>Existing approaches comparison</a:t>
            </a:r>
          </a:p>
          <a:p>
            <a:pPr marL="285750" indent="-285750">
              <a:buFont typeface="Arial" panose="020B0604020202020204" pitchFamily="34" charset="0"/>
              <a:buChar char="•"/>
            </a:pPr>
            <a:r>
              <a:rPr lang="en-US" dirty="0" smtClean="0"/>
              <a:t>Dataset Preparation</a:t>
            </a:r>
          </a:p>
          <a:p>
            <a:pPr marL="285750" indent="-285750">
              <a:buFont typeface="Arial" panose="020B0604020202020204" pitchFamily="34" charset="0"/>
              <a:buChar char="•"/>
            </a:pPr>
            <a:r>
              <a:rPr lang="en-US" dirty="0" smtClean="0"/>
              <a:t>Pre-processing/Feature Selection - Code Preparation</a:t>
            </a:r>
          </a:p>
          <a:p>
            <a:pPr marL="285750" indent="-285750">
              <a:buFont typeface="Arial" panose="020B0604020202020204" pitchFamily="34" charset="0"/>
              <a:buChar char="•"/>
            </a:pPr>
            <a:r>
              <a:rPr lang="en-US" dirty="0" smtClean="0"/>
              <a:t>Data modelling – Code Preparation</a:t>
            </a:r>
          </a:p>
          <a:p>
            <a:pPr marL="285750" indent="-285750">
              <a:buFont typeface="Arial" panose="020B0604020202020204" pitchFamily="34" charset="0"/>
              <a:buChar char="•"/>
            </a:pPr>
            <a:r>
              <a:rPr lang="en-US" dirty="0" smtClean="0"/>
              <a:t>Data modelling – Training &amp; Validation</a:t>
            </a:r>
          </a:p>
          <a:p>
            <a:pPr marL="285750" indent="-285750">
              <a:buFont typeface="Arial" panose="020B0604020202020204" pitchFamily="34" charset="0"/>
              <a:buChar char="•"/>
            </a:pPr>
            <a:r>
              <a:rPr lang="en-US" dirty="0" smtClean="0"/>
              <a:t>Evaluation Criterion Selection</a:t>
            </a:r>
          </a:p>
          <a:p>
            <a:pPr marL="285750" indent="-285750">
              <a:buFont typeface="Arial" panose="020B0604020202020204" pitchFamily="34" charset="0"/>
              <a:buChar char="•"/>
            </a:pPr>
            <a:r>
              <a:rPr lang="en-US" dirty="0" smtClean="0"/>
              <a:t>Improving Results</a:t>
            </a:r>
            <a:endParaRPr lang="en-US" dirty="0"/>
          </a:p>
        </p:txBody>
      </p:sp>
      <p:pic>
        <p:nvPicPr>
          <p:cNvPr id="5" name="Picture 4">
            <a:extLst>
              <a:ext uri="{FF2B5EF4-FFF2-40B4-BE49-F238E27FC236}">
                <a16:creationId xmlns:a16="http://schemas.microsoft.com/office/drawing/2014/main" xmlns="" id="{4F123114-E0DF-4542-9867-FE12447B6D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9939" y="141722"/>
            <a:ext cx="831672" cy="831672"/>
          </a:xfrm>
          <a:prstGeom prst="rect">
            <a:avLst/>
          </a:prstGeom>
        </p:spPr>
      </p:pic>
    </p:spTree>
    <p:extLst>
      <p:ext uri="{BB962C8B-B14F-4D97-AF65-F5344CB8AC3E}">
        <p14:creationId xmlns:p14="http://schemas.microsoft.com/office/powerpoint/2010/main" val="4246579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12064"/>
            <a:ext cx="10222992" cy="2062103"/>
          </a:xfrm>
          <a:prstGeom prst="rect">
            <a:avLst/>
          </a:prstGeom>
          <a:noFill/>
        </p:spPr>
        <p:txBody>
          <a:bodyPr wrap="square" rtlCol="0">
            <a:spAutoFit/>
          </a:bodyPr>
          <a:lstStyle/>
          <a:p>
            <a:r>
              <a:rPr lang="en-US" sz="2000" b="1" dirty="0" smtClean="0"/>
              <a:t>Objectives:</a:t>
            </a:r>
          </a:p>
          <a:p>
            <a:endParaRPr lang="en-US" dirty="0"/>
          </a:p>
          <a:p>
            <a:r>
              <a:rPr lang="en-US" dirty="0" smtClean="0"/>
              <a:t>1. Develop </a:t>
            </a:r>
            <a:r>
              <a:rPr lang="en-US" dirty="0"/>
              <a:t>a solution using deep learning approach to detect and </a:t>
            </a:r>
            <a:r>
              <a:rPr lang="en-US" dirty="0" smtClean="0"/>
              <a:t>localize texts </a:t>
            </a:r>
            <a:r>
              <a:rPr lang="en-US" dirty="0"/>
              <a:t>in natural images and videos.</a:t>
            </a:r>
          </a:p>
          <a:p>
            <a:r>
              <a:rPr lang="en-US" dirty="0" smtClean="0"/>
              <a:t>2. Develop </a:t>
            </a:r>
            <a:r>
              <a:rPr lang="en-US" dirty="0"/>
              <a:t>an algorithm to classify text and non-text regions in natural scenes.</a:t>
            </a:r>
          </a:p>
          <a:p>
            <a:r>
              <a:rPr lang="en-US" dirty="0" smtClean="0"/>
              <a:t>3. Develop </a:t>
            </a:r>
            <a:r>
              <a:rPr lang="en-US" dirty="0"/>
              <a:t>a solution for an effective recognition of the detected </a:t>
            </a:r>
            <a:r>
              <a:rPr lang="en-US" dirty="0" smtClean="0"/>
              <a:t>texts in to words using </a:t>
            </a:r>
            <a:r>
              <a:rPr lang="en-US" dirty="0"/>
              <a:t>sequential models</a:t>
            </a:r>
            <a:r>
              <a:rPr lang="en-US" dirty="0" smtClean="0"/>
              <a:t>.</a:t>
            </a:r>
            <a:endParaRPr lang="en-US" dirty="0"/>
          </a:p>
          <a:p>
            <a:r>
              <a:rPr lang="en-US" dirty="0" smtClean="0"/>
              <a:t>4. Design </a:t>
            </a:r>
            <a:r>
              <a:rPr lang="en-US" dirty="0"/>
              <a:t>a system to reduce complexity of scene text </a:t>
            </a:r>
            <a:r>
              <a:rPr lang="en-US" dirty="0" smtClean="0"/>
              <a:t>recognition.</a:t>
            </a:r>
            <a:endParaRPr lang="en-US" dirty="0"/>
          </a:p>
        </p:txBody>
      </p:sp>
      <p:pic>
        <p:nvPicPr>
          <p:cNvPr id="5" name="Picture 4">
            <a:extLst>
              <a:ext uri="{FF2B5EF4-FFF2-40B4-BE49-F238E27FC236}">
                <a16:creationId xmlns:a16="http://schemas.microsoft.com/office/drawing/2014/main" xmlns="" id="{4F123114-E0DF-4542-9867-FE12447B6D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9939" y="141722"/>
            <a:ext cx="831672" cy="831672"/>
          </a:xfrm>
          <a:prstGeom prst="rect">
            <a:avLst/>
          </a:prstGeom>
        </p:spPr>
      </p:pic>
    </p:spTree>
    <p:extLst>
      <p:ext uri="{BB962C8B-B14F-4D97-AF65-F5344CB8AC3E}">
        <p14:creationId xmlns:p14="http://schemas.microsoft.com/office/powerpoint/2010/main" val="81341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9768" y="405085"/>
            <a:ext cx="7680960" cy="400110"/>
          </a:xfrm>
          <a:prstGeom prst="rect">
            <a:avLst/>
          </a:prstGeom>
          <a:noFill/>
        </p:spPr>
        <p:txBody>
          <a:bodyPr wrap="square" rtlCol="0">
            <a:spAutoFit/>
          </a:bodyPr>
          <a:lstStyle/>
          <a:p>
            <a:r>
              <a:rPr lang="en-US" sz="2000" b="1" dirty="0" smtClean="0"/>
              <a:t>Work Flow:</a:t>
            </a:r>
          </a:p>
        </p:txBody>
      </p:sp>
      <p:pic>
        <p:nvPicPr>
          <p:cNvPr id="5" name="Picture 4">
            <a:extLst>
              <a:ext uri="{FF2B5EF4-FFF2-40B4-BE49-F238E27FC236}">
                <a16:creationId xmlns:a16="http://schemas.microsoft.com/office/drawing/2014/main" xmlns="" id="{4F123114-E0DF-4542-9867-FE12447B6D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9939" y="141722"/>
            <a:ext cx="831672" cy="831672"/>
          </a:xfrm>
          <a:prstGeom prst="rect">
            <a:avLst/>
          </a:prstGeom>
        </p:spPr>
      </p:pic>
      <p:sp>
        <p:nvSpPr>
          <p:cNvPr id="2" name="Rectangle 1"/>
          <p:cNvSpPr/>
          <p:nvPr/>
        </p:nvSpPr>
        <p:spPr>
          <a:xfrm>
            <a:off x="316365" y="1173480"/>
            <a:ext cx="1298512" cy="804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Dataset Preparation</a:t>
            </a:r>
          </a:p>
        </p:txBody>
      </p:sp>
      <p:sp>
        <p:nvSpPr>
          <p:cNvPr id="6" name="Rectangle 5"/>
          <p:cNvSpPr/>
          <p:nvPr/>
        </p:nvSpPr>
        <p:spPr>
          <a:xfrm>
            <a:off x="4648671" y="1170644"/>
            <a:ext cx="1173129" cy="804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Feature Extraction</a:t>
            </a:r>
            <a:endParaRPr lang="en-US" sz="1600" dirty="0">
              <a:solidFill>
                <a:schemeClr val="tx1"/>
              </a:solidFill>
            </a:endParaRPr>
          </a:p>
        </p:txBody>
      </p:sp>
      <p:sp>
        <p:nvSpPr>
          <p:cNvPr id="7" name="Rectangle 6"/>
          <p:cNvSpPr/>
          <p:nvPr/>
        </p:nvSpPr>
        <p:spPr>
          <a:xfrm>
            <a:off x="2290362" y="1173480"/>
            <a:ext cx="1393381" cy="804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Preprocessing image sets</a:t>
            </a:r>
            <a:endParaRPr lang="en-US" sz="1600" dirty="0">
              <a:solidFill>
                <a:schemeClr val="tx1"/>
              </a:solidFill>
            </a:endParaRPr>
          </a:p>
        </p:txBody>
      </p:sp>
      <p:cxnSp>
        <p:nvCxnSpPr>
          <p:cNvPr id="8" name="Straight Arrow Connector 7"/>
          <p:cNvCxnSpPr>
            <a:stCxn id="7" idx="3"/>
            <a:endCxn id="6" idx="1"/>
          </p:cNvCxnSpPr>
          <p:nvPr/>
        </p:nvCxnSpPr>
        <p:spPr>
          <a:xfrm flipV="1">
            <a:off x="3683743" y="1572980"/>
            <a:ext cx="964928" cy="2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85889" y="1993153"/>
            <a:ext cx="1642964" cy="338554"/>
          </a:xfrm>
          <a:prstGeom prst="rect">
            <a:avLst/>
          </a:prstGeom>
          <a:noFill/>
        </p:spPr>
        <p:txBody>
          <a:bodyPr wrap="square" rtlCol="0">
            <a:spAutoFit/>
          </a:bodyPr>
          <a:lstStyle/>
          <a:p>
            <a:pPr algn="ctr"/>
            <a:r>
              <a:rPr lang="en-US" sz="1600" i="1" dirty="0" smtClean="0"/>
              <a:t>(using Resnet-50)</a:t>
            </a:r>
            <a:endParaRPr lang="en-US" sz="1600" i="1" dirty="0"/>
          </a:p>
        </p:txBody>
      </p:sp>
      <p:grpSp>
        <p:nvGrpSpPr>
          <p:cNvPr id="24" name="Group 23"/>
          <p:cNvGrpSpPr/>
          <p:nvPr/>
        </p:nvGrpSpPr>
        <p:grpSpPr>
          <a:xfrm>
            <a:off x="3148805" y="576515"/>
            <a:ext cx="1951881" cy="987353"/>
            <a:chOff x="3583074" y="1609543"/>
            <a:chExt cx="1951881" cy="987353"/>
          </a:xfrm>
        </p:grpSpPr>
        <p:sp>
          <p:nvSpPr>
            <p:cNvPr id="9" name="TextBox 8"/>
            <p:cNvSpPr txBox="1"/>
            <p:nvPr/>
          </p:nvSpPr>
          <p:spPr>
            <a:xfrm>
              <a:off x="3583074" y="1609543"/>
              <a:ext cx="1951881" cy="338554"/>
            </a:xfrm>
            <a:prstGeom prst="rect">
              <a:avLst/>
            </a:prstGeom>
            <a:noFill/>
          </p:spPr>
          <p:txBody>
            <a:bodyPr wrap="none" rtlCol="0">
              <a:spAutoFit/>
            </a:bodyPr>
            <a:lstStyle/>
            <a:p>
              <a:r>
                <a:rPr lang="en-US" sz="1600" i="1" dirty="0" smtClean="0"/>
                <a:t>Training Image Batch</a:t>
              </a:r>
              <a:endParaRPr lang="en-US" sz="1600" i="1" dirty="0"/>
            </a:p>
          </p:txBody>
        </p:sp>
        <p:cxnSp>
          <p:nvCxnSpPr>
            <p:cNvPr id="20" name="Straight Arrow Connector 19"/>
            <p:cNvCxnSpPr/>
            <p:nvPr/>
          </p:nvCxnSpPr>
          <p:spPr>
            <a:xfrm flipV="1">
              <a:off x="4544568" y="1995733"/>
              <a:ext cx="5903" cy="60116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a:xfrm>
            <a:off x="6517198" y="1170743"/>
            <a:ext cx="1284399" cy="804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Classifier/</a:t>
            </a:r>
          </a:p>
          <a:p>
            <a:pPr algn="ctr"/>
            <a:r>
              <a:rPr lang="en-US" sz="1600" dirty="0" smtClean="0">
                <a:solidFill>
                  <a:schemeClr val="tx1"/>
                </a:solidFill>
              </a:rPr>
              <a:t>Detection</a:t>
            </a:r>
          </a:p>
          <a:p>
            <a:pPr algn="ctr"/>
            <a:r>
              <a:rPr lang="en-US" sz="1600" dirty="0" smtClean="0">
                <a:solidFill>
                  <a:schemeClr val="tx1"/>
                </a:solidFill>
              </a:rPr>
              <a:t>Model</a:t>
            </a:r>
            <a:endParaRPr lang="en-US" sz="1600" dirty="0">
              <a:solidFill>
                <a:schemeClr val="tx1"/>
              </a:solidFill>
            </a:endParaRPr>
          </a:p>
        </p:txBody>
      </p:sp>
      <p:cxnSp>
        <p:nvCxnSpPr>
          <p:cNvPr id="26" name="Straight Arrow Connector 25"/>
          <p:cNvCxnSpPr>
            <a:stCxn id="2" idx="3"/>
            <a:endCxn id="7" idx="1"/>
          </p:cNvCxnSpPr>
          <p:nvPr/>
        </p:nvCxnSpPr>
        <p:spPr>
          <a:xfrm>
            <a:off x="1614877" y="1575816"/>
            <a:ext cx="675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8991663" y="997346"/>
            <a:ext cx="2089891" cy="2668722"/>
            <a:chOff x="9140014" y="1316736"/>
            <a:chExt cx="2089891" cy="2668722"/>
          </a:xfrm>
        </p:grpSpPr>
        <p:sp>
          <p:nvSpPr>
            <p:cNvPr id="31" name="Rectangle 30"/>
            <p:cNvSpPr/>
            <p:nvPr/>
          </p:nvSpPr>
          <p:spPr>
            <a:xfrm>
              <a:off x="9405053" y="2650197"/>
              <a:ext cx="1536192" cy="804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Text/Non-text classification</a:t>
              </a:r>
              <a:endParaRPr lang="en-US" sz="1600" dirty="0">
                <a:solidFill>
                  <a:schemeClr val="tx1"/>
                </a:solidFill>
              </a:endParaRPr>
            </a:p>
          </p:txBody>
        </p:sp>
        <p:sp>
          <p:nvSpPr>
            <p:cNvPr id="32" name="Rectangle 31"/>
            <p:cNvSpPr/>
            <p:nvPr/>
          </p:nvSpPr>
          <p:spPr>
            <a:xfrm>
              <a:off x="9405053" y="1481081"/>
              <a:ext cx="1536192" cy="804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Bounding Box (Bbox)</a:t>
              </a:r>
            </a:p>
            <a:p>
              <a:pPr algn="ctr"/>
              <a:r>
                <a:rPr lang="en-US" sz="1600" dirty="0" smtClean="0">
                  <a:solidFill>
                    <a:schemeClr val="tx1"/>
                  </a:solidFill>
                </a:rPr>
                <a:t>prediction</a:t>
              </a:r>
              <a:endParaRPr lang="en-US" sz="1600" dirty="0">
                <a:solidFill>
                  <a:schemeClr val="tx1"/>
                </a:solidFill>
              </a:endParaRPr>
            </a:p>
          </p:txBody>
        </p:sp>
        <p:sp>
          <p:nvSpPr>
            <p:cNvPr id="59" name="Rectangle 58"/>
            <p:cNvSpPr/>
            <p:nvPr/>
          </p:nvSpPr>
          <p:spPr>
            <a:xfrm>
              <a:off x="9140014" y="1316736"/>
              <a:ext cx="2089891" cy="2668722"/>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9140015" y="3639506"/>
              <a:ext cx="2059924" cy="338554"/>
            </a:xfrm>
            <a:prstGeom prst="rect">
              <a:avLst/>
            </a:prstGeom>
            <a:noFill/>
          </p:spPr>
          <p:txBody>
            <a:bodyPr wrap="square" rtlCol="0">
              <a:spAutoFit/>
            </a:bodyPr>
            <a:lstStyle/>
            <a:p>
              <a:pPr algn="ctr"/>
              <a:r>
                <a:rPr lang="en-US" sz="1600" i="1" dirty="0" smtClean="0"/>
                <a:t>Model results</a:t>
              </a:r>
              <a:endParaRPr lang="en-US" sz="1600" i="1" dirty="0"/>
            </a:p>
          </p:txBody>
        </p:sp>
      </p:grpSp>
      <p:grpSp>
        <p:nvGrpSpPr>
          <p:cNvPr id="64" name="Group 63"/>
          <p:cNvGrpSpPr/>
          <p:nvPr/>
        </p:nvGrpSpPr>
        <p:grpSpPr>
          <a:xfrm>
            <a:off x="1331230" y="4822021"/>
            <a:ext cx="4006367" cy="1405632"/>
            <a:chOff x="5715587" y="4428240"/>
            <a:chExt cx="4006367" cy="1405632"/>
          </a:xfrm>
        </p:grpSpPr>
        <p:sp>
          <p:nvSpPr>
            <p:cNvPr id="58" name="Rectangle 57"/>
            <p:cNvSpPr/>
            <p:nvPr/>
          </p:nvSpPr>
          <p:spPr>
            <a:xfrm>
              <a:off x="6008843" y="4580323"/>
              <a:ext cx="1536192" cy="804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mAP-Precision-Recall</a:t>
              </a:r>
            </a:p>
          </p:txBody>
        </p:sp>
        <p:sp>
          <p:nvSpPr>
            <p:cNvPr id="61" name="Rectangle 60"/>
            <p:cNvSpPr/>
            <p:nvPr/>
          </p:nvSpPr>
          <p:spPr>
            <a:xfrm>
              <a:off x="5715587" y="4428240"/>
              <a:ext cx="4006367" cy="1405632"/>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7955897" y="4564199"/>
              <a:ext cx="1536192" cy="804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IoU metric</a:t>
              </a:r>
              <a:endParaRPr lang="en-US" sz="1600" dirty="0">
                <a:solidFill>
                  <a:schemeClr val="tx1"/>
                </a:solidFill>
              </a:endParaRPr>
            </a:p>
          </p:txBody>
        </p:sp>
        <p:sp>
          <p:nvSpPr>
            <p:cNvPr id="63" name="TextBox 62"/>
            <p:cNvSpPr txBox="1"/>
            <p:nvPr/>
          </p:nvSpPr>
          <p:spPr>
            <a:xfrm>
              <a:off x="6374667" y="5420844"/>
              <a:ext cx="3035680" cy="338554"/>
            </a:xfrm>
            <a:prstGeom prst="rect">
              <a:avLst/>
            </a:prstGeom>
            <a:noFill/>
          </p:spPr>
          <p:txBody>
            <a:bodyPr wrap="square" rtlCol="0">
              <a:spAutoFit/>
            </a:bodyPr>
            <a:lstStyle/>
            <a:p>
              <a:pPr algn="ctr"/>
              <a:r>
                <a:rPr lang="en-US" sz="1600" i="1" dirty="0" smtClean="0"/>
                <a:t>Accuracy metrics results</a:t>
              </a:r>
              <a:endParaRPr lang="en-US" sz="1600" i="1" dirty="0"/>
            </a:p>
          </p:txBody>
        </p:sp>
      </p:grpSp>
      <p:sp>
        <p:nvSpPr>
          <p:cNvPr id="66" name="TextBox 65"/>
          <p:cNvSpPr txBox="1"/>
          <p:nvPr/>
        </p:nvSpPr>
        <p:spPr>
          <a:xfrm>
            <a:off x="6594217" y="1978152"/>
            <a:ext cx="1163495" cy="338554"/>
          </a:xfrm>
          <a:prstGeom prst="rect">
            <a:avLst/>
          </a:prstGeom>
          <a:noFill/>
        </p:spPr>
        <p:txBody>
          <a:bodyPr wrap="square" rtlCol="0">
            <a:spAutoFit/>
          </a:bodyPr>
          <a:lstStyle/>
          <a:p>
            <a:pPr algn="ctr"/>
            <a:r>
              <a:rPr lang="en-US" sz="1600" i="1" dirty="0" smtClean="0"/>
              <a:t>(RetinaNet)</a:t>
            </a:r>
          </a:p>
        </p:txBody>
      </p:sp>
      <p:sp>
        <p:nvSpPr>
          <p:cNvPr id="38" name="TextBox 37"/>
          <p:cNvSpPr txBox="1"/>
          <p:nvPr/>
        </p:nvSpPr>
        <p:spPr>
          <a:xfrm>
            <a:off x="80369" y="1978152"/>
            <a:ext cx="1783437" cy="338554"/>
          </a:xfrm>
          <a:prstGeom prst="rect">
            <a:avLst/>
          </a:prstGeom>
          <a:noFill/>
        </p:spPr>
        <p:txBody>
          <a:bodyPr wrap="square" rtlCol="0">
            <a:spAutoFit/>
          </a:bodyPr>
          <a:lstStyle/>
          <a:p>
            <a:pPr algn="ctr"/>
            <a:r>
              <a:rPr lang="en-US" sz="1600" i="1" dirty="0" smtClean="0"/>
              <a:t>(ICDAR13 and VOC)</a:t>
            </a:r>
            <a:endParaRPr lang="en-US" sz="1600" i="1" dirty="0"/>
          </a:p>
        </p:txBody>
      </p:sp>
      <p:sp>
        <p:nvSpPr>
          <p:cNvPr id="41" name="TextBox 40"/>
          <p:cNvSpPr txBox="1"/>
          <p:nvPr/>
        </p:nvSpPr>
        <p:spPr>
          <a:xfrm>
            <a:off x="2097983" y="1986252"/>
            <a:ext cx="1783437" cy="338554"/>
          </a:xfrm>
          <a:prstGeom prst="rect">
            <a:avLst/>
          </a:prstGeom>
          <a:noFill/>
        </p:spPr>
        <p:txBody>
          <a:bodyPr wrap="square" rtlCol="0">
            <a:spAutoFit/>
          </a:bodyPr>
          <a:lstStyle/>
          <a:p>
            <a:pPr algn="ctr"/>
            <a:r>
              <a:rPr lang="en-US" sz="1600" i="1" dirty="0" smtClean="0"/>
              <a:t>(Train-Val Split)</a:t>
            </a:r>
            <a:endParaRPr lang="en-US" sz="1600" i="1" dirty="0"/>
          </a:p>
        </p:txBody>
      </p:sp>
      <p:grpSp>
        <p:nvGrpSpPr>
          <p:cNvPr id="67" name="Group 66"/>
          <p:cNvGrpSpPr/>
          <p:nvPr/>
        </p:nvGrpSpPr>
        <p:grpSpPr>
          <a:xfrm>
            <a:off x="1061243" y="2394151"/>
            <a:ext cx="1925810" cy="584775"/>
            <a:chOff x="4070029" y="1270462"/>
            <a:chExt cx="1925810" cy="584775"/>
          </a:xfrm>
        </p:grpSpPr>
        <p:sp>
          <p:nvSpPr>
            <p:cNvPr id="68" name="TextBox 67"/>
            <p:cNvSpPr txBox="1"/>
            <p:nvPr/>
          </p:nvSpPr>
          <p:spPr>
            <a:xfrm>
              <a:off x="4070029" y="1270462"/>
              <a:ext cx="1229119" cy="584775"/>
            </a:xfrm>
            <a:prstGeom prst="rect">
              <a:avLst/>
            </a:prstGeom>
            <a:noFill/>
          </p:spPr>
          <p:txBody>
            <a:bodyPr wrap="none" rtlCol="0">
              <a:spAutoFit/>
            </a:bodyPr>
            <a:lstStyle/>
            <a:p>
              <a:pPr algn="ctr"/>
              <a:r>
                <a:rPr lang="en-US" sz="1600" i="1" dirty="0" smtClean="0"/>
                <a:t>Validation </a:t>
              </a:r>
            </a:p>
            <a:p>
              <a:pPr algn="ctr"/>
              <a:r>
                <a:rPr lang="en-US" sz="1600" i="1" dirty="0" smtClean="0"/>
                <a:t>Image Batch</a:t>
              </a:r>
              <a:endParaRPr lang="en-US" sz="1600" i="1" dirty="0"/>
            </a:p>
          </p:txBody>
        </p:sp>
        <p:cxnSp>
          <p:nvCxnSpPr>
            <p:cNvPr id="69" name="Straight Arrow Connector 68"/>
            <p:cNvCxnSpPr/>
            <p:nvPr/>
          </p:nvCxnSpPr>
          <p:spPr>
            <a:xfrm flipH="1">
              <a:off x="5273155" y="1558086"/>
              <a:ext cx="722684"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70" name="Straight Arrow Connector 69"/>
          <p:cNvCxnSpPr>
            <a:stCxn id="6" idx="3"/>
            <a:endCxn id="25" idx="1"/>
          </p:cNvCxnSpPr>
          <p:nvPr/>
        </p:nvCxnSpPr>
        <p:spPr>
          <a:xfrm>
            <a:off x="5821800" y="1572980"/>
            <a:ext cx="695398" cy="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3669789" y="3067437"/>
            <a:ext cx="1284399" cy="804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Inference Model</a:t>
            </a:r>
            <a:endParaRPr lang="en-US" sz="1600" dirty="0">
              <a:solidFill>
                <a:schemeClr val="tx1"/>
              </a:solidFill>
            </a:endParaRPr>
          </a:p>
        </p:txBody>
      </p:sp>
      <p:cxnSp>
        <p:nvCxnSpPr>
          <p:cNvPr id="73" name="Straight Arrow Connector 72"/>
          <p:cNvCxnSpPr/>
          <p:nvPr/>
        </p:nvCxnSpPr>
        <p:spPr>
          <a:xfrm>
            <a:off x="2999039" y="3506349"/>
            <a:ext cx="6707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41" idx="2"/>
          </p:cNvCxnSpPr>
          <p:nvPr/>
        </p:nvCxnSpPr>
        <p:spPr>
          <a:xfrm flipV="1">
            <a:off x="2987053" y="2324806"/>
            <a:ext cx="2649" cy="1190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66" idx="2"/>
          </p:cNvCxnSpPr>
          <p:nvPr/>
        </p:nvCxnSpPr>
        <p:spPr>
          <a:xfrm flipV="1">
            <a:off x="7172634" y="2316706"/>
            <a:ext cx="3331" cy="365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4311988" y="2681775"/>
            <a:ext cx="2847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72" idx="0"/>
          </p:cNvCxnSpPr>
          <p:nvPr/>
        </p:nvCxnSpPr>
        <p:spPr>
          <a:xfrm>
            <a:off x="4311989" y="2681775"/>
            <a:ext cx="0" cy="385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25" idx="3"/>
          </p:cNvCxnSpPr>
          <p:nvPr/>
        </p:nvCxnSpPr>
        <p:spPr>
          <a:xfrm flipV="1">
            <a:off x="7801597" y="1572980"/>
            <a:ext cx="1166445" cy="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2" idx="2"/>
          </p:cNvCxnSpPr>
          <p:nvPr/>
        </p:nvCxnSpPr>
        <p:spPr>
          <a:xfrm flipH="1">
            <a:off x="4311988" y="3872109"/>
            <a:ext cx="1" cy="949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a:off x="7165823" y="2653409"/>
            <a:ext cx="1" cy="490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 name="Picture 101"/>
          <p:cNvPicPr>
            <a:picLocks noChangeAspect="1"/>
          </p:cNvPicPr>
          <p:nvPr/>
        </p:nvPicPr>
        <p:blipFill>
          <a:blip r:embed="rId3"/>
          <a:stretch>
            <a:fillRect/>
          </a:stretch>
        </p:blipFill>
        <p:spPr>
          <a:xfrm>
            <a:off x="6220186" y="3329724"/>
            <a:ext cx="1099399" cy="710524"/>
          </a:xfrm>
          <a:prstGeom prst="rect">
            <a:avLst/>
          </a:prstGeom>
        </p:spPr>
      </p:pic>
      <p:sp>
        <p:nvSpPr>
          <p:cNvPr id="103" name="Rectangle 102"/>
          <p:cNvSpPr/>
          <p:nvPr/>
        </p:nvSpPr>
        <p:spPr>
          <a:xfrm>
            <a:off x="5970460" y="3147800"/>
            <a:ext cx="2771204" cy="1981984"/>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6565328" y="4170219"/>
            <a:ext cx="1687000" cy="830997"/>
          </a:xfrm>
          <a:prstGeom prst="rect">
            <a:avLst/>
          </a:prstGeom>
          <a:noFill/>
        </p:spPr>
        <p:txBody>
          <a:bodyPr wrap="none" rtlCol="0">
            <a:spAutoFit/>
          </a:bodyPr>
          <a:lstStyle/>
          <a:p>
            <a:pPr algn="ctr"/>
            <a:r>
              <a:rPr lang="en-US" sz="1600" i="1" dirty="0" smtClean="0"/>
              <a:t>Classification and </a:t>
            </a:r>
          </a:p>
          <a:p>
            <a:pPr algn="ctr"/>
            <a:r>
              <a:rPr lang="en-US" sz="1600" i="1" dirty="0" smtClean="0"/>
              <a:t>regression Loss </a:t>
            </a:r>
          </a:p>
          <a:p>
            <a:pPr algn="ctr"/>
            <a:r>
              <a:rPr lang="en-US" sz="1600" i="1" dirty="0" smtClean="0"/>
              <a:t>output</a:t>
            </a:r>
            <a:endParaRPr lang="en-US" sz="1600" i="1" dirty="0"/>
          </a:p>
        </p:txBody>
      </p:sp>
      <p:pic>
        <p:nvPicPr>
          <p:cNvPr id="105" name="Picture 104"/>
          <p:cNvPicPr>
            <a:picLocks noChangeAspect="1"/>
          </p:cNvPicPr>
          <p:nvPr/>
        </p:nvPicPr>
        <p:blipFill>
          <a:blip r:embed="rId3"/>
          <a:stretch>
            <a:fillRect/>
          </a:stretch>
        </p:blipFill>
        <p:spPr>
          <a:xfrm>
            <a:off x="7529044" y="3329724"/>
            <a:ext cx="1099399" cy="710524"/>
          </a:xfrm>
          <a:prstGeom prst="rect">
            <a:avLst/>
          </a:prstGeom>
        </p:spPr>
      </p:pic>
      <p:sp>
        <p:nvSpPr>
          <p:cNvPr id="107" name="TextBox 106"/>
          <p:cNvSpPr txBox="1"/>
          <p:nvPr/>
        </p:nvSpPr>
        <p:spPr>
          <a:xfrm>
            <a:off x="6128853" y="5194001"/>
            <a:ext cx="2572050" cy="584775"/>
          </a:xfrm>
          <a:prstGeom prst="rect">
            <a:avLst/>
          </a:prstGeom>
          <a:noFill/>
        </p:spPr>
        <p:txBody>
          <a:bodyPr wrap="none" rtlCol="0">
            <a:spAutoFit/>
          </a:bodyPr>
          <a:lstStyle/>
          <a:p>
            <a:pPr algn="ctr"/>
            <a:r>
              <a:rPr lang="en-US" sz="1600" i="1" dirty="0" smtClean="0"/>
              <a:t>Obtained both loss curve for </a:t>
            </a:r>
          </a:p>
          <a:p>
            <a:pPr algn="ctr"/>
            <a:r>
              <a:rPr lang="en-US" sz="1600" i="1" dirty="0" smtClean="0"/>
              <a:t>both training and validation</a:t>
            </a:r>
            <a:endParaRPr lang="en-US" sz="1600" i="1" dirty="0"/>
          </a:p>
        </p:txBody>
      </p:sp>
      <p:cxnSp>
        <p:nvCxnSpPr>
          <p:cNvPr id="108" name="Straight Arrow Connector 107"/>
          <p:cNvCxnSpPr>
            <a:stCxn id="72" idx="3"/>
          </p:cNvCxnSpPr>
          <p:nvPr/>
        </p:nvCxnSpPr>
        <p:spPr>
          <a:xfrm flipV="1">
            <a:off x="4954188" y="3466937"/>
            <a:ext cx="1015999" cy="2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49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F123114-E0DF-4542-9867-FE12447B6D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9939" y="141722"/>
            <a:ext cx="831672" cy="831672"/>
          </a:xfrm>
          <a:prstGeom prst="rect">
            <a:avLst/>
          </a:prstGeom>
        </p:spPr>
      </p:pic>
      <p:grpSp>
        <p:nvGrpSpPr>
          <p:cNvPr id="135" name="Group 134"/>
          <p:cNvGrpSpPr/>
          <p:nvPr/>
        </p:nvGrpSpPr>
        <p:grpSpPr>
          <a:xfrm>
            <a:off x="137160" y="210810"/>
            <a:ext cx="10479266" cy="6206500"/>
            <a:chOff x="137160" y="210810"/>
            <a:chExt cx="10479266" cy="6206500"/>
          </a:xfrm>
        </p:grpSpPr>
        <p:sp>
          <p:nvSpPr>
            <p:cNvPr id="4" name="TextBox 3"/>
            <p:cNvSpPr txBox="1"/>
            <p:nvPr/>
          </p:nvSpPr>
          <p:spPr>
            <a:xfrm>
              <a:off x="137160" y="210810"/>
              <a:ext cx="7680960" cy="400110"/>
            </a:xfrm>
            <a:prstGeom prst="rect">
              <a:avLst/>
            </a:prstGeom>
            <a:noFill/>
          </p:spPr>
          <p:txBody>
            <a:bodyPr wrap="square" rtlCol="0">
              <a:spAutoFit/>
            </a:bodyPr>
            <a:lstStyle/>
            <a:p>
              <a:r>
                <a:rPr lang="en-US" sz="2000" b="1" dirty="0"/>
                <a:t>Block Diagram:</a:t>
              </a:r>
            </a:p>
          </p:txBody>
        </p:sp>
        <p:sp>
          <p:nvSpPr>
            <p:cNvPr id="7" name="Rectangle 6"/>
            <p:cNvSpPr/>
            <p:nvPr/>
          </p:nvSpPr>
          <p:spPr>
            <a:xfrm>
              <a:off x="2257275" y="3462167"/>
              <a:ext cx="1988946" cy="9898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Preprocessing ground-truth images and annotations</a:t>
              </a:r>
              <a:endParaRPr lang="en-US" sz="1600" dirty="0">
                <a:solidFill>
                  <a:schemeClr val="tx1"/>
                </a:solidFill>
              </a:endParaRPr>
            </a:p>
          </p:txBody>
        </p:sp>
        <p:sp>
          <p:nvSpPr>
            <p:cNvPr id="25" name="Rectangle 24"/>
            <p:cNvSpPr/>
            <p:nvPr/>
          </p:nvSpPr>
          <p:spPr>
            <a:xfrm>
              <a:off x="5140919" y="1677597"/>
              <a:ext cx="2540684" cy="9756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Detecting Texts in natural </a:t>
              </a:r>
              <a:r>
                <a:rPr lang="en-US" sz="1600" dirty="0">
                  <a:solidFill>
                    <a:schemeClr val="tx1"/>
                  </a:solidFill>
                </a:rPr>
                <a:t>scene images </a:t>
              </a:r>
              <a:endParaRPr lang="en-US" sz="1600" dirty="0" smtClean="0">
                <a:solidFill>
                  <a:schemeClr val="tx1"/>
                </a:solidFill>
              </a:endParaRPr>
            </a:p>
            <a:p>
              <a:pPr algn="ctr"/>
              <a:r>
                <a:rPr lang="en-US" sz="1600" dirty="0" smtClean="0">
                  <a:solidFill>
                    <a:schemeClr val="tx1"/>
                  </a:solidFill>
                </a:rPr>
                <a:t>(</a:t>
              </a:r>
              <a:r>
                <a:rPr lang="en-US" sz="1600" dirty="0">
                  <a:solidFill>
                    <a:schemeClr val="tx1"/>
                  </a:solidFill>
                </a:rPr>
                <a:t>using </a:t>
              </a:r>
              <a:r>
                <a:rPr lang="en-US" sz="1600" dirty="0" smtClean="0">
                  <a:solidFill>
                    <a:schemeClr val="tx1"/>
                  </a:solidFill>
                </a:rPr>
                <a:t>CNN Technique)</a:t>
              </a:r>
              <a:endParaRPr lang="en-US" sz="1600" dirty="0">
                <a:solidFill>
                  <a:schemeClr val="tx1"/>
                </a:solidFill>
              </a:endParaRPr>
            </a:p>
          </p:txBody>
        </p:sp>
        <p:cxnSp>
          <p:nvCxnSpPr>
            <p:cNvPr id="44" name="Straight Connector 43"/>
            <p:cNvCxnSpPr>
              <a:endCxn id="7" idx="3"/>
            </p:cNvCxnSpPr>
            <p:nvPr/>
          </p:nvCxnSpPr>
          <p:spPr>
            <a:xfrm flipH="1">
              <a:off x="4246221" y="3957078"/>
              <a:ext cx="48214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140919" y="3494589"/>
              <a:ext cx="2540684" cy="9249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Classifying the texts and non-texts</a:t>
              </a:r>
            </a:p>
            <a:p>
              <a:pPr algn="ctr"/>
              <a:r>
                <a:rPr lang="en-US" sz="1600" dirty="0" smtClean="0">
                  <a:solidFill>
                    <a:schemeClr val="tx1"/>
                  </a:solidFill>
                </a:rPr>
                <a:t>(using RCNN Technique)</a:t>
              </a:r>
              <a:endParaRPr lang="en-US" sz="1600" dirty="0">
                <a:solidFill>
                  <a:schemeClr val="tx1"/>
                </a:solidFill>
              </a:endParaRPr>
            </a:p>
          </p:txBody>
        </p:sp>
        <p:sp>
          <p:nvSpPr>
            <p:cNvPr id="67" name="Rectangle 66"/>
            <p:cNvSpPr/>
            <p:nvPr/>
          </p:nvSpPr>
          <p:spPr>
            <a:xfrm>
              <a:off x="5140919" y="5290851"/>
              <a:ext cx="2540684" cy="11264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Recognizing the texts that </a:t>
              </a:r>
              <a:r>
                <a:rPr lang="en-US" sz="1600" dirty="0">
                  <a:solidFill>
                    <a:schemeClr val="tx1"/>
                  </a:solidFill>
                </a:rPr>
                <a:t>are </a:t>
              </a:r>
              <a:r>
                <a:rPr lang="en-US" sz="1600" dirty="0" smtClean="0">
                  <a:solidFill>
                    <a:schemeClr val="tx1"/>
                  </a:solidFill>
                </a:rPr>
                <a:t>localized</a:t>
              </a:r>
            </a:p>
            <a:p>
              <a:pPr algn="ctr"/>
              <a:r>
                <a:rPr lang="en-US" sz="1600" dirty="0" smtClean="0">
                  <a:solidFill>
                    <a:schemeClr val="tx1"/>
                  </a:solidFill>
                </a:rPr>
                <a:t>(using RNN/Sequential Models)</a:t>
              </a:r>
              <a:endParaRPr lang="en-US" sz="1600" dirty="0">
                <a:solidFill>
                  <a:schemeClr val="tx1"/>
                </a:solidFill>
              </a:endParaRPr>
            </a:p>
          </p:txBody>
        </p:sp>
        <p:cxnSp>
          <p:nvCxnSpPr>
            <p:cNvPr id="10" name="Straight Arrow Connector 9"/>
            <p:cNvCxnSpPr>
              <a:endCxn id="25" idx="1"/>
            </p:cNvCxnSpPr>
            <p:nvPr/>
          </p:nvCxnSpPr>
          <p:spPr>
            <a:xfrm>
              <a:off x="4728366" y="2159209"/>
              <a:ext cx="412553" cy="6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4718548" y="2159212"/>
              <a:ext cx="9818" cy="3694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7" idx="1"/>
            </p:cNvCxnSpPr>
            <p:nvPr/>
          </p:nvCxnSpPr>
          <p:spPr>
            <a:xfrm>
              <a:off x="4718548" y="5854077"/>
              <a:ext cx="422371"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50" idx="1"/>
            </p:cNvCxnSpPr>
            <p:nvPr/>
          </p:nvCxnSpPr>
          <p:spPr>
            <a:xfrm>
              <a:off x="4728366" y="3957078"/>
              <a:ext cx="412553"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5" idx="3"/>
              <a:endCxn id="92" idx="1"/>
            </p:cNvCxnSpPr>
            <p:nvPr/>
          </p:nvCxnSpPr>
          <p:spPr>
            <a:xfrm flipV="1">
              <a:off x="7681603" y="2159213"/>
              <a:ext cx="959719" cy="621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50" idx="3"/>
              <a:endCxn id="94" idx="1"/>
            </p:cNvCxnSpPr>
            <p:nvPr/>
          </p:nvCxnSpPr>
          <p:spPr>
            <a:xfrm>
              <a:off x="7681603" y="3957082"/>
              <a:ext cx="895711" cy="839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7" idx="3"/>
              <a:endCxn id="95" idx="1"/>
            </p:cNvCxnSpPr>
            <p:nvPr/>
          </p:nvCxnSpPr>
          <p:spPr>
            <a:xfrm flipV="1">
              <a:off x="7681603" y="5854078"/>
              <a:ext cx="895711" cy="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127" idx="3"/>
              <a:endCxn id="7" idx="1"/>
            </p:cNvCxnSpPr>
            <p:nvPr/>
          </p:nvCxnSpPr>
          <p:spPr>
            <a:xfrm>
              <a:off x="1705537" y="3957078"/>
              <a:ext cx="551738"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8641322" y="1765273"/>
              <a:ext cx="1975104" cy="7878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Bounding Box prediction of texts</a:t>
              </a:r>
              <a:endParaRPr lang="en-US" sz="1600" dirty="0">
                <a:solidFill>
                  <a:schemeClr val="tx1"/>
                </a:solidFill>
              </a:endParaRPr>
            </a:p>
          </p:txBody>
        </p:sp>
        <p:sp>
          <p:nvSpPr>
            <p:cNvPr id="94" name="Rounded Rectangle 93"/>
            <p:cNvSpPr/>
            <p:nvPr/>
          </p:nvSpPr>
          <p:spPr>
            <a:xfrm>
              <a:off x="8577314" y="3571539"/>
              <a:ext cx="1975104" cy="7878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Class predictions of Texts/Non-Texts</a:t>
              </a:r>
              <a:endParaRPr lang="en-US" sz="1600" dirty="0">
                <a:solidFill>
                  <a:schemeClr val="tx1"/>
                </a:solidFill>
              </a:endParaRPr>
            </a:p>
          </p:txBody>
        </p:sp>
        <p:sp>
          <p:nvSpPr>
            <p:cNvPr id="95" name="Rounded Rectangle 94"/>
            <p:cNvSpPr/>
            <p:nvPr/>
          </p:nvSpPr>
          <p:spPr>
            <a:xfrm>
              <a:off x="8577314" y="5460138"/>
              <a:ext cx="1975104" cy="7878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Prediction of words from detected texts</a:t>
              </a:r>
              <a:endParaRPr lang="en-US" sz="1600" dirty="0">
                <a:solidFill>
                  <a:schemeClr val="tx1"/>
                </a:solidFill>
              </a:endParaRPr>
            </a:p>
          </p:txBody>
        </p:sp>
        <p:grpSp>
          <p:nvGrpSpPr>
            <p:cNvPr id="115" name="Group 114"/>
            <p:cNvGrpSpPr/>
            <p:nvPr/>
          </p:nvGrpSpPr>
          <p:grpSpPr>
            <a:xfrm>
              <a:off x="1650255" y="1020491"/>
              <a:ext cx="8422009" cy="338554"/>
              <a:chOff x="1671472" y="473637"/>
              <a:chExt cx="8422009" cy="338554"/>
            </a:xfrm>
          </p:grpSpPr>
          <p:sp>
            <p:nvSpPr>
              <p:cNvPr id="112" name="TextBox 111"/>
              <p:cNvSpPr txBox="1"/>
              <p:nvPr/>
            </p:nvSpPr>
            <p:spPr>
              <a:xfrm>
                <a:off x="1671472" y="473637"/>
                <a:ext cx="716863" cy="338554"/>
              </a:xfrm>
              <a:prstGeom prst="rect">
                <a:avLst/>
              </a:prstGeom>
              <a:noFill/>
            </p:spPr>
            <p:txBody>
              <a:bodyPr wrap="none" rtlCol="0">
                <a:spAutoFit/>
              </a:bodyPr>
              <a:lstStyle/>
              <a:p>
                <a:r>
                  <a:rPr lang="en-US" sz="1600" b="1" i="1" dirty="0" smtClean="0"/>
                  <a:t>Inputs</a:t>
                </a:r>
                <a:endParaRPr lang="en-US" sz="1600" b="1" i="1" dirty="0"/>
              </a:p>
            </p:txBody>
          </p:sp>
          <p:sp>
            <p:nvSpPr>
              <p:cNvPr id="113" name="TextBox 112"/>
              <p:cNvSpPr txBox="1"/>
              <p:nvPr/>
            </p:nvSpPr>
            <p:spPr>
              <a:xfrm>
                <a:off x="5450742" y="473637"/>
                <a:ext cx="1967783" cy="338554"/>
              </a:xfrm>
              <a:prstGeom prst="rect">
                <a:avLst/>
              </a:prstGeom>
              <a:noFill/>
            </p:spPr>
            <p:txBody>
              <a:bodyPr wrap="none" rtlCol="0">
                <a:spAutoFit/>
              </a:bodyPr>
              <a:lstStyle/>
              <a:p>
                <a:r>
                  <a:rPr lang="en-US" sz="1600" b="1" i="1" dirty="0" smtClean="0"/>
                  <a:t>Proposed Techniques</a:t>
                </a:r>
                <a:endParaRPr lang="en-US" sz="1600" b="1" i="1" dirty="0"/>
              </a:p>
            </p:txBody>
          </p:sp>
          <p:sp>
            <p:nvSpPr>
              <p:cNvPr id="114" name="TextBox 113"/>
              <p:cNvSpPr txBox="1"/>
              <p:nvPr/>
            </p:nvSpPr>
            <p:spPr>
              <a:xfrm>
                <a:off x="9222730" y="473637"/>
                <a:ext cx="870751" cy="338554"/>
              </a:xfrm>
              <a:prstGeom prst="rect">
                <a:avLst/>
              </a:prstGeom>
              <a:noFill/>
            </p:spPr>
            <p:txBody>
              <a:bodyPr wrap="none" rtlCol="0">
                <a:spAutoFit/>
              </a:bodyPr>
              <a:lstStyle/>
              <a:p>
                <a:r>
                  <a:rPr lang="en-US" sz="1600" b="1" i="1" dirty="0" smtClean="0"/>
                  <a:t>Outputs</a:t>
                </a:r>
                <a:endParaRPr lang="en-US" sz="1600" b="1" i="1" dirty="0"/>
              </a:p>
            </p:txBody>
          </p:sp>
        </p:grpSp>
        <p:sp>
          <p:nvSpPr>
            <p:cNvPr id="127" name="Rounded Rectangle 126"/>
            <p:cNvSpPr/>
            <p:nvPr/>
          </p:nvSpPr>
          <p:spPr>
            <a:xfrm>
              <a:off x="252829" y="3312426"/>
              <a:ext cx="1452708" cy="12893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Dataset Images</a:t>
              </a:r>
            </a:p>
          </p:txBody>
        </p:sp>
      </p:grpSp>
    </p:spTree>
    <p:extLst>
      <p:ext uri="{BB962C8B-B14F-4D97-AF65-F5344CB8AC3E}">
        <p14:creationId xmlns:p14="http://schemas.microsoft.com/office/powerpoint/2010/main" val="141456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12064"/>
            <a:ext cx="8366760" cy="4985980"/>
          </a:xfrm>
          <a:prstGeom prst="rect">
            <a:avLst/>
          </a:prstGeom>
          <a:noFill/>
        </p:spPr>
        <p:txBody>
          <a:bodyPr wrap="square" rtlCol="0">
            <a:spAutoFit/>
          </a:bodyPr>
          <a:lstStyle/>
          <a:p>
            <a:r>
              <a:rPr lang="en-US" sz="2000" b="1" dirty="0" smtClean="0"/>
              <a:t>Existing approaches comparison:</a:t>
            </a:r>
          </a:p>
          <a:p>
            <a:endParaRPr lang="en-US" sz="2000" dirty="0" smtClean="0"/>
          </a:p>
          <a:p>
            <a:r>
              <a:rPr lang="en-US" sz="2000" b="1" dirty="0" smtClean="0"/>
              <a:t>Non Deep Learning methods:</a:t>
            </a:r>
          </a:p>
          <a:p>
            <a:pPr marL="342900" indent="-342900">
              <a:buFont typeface="Arial" panose="020B0604020202020204" pitchFamily="34" charset="0"/>
              <a:buChar char="•"/>
            </a:pPr>
            <a:r>
              <a:rPr lang="en-US" sz="2000" dirty="0" smtClean="0"/>
              <a:t>MRF (Markov Random Field)</a:t>
            </a:r>
          </a:p>
          <a:p>
            <a:pPr marL="342900" indent="-342900">
              <a:buFont typeface="Arial" panose="020B0604020202020204" pitchFamily="34" charset="0"/>
              <a:buChar char="•"/>
            </a:pPr>
            <a:r>
              <a:rPr lang="en-US" sz="2000" dirty="0" smtClean="0"/>
              <a:t>NESP (Nonlinear Enhancement and Selection of Plane</a:t>
            </a:r>
          </a:p>
          <a:p>
            <a:pPr marL="342900" indent="-342900">
              <a:buFont typeface="Arial" panose="020B0604020202020204" pitchFamily="34" charset="0"/>
              <a:buChar char="•"/>
            </a:pPr>
            <a:r>
              <a:rPr lang="en-US" sz="2000" dirty="0" smtClean="0"/>
              <a:t>HOG + CRF (Histogram of Oriented Gradients + Conditional Random Field)</a:t>
            </a:r>
          </a:p>
          <a:p>
            <a:pPr marL="342900" indent="-342900">
              <a:buFont typeface="Arial" panose="020B0604020202020204" pitchFamily="34" charset="0"/>
              <a:buChar char="•"/>
            </a:pPr>
            <a:r>
              <a:rPr lang="en-US" sz="2000" dirty="0" smtClean="0"/>
              <a:t>WFST (Weighted Finite-State Transducer)</a:t>
            </a:r>
          </a:p>
          <a:p>
            <a:pPr marL="342900" indent="-342900">
              <a:buFont typeface="Arial" panose="020B0604020202020204" pitchFamily="34" charset="0"/>
              <a:buChar char="•"/>
            </a:pPr>
            <a:endParaRPr lang="en-US" sz="2000" dirty="0"/>
          </a:p>
          <a:p>
            <a:r>
              <a:rPr lang="en-US" sz="2000" b="1" dirty="0" smtClean="0"/>
              <a:t>Deep Learning methods:</a:t>
            </a:r>
          </a:p>
          <a:p>
            <a:pPr marL="342900" indent="-342900">
              <a:buFont typeface="Arial" panose="020B0604020202020204" pitchFamily="34" charset="0"/>
              <a:buChar char="•"/>
            </a:pPr>
            <a:r>
              <a:rPr lang="en-US" sz="2000" dirty="0" smtClean="0"/>
              <a:t>CNN (Convolutional Neural Network)</a:t>
            </a:r>
          </a:p>
          <a:p>
            <a:pPr marL="342900" indent="-342900">
              <a:buFont typeface="Arial" panose="020B0604020202020204" pitchFamily="34" charset="0"/>
              <a:buChar char="•"/>
            </a:pPr>
            <a:r>
              <a:rPr lang="en-US" sz="2000" dirty="0" smtClean="0"/>
              <a:t>RNN (Recurrent Neural Network)</a:t>
            </a:r>
          </a:p>
          <a:p>
            <a:pPr marL="342900" indent="-342900">
              <a:buFont typeface="Arial" panose="020B0604020202020204" pitchFamily="34" charset="0"/>
              <a:buChar char="•"/>
            </a:pPr>
            <a:r>
              <a:rPr lang="en-US" sz="2000" dirty="0" smtClean="0"/>
              <a:t>RCNN (Recurrent CNN) with backbone (resnet101, resnet50)</a:t>
            </a:r>
          </a:p>
          <a:p>
            <a:pPr marL="342900" indent="-342900">
              <a:buFont typeface="Arial" panose="020B0604020202020204" pitchFamily="34" charset="0"/>
              <a:buChar char="•"/>
            </a:pPr>
            <a:r>
              <a:rPr lang="en-US" sz="2000" dirty="0" smtClean="0"/>
              <a:t>Mask-RCNN with backbone (resnet101, resnet50)</a:t>
            </a:r>
          </a:p>
          <a:p>
            <a:pPr marL="342900" indent="-342900">
              <a:buFont typeface="Arial" panose="020B0604020202020204" pitchFamily="34" charset="0"/>
              <a:buChar char="•"/>
            </a:pPr>
            <a:r>
              <a:rPr lang="en-US" sz="2000" dirty="0" err="1" smtClean="0"/>
              <a:t>Autoencoders</a:t>
            </a:r>
            <a:r>
              <a:rPr lang="en-US" sz="2000" dirty="0" smtClean="0"/>
              <a:t> using LSTM</a:t>
            </a:r>
          </a:p>
          <a:p>
            <a:pPr marL="342900" indent="-342900">
              <a:buFont typeface="Arial" panose="020B0604020202020204" pitchFamily="34" charset="0"/>
              <a:buChar char="•"/>
            </a:pPr>
            <a:r>
              <a:rPr lang="en-US" sz="2000" dirty="0" smtClean="0"/>
              <a:t>Sequence-to-sequence using RNN</a:t>
            </a:r>
            <a:endParaRPr lang="en-US" sz="2000" dirty="0"/>
          </a:p>
          <a:p>
            <a:pPr marL="285750" indent="-285750">
              <a:buFont typeface="Arial" panose="020B0604020202020204" pitchFamily="34" charset="0"/>
              <a:buChar char="•"/>
            </a:pPr>
            <a:endParaRPr lang="en-US" dirty="0" smtClean="0"/>
          </a:p>
        </p:txBody>
      </p:sp>
      <p:pic>
        <p:nvPicPr>
          <p:cNvPr id="5" name="Picture 4">
            <a:extLst>
              <a:ext uri="{FF2B5EF4-FFF2-40B4-BE49-F238E27FC236}">
                <a16:creationId xmlns:a16="http://schemas.microsoft.com/office/drawing/2014/main" xmlns="" id="{4F123114-E0DF-4542-9867-FE12447B6D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9939" y="141722"/>
            <a:ext cx="831672" cy="831672"/>
          </a:xfrm>
          <a:prstGeom prst="rect">
            <a:avLst/>
          </a:prstGeom>
        </p:spPr>
      </p:pic>
    </p:spTree>
    <p:extLst>
      <p:ext uri="{BB962C8B-B14F-4D97-AF65-F5344CB8AC3E}">
        <p14:creationId xmlns:p14="http://schemas.microsoft.com/office/powerpoint/2010/main" val="3269696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12064"/>
            <a:ext cx="8055864" cy="1292662"/>
          </a:xfrm>
          <a:prstGeom prst="rect">
            <a:avLst/>
          </a:prstGeom>
          <a:noFill/>
        </p:spPr>
        <p:txBody>
          <a:bodyPr wrap="square" rtlCol="0">
            <a:spAutoFit/>
          </a:bodyPr>
          <a:lstStyle/>
          <a:p>
            <a:r>
              <a:rPr lang="en-US" sz="2000" b="1" dirty="0" smtClean="0"/>
              <a:t>Existing approaches comparison:</a:t>
            </a:r>
          </a:p>
          <a:p>
            <a:endParaRPr lang="en-US" sz="2000" dirty="0" smtClean="0"/>
          </a:p>
          <a:p>
            <a:r>
              <a:rPr lang="en-US" sz="2000" dirty="0" smtClean="0"/>
              <a:t>Time-based/Sequential – RCNN (Recurrent Convolutional Neural Network)</a:t>
            </a:r>
            <a:endParaRPr lang="en-US" sz="2000" dirty="0"/>
          </a:p>
          <a:p>
            <a:pPr marL="285750" indent="-285750">
              <a:buFont typeface="Arial" panose="020B0604020202020204" pitchFamily="34" charset="0"/>
              <a:buChar char="•"/>
            </a:pPr>
            <a:endParaRPr lang="en-US" dirty="0" smtClean="0"/>
          </a:p>
        </p:txBody>
      </p:sp>
      <p:pic>
        <p:nvPicPr>
          <p:cNvPr id="1026" name="Picture 2" descr="Review On RCNN. Deep Convolution networks have… | by Arun Mohan |  DataDrivenInves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517" y="3935103"/>
            <a:ext cx="7371247" cy="2211374"/>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3058949" y="1986550"/>
            <a:ext cx="1896820" cy="1450752"/>
            <a:chOff x="1603886" y="1965960"/>
            <a:chExt cx="1896820" cy="1450752"/>
          </a:xfrm>
        </p:grpSpPr>
        <p:sp>
          <p:nvSpPr>
            <p:cNvPr id="2" name="Rectangle 1"/>
            <p:cNvSpPr/>
            <p:nvPr/>
          </p:nvSpPr>
          <p:spPr>
            <a:xfrm>
              <a:off x="1829920" y="1965960"/>
              <a:ext cx="1444752" cy="923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CNN/FCN</a:t>
              </a:r>
            </a:p>
          </p:txBody>
        </p:sp>
        <p:sp>
          <p:nvSpPr>
            <p:cNvPr id="3" name="TextBox 2"/>
            <p:cNvSpPr txBox="1"/>
            <p:nvPr/>
          </p:nvSpPr>
          <p:spPr>
            <a:xfrm>
              <a:off x="1603886" y="3047380"/>
              <a:ext cx="1896820" cy="369332"/>
            </a:xfrm>
            <a:prstGeom prst="rect">
              <a:avLst/>
            </a:prstGeom>
            <a:noFill/>
          </p:spPr>
          <p:txBody>
            <a:bodyPr wrap="square" rtlCol="0">
              <a:spAutoFit/>
            </a:bodyPr>
            <a:lstStyle/>
            <a:p>
              <a:r>
                <a:rPr lang="en-US" dirty="0"/>
                <a:t>Feature </a:t>
              </a:r>
              <a:r>
                <a:rPr lang="en-US" dirty="0" smtClean="0"/>
                <a:t>Extraction</a:t>
              </a:r>
              <a:endParaRPr lang="en-US" dirty="0"/>
            </a:p>
          </p:txBody>
        </p:sp>
      </p:grpSp>
      <p:grpSp>
        <p:nvGrpSpPr>
          <p:cNvPr id="8" name="Group 7"/>
          <p:cNvGrpSpPr/>
          <p:nvPr/>
        </p:nvGrpSpPr>
        <p:grpSpPr>
          <a:xfrm>
            <a:off x="5970479" y="1976485"/>
            <a:ext cx="2747772" cy="1454110"/>
            <a:chOff x="4771442" y="1965960"/>
            <a:chExt cx="2747772" cy="1454110"/>
          </a:xfrm>
        </p:grpSpPr>
        <p:sp>
          <p:nvSpPr>
            <p:cNvPr id="5" name="Rectangle 4"/>
            <p:cNvSpPr/>
            <p:nvPr/>
          </p:nvSpPr>
          <p:spPr>
            <a:xfrm>
              <a:off x="5422952" y="1965960"/>
              <a:ext cx="1444752" cy="923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RNN</a:t>
              </a:r>
              <a:endParaRPr lang="en-US" dirty="0"/>
            </a:p>
          </p:txBody>
        </p:sp>
        <p:sp>
          <p:nvSpPr>
            <p:cNvPr id="7" name="TextBox 6"/>
            <p:cNvSpPr txBox="1"/>
            <p:nvPr/>
          </p:nvSpPr>
          <p:spPr>
            <a:xfrm>
              <a:off x="4771442" y="3050738"/>
              <a:ext cx="2747772" cy="369332"/>
            </a:xfrm>
            <a:prstGeom prst="rect">
              <a:avLst/>
            </a:prstGeom>
            <a:noFill/>
          </p:spPr>
          <p:txBody>
            <a:bodyPr wrap="square" rtlCol="0">
              <a:spAutoFit/>
            </a:bodyPr>
            <a:lstStyle/>
            <a:p>
              <a:r>
                <a:rPr lang="en-US" dirty="0" smtClean="0"/>
                <a:t>Feature sequence decoding</a:t>
              </a:r>
              <a:endParaRPr lang="en-US" dirty="0"/>
            </a:p>
          </p:txBody>
        </p:sp>
      </p:grpSp>
      <p:cxnSp>
        <p:nvCxnSpPr>
          <p:cNvPr id="10" name="Straight Connector 9"/>
          <p:cNvCxnSpPr/>
          <p:nvPr/>
        </p:nvCxnSpPr>
        <p:spPr>
          <a:xfrm>
            <a:off x="5568696" y="1707087"/>
            <a:ext cx="0" cy="1968937"/>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3658160" y="6398889"/>
            <a:ext cx="3821072" cy="369332"/>
          </a:xfrm>
          <a:prstGeom prst="rect">
            <a:avLst/>
          </a:prstGeom>
          <a:noFill/>
        </p:spPr>
        <p:txBody>
          <a:bodyPr wrap="square" rtlCol="0">
            <a:spAutoFit/>
          </a:bodyPr>
          <a:lstStyle/>
          <a:p>
            <a:pPr algn="ctr"/>
            <a:r>
              <a:rPr lang="en-US" dirty="0" smtClean="0"/>
              <a:t>Example of Faster-RCNN Workflow</a:t>
            </a:r>
            <a:endParaRPr lang="en-US" dirty="0"/>
          </a:p>
        </p:txBody>
      </p:sp>
      <p:grpSp>
        <p:nvGrpSpPr>
          <p:cNvPr id="20" name="Group 19"/>
          <p:cNvGrpSpPr/>
          <p:nvPr/>
        </p:nvGrpSpPr>
        <p:grpSpPr>
          <a:xfrm>
            <a:off x="580383" y="1986550"/>
            <a:ext cx="1352134" cy="1466905"/>
            <a:chOff x="542558" y="1829317"/>
            <a:chExt cx="1352134" cy="1466905"/>
          </a:xfrm>
        </p:grpSpPr>
        <p:grpSp>
          <p:nvGrpSpPr>
            <p:cNvPr id="17" name="Group 16"/>
            <p:cNvGrpSpPr/>
            <p:nvPr/>
          </p:nvGrpSpPr>
          <p:grpSpPr>
            <a:xfrm>
              <a:off x="592430" y="1829317"/>
              <a:ext cx="1302262" cy="1009182"/>
              <a:chOff x="592430" y="1829317"/>
              <a:chExt cx="1302262" cy="1009182"/>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1829317"/>
                <a:ext cx="718638" cy="53897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6775" y="1926003"/>
                <a:ext cx="727917" cy="545938"/>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2430" y="2316466"/>
                <a:ext cx="696044" cy="522033"/>
              </a:xfrm>
              <a:prstGeom prst="rect">
                <a:avLst/>
              </a:prstGeom>
            </p:spPr>
          </p:pic>
        </p:grpSp>
        <p:sp>
          <p:nvSpPr>
            <p:cNvPr id="18" name="TextBox 17"/>
            <p:cNvSpPr txBox="1"/>
            <p:nvPr/>
          </p:nvSpPr>
          <p:spPr>
            <a:xfrm>
              <a:off x="542558" y="2926890"/>
              <a:ext cx="1248716" cy="369332"/>
            </a:xfrm>
            <a:prstGeom prst="rect">
              <a:avLst/>
            </a:prstGeom>
            <a:noFill/>
          </p:spPr>
          <p:txBody>
            <a:bodyPr wrap="square" rtlCol="0">
              <a:spAutoFit/>
            </a:bodyPr>
            <a:lstStyle/>
            <a:p>
              <a:pPr algn="ctr"/>
              <a:r>
                <a:rPr lang="en-US" dirty="0" smtClean="0"/>
                <a:t>Dataset</a:t>
              </a:r>
              <a:endParaRPr lang="en-US" dirty="0"/>
            </a:p>
          </p:txBody>
        </p:sp>
      </p:grpSp>
      <p:cxnSp>
        <p:nvCxnSpPr>
          <p:cNvPr id="19" name="Straight Connector 18"/>
          <p:cNvCxnSpPr/>
          <p:nvPr/>
        </p:nvCxnSpPr>
        <p:spPr>
          <a:xfrm>
            <a:off x="2410968" y="1704332"/>
            <a:ext cx="0" cy="1968937"/>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8921496" y="1704331"/>
            <a:ext cx="0" cy="1968937"/>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9587144" y="1986873"/>
            <a:ext cx="1550458" cy="369332"/>
          </a:xfrm>
          <a:prstGeom prst="rect">
            <a:avLst/>
          </a:prstGeom>
          <a:noFill/>
        </p:spPr>
        <p:txBody>
          <a:bodyPr wrap="square" rtlCol="0">
            <a:spAutoFit/>
          </a:bodyPr>
          <a:lstStyle/>
          <a:p>
            <a:pPr algn="ctr"/>
            <a:r>
              <a:rPr lang="en-US" dirty="0" smtClean="0"/>
              <a:t>Classification</a:t>
            </a:r>
            <a:endParaRPr lang="en-US" dirty="0"/>
          </a:p>
        </p:txBody>
      </p:sp>
      <p:sp>
        <p:nvSpPr>
          <p:cNvPr id="25" name="TextBox 24"/>
          <p:cNvSpPr txBox="1"/>
          <p:nvPr/>
        </p:nvSpPr>
        <p:spPr>
          <a:xfrm>
            <a:off x="9606727" y="3397258"/>
            <a:ext cx="1550458" cy="369332"/>
          </a:xfrm>
          <a:prstGeom prst="rect">
            <a:avLst/>
          </a:prstGeom>
          <a:noFill/>
        </p:spPr>
        <p:txBody>
          <a:bodyPr wrap="square" rtlCol="0">
            <a:spAutoFit/>
          </a:bodyPr>
          <a:lstStyle/>
          <a:p>
            <a:pPr algn="ctr"/>
            <a:r>
              <a:rPr lang="en-US" dirty="0" smtClean="0"/>
              <a:t>Segmentation</a:t>
            </a:r>
            <a:endParaRPr lang="en-US" dirty="0"/>
          </a:p>
        </p:txBody>
      </p:sp>
      <p:sp>
        <p:nvSpPr>
          <p:cNvPr id="26" name="Rectangle 25"/>
          <p:cNvSpPr/>
          <p:nvPr/>
        </p:nvSpPr>
        <p:spPr>
          <a:xfrm>
            <a:off x="9483039" y="1157591"/>
            <a:ext cx="1758667" cy="77267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Text/Non-Text Region</a:t>
            </a:r>
            <a:endParaRPr lang="en-US" dirty="0"/>
          </a:p>
        </p:txBody>
      </p:sp>
      <p:sp>
        <p:nvSpPr>
          <p:cNvPr id="27" name="Rectangle 26"/>
          <p:cNvSpPr/>
          <p:nvPr/>
        </p:nvSpPr>
        <p:spPr>
          <a:xfrm>
            <a:off x="9483039" y="2496119"/>
            <a:ext cx="1758667" cy="77267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Bounding Box</a:t>
            </a:r>
            <a:endParaRPr lang="en-US" dirty="0"/>
          </a:p>
        </p:txBody>
      </p:sp>
      <p:pic>
        <p:nvPicPr>
          <p:cNvPr id="28" name="Picture 27">
            <a:extLst>
              <a:ext uri="{FF2B5EF4-FFF2-40B4-BE49-F238E27FC236}">
                <a16:creationId xmlns:a16="http://schemas.microsoft.com/office/drawing/2014/main" xmlns="" id="{4F123114-E0DF-4542-9867-FE12447B6DC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99939" y="141722"/>
            <a:ext cx="831672" cy="831672"/>
          </a:xfrm>
          <a:prstGeom prst="rect">
            <a:avLst/>
          </a:prstGeom>
        </p:spPr>
      </p:pic>
      <p:cxnSp>
        <p:nvCxnSpPr>
          <p:cNvPr id="29" name="Straight Connector 28"/>
          <p:cNvCxnSpPr/>
          <p:nvPr/>
        </p:nvCxnSpPr>
        <p:spPr>
          <a:xfrm>
            <a:off x="630255" y="3766590"/>
            <a:ext cx="10836321" cy="0"/>
          </a:xfrm>
          <a:prstGeom prst="line">
            <a:avLst/>
          </a:prstGeom>
          <a:ln>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4093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3272" y="3849624"/>
            <a:ext cx="1984248" cy="1033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Dataset used:</a:t>
            </a:r>
          </a:p>
          <a:p>
            <a:pPr marL="285750" indent="-285750">
              <a:buFont typeface="Arial" panose="020B0604020202020204" pitchFamily="34" charset="0"/>
              <a:buChar char="•"/>
            </a:pPr>
            <a:r>
              <a:rPr lang="en-US" dirty="0">
                <a:solidFill>
                  <a:schemeClr val="tx1"/>
                </a:solidFill>
              </a:rPr>
              <a:t>ICDAR-2013</a:t>
            </a:r>
          </a:p>
          <a:p>
            <a:pPr marL="285750" indent="-285750">
              <a:buFont typeface="Arial" panose="020B0604020202020204" pitchFamily="34" charset="0"/>
              <a:buChar char="•"/>
            </a:pPr>
            <a:r>
              <a:rPr lang="en-US" dirty="0">
                <a:solidFill>
                  <a:schemeClr val="tx1"/>
                </a:solidFill>
              </a:rPr>
              <a:t>VOC</a:t>
            </a:r>
          </a:p>
        </p:txBody>
      </p:sp>
      <p:sp>
        <p:nvSpPr>
          <p:cNvPr id="4" name="TextBox 3"/>
          <p:cNvSpPr txBox="1"/>
          <p:nvPr/>
        </p:nvSpPr>
        <p:spPr>
          <a:xfrm>
            <a:off x="685800" y="512064"/>
            <a:ext cx="8366760" cy="2862322"/>
          </a:xfrm>
          <a:prstGeom prst="rect">
            <a:avLst/>
          </a:prstGeom>
          <a:noFill/>
        </p:spPr>
        <p:txBody>
          <a:bodyPr wrap="square" rtlCol="0">
            <a:spAutoFit/>
          </a:bodyPr>
          <a:lstStyle/>
          <a:p>
            <a:r>
              <a:rPr lang="en-US" sz="2000" b="1" dirty="0" smtClean="0"/>
              <a:t>Dataset Preparation:</a:t>
            </a:r>
          </a:p>
          <a:p>
            <a:endParaRPr lang="en-US" sz="2000" dirty="0" smtClean="0"/>
          </a:p>
          <a:p>
            <a:r>
              <a:rPr lang="en-US" sz="2000" dirty="0" smtClean="0"/>
              <a:t>Listed some of few competition datasets and natural scene text datasets</a:t>
            </a:r>
          </a:p>
          <a:p>
            <a:endParaRPr lang="en-US" sz="2000" dirty="0" smtClean="0"/>
          </a:p>
          <a:p>
            <a:r>
              <a:rPr lang="en-US" sz="2000" dirty="0" smtClean="0"/>
              <a:t>      </a:t>
            </a:r>
            <a:r>
              <a:rPr lang="en-US" sz="2000" b="1" dirty="0" smtClean="0"/>
              <a:t>Dataset</a:t>
            </a:r>
            <a:r>
              <a:rPr lang="en-US" sz="2000" dirty="0" smtClean="0"/>
              <a:t>                                                                    </a:t>
            </a:r>
            <a:r>
              <a:rPr lang="en-US" sz="2000" b="1" dirty="0" smtClean="0"/>
              <a:t>Train/Val/Test</a:t>
            </a:r>
          </a:p>
          <a:p>
            <a:pPr marL="342900" indent="-342900">
              <a:buFont typeface="Arial" panose="020B0604020202020204" pitchFamily="34" charset="0"/>
              <a:buChar char="•"/>
            </a:pPr>
            <a:r>
              <a:rPr lang="en-US" sz="2000" dirty="0" smtClean="0"/>
              <a:t>ICDAR-2013                                                               229/0/233</a:t>
            </a:r>
          </a:p>
          <a:p>
            <a:pPr marL="342900" indent="-342900">
              <a:buFont typeface="Arial" panose="020B0604020202020204" pitchFamily="34" charset="0"/>
              <a:buChar char="•"/>
            </a:pPr>
            <a:r>
              <a:rPr lang="en-US" sz="2000" dirty="0" smtClean="0"/>
              <a:t>IIIT-5k-1K                                                                   2000/0/3000</a:t>
            </a:r>
          </a:p>
          <a:p>
            <a:pPr marL="342900" indent="-342900">
              <a:buFont typeface="Arial" panose="020B0604020202020204" pitchFamily="34" charset="0"/>
              <a:buChar char="•"/>
            </a:pPr>
            <a:r>
              <a:rPr lang="en-US" sz="2000" dirty="0" smtClean="0"/>
              <a:t>SVT (Street View Text)                                            100/0/250</a:t>
            </a:r>
          </a:p>
          <a:p>
            <a:pPr marL="342900" indent="-342900">
              <a:buFont typeface="Arial" panose="020B0604020202020204" pitchFamily="34" charset="0"/>
              <a:buChar char="•"/>
            </a:pPr>
            <a:r>
              <a:rPr lang="en-US" sz="2000" dirty="0" smtClean="0"/>
              <a:t>MSRA-TD500 (Microsoft Research Asia)             300/0/200</a:t>
            </a:r>
          </a:p>
        </p:txBody>
      </p:sp>
      <p:pic>
        <p:nvPicPr>
          <p:cNvPr id="5" name="Picture 4">
            <a:extLst>
              <a:ext uri="{FF2B5EF4-FFF2-40B4-BE49-F238E27FC236}">
                <a16:creationId xmlns:a16="http://schemas.microsoft.com/office/drawing/2014/main" xmlns="" id="{4F123114-E0DF-4542-9867-FE12447B6D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9939" y="141722"/>
            <a:ext cx="831672" cy="831672"/>
          </a:xfrm>
          <a:prstGeom prst="rect">
            <a:avLst/>
          </a:prstGeom>
        </p:spPr>
      </p:pic>
    </p:spTree>
    <p:extLst>
      <p:ext uri="{BB962C8B-B14F-4D97-AF65-F5344CB8AC3E}">
        <p14:creationId xmlns:p14="http://schemas.microsoft.com/office/powerpoint/2010/main" val="3399076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12064"/>
            <a:ext cx="8366760" cy="400110"/>
          </a:xfrm>
          <a:prstGeom prst="rect">
            <a:avLst/>
          </a:prstGeom>
          <a:noFill/>
        </p:spPr>
        <p:txBody>
          <a:bodyPr wrap="square" rtlCol="0">
            <a:spAutoFit/>
          </a:bodyPr>
          <a:lstStyle/>
          <a:p>
            <a:r>
              <a:rPr lang="en-US" sz="2000" b="1" dirty="0"/>
              <a:t>F</a:t>
            </a:r>
            <a:r>
              <a:rPr lang="en-US" sz="2000" b="1" dirty="0" smtClean="0"/>
              <a:t>eature Extraction:</a:t>
            </a:r>
          </a:p>
        </p:txBody>
      </p:sp>
      <p:pic>
        <p:nvPicPr>
          <p:cNvPr id="5" name="Picture 4">
            <a:extLst>
              <a:ext uri="{FF2B5EF4-FFF2-40B4-BE49-F238E27FC236}">
                <a16:creationId xmlns:a16="http://schemas.microsoft.com/office/drawing/2014/main" xmlns="" id="{4F123114-E0DF-4542-9867-FE12447B6D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9939" y="141722"/>
            <a:ext cx="831672" cy="831672"/>
          </a:xfrm>
          <a:prstGeom prst="rect">
            <a:avLst/>
          </a:prstGeom>
        </p:spPr>
      </p:pic>
      <p:sp>
        <p:nvSpPr>
          <p:cNvPr id="2" name="Rectangle 1"/>
          <p:cNvSpPr/>
          <p:nvPr/>
        </p:nvSpPr>
        <p:spPr>
          <a:xfrm>
            <a:off x="685800" y="1132945"/>
            <a:ext cx="10625060" cy="4247317"/>
          </a:xfrm>
          <a:prstGeom prst="rect">
            <a:avLst/>
          </a:prstGeom>
        </p:spPr>
        <p:txBody>
          <a:bodyPr wrap="square">
            <a:spAutoFit/>
          </a:bodyPr>
          <a:lstStyle/>
          <a:p>
            <a:pPr algn="just"/>
            <a:r>
              <a:rPr lang="en-US" dirty="0" smtClean="0"/>
              <a:t>	Feature selection is the process to generate sequences of images obtained from training input samples while performing classification or detection during object detection. These images are said to be features that best describe the input sample with set of (n x n) pixels are mapped and grouped as feature maps. All these feature maps generated will cover all the areas of the region in the image to be detected.</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r>
              <a:rPr lang="en-US" dirty="0" smtClean="0"/>
              <a:t>Here comes an neural network based feature extraction technique, ResNet50 model. This is an architecture which involves convolution performed in the input image in five different stages. Each stage comprises of repeated convolution staged in to 1+9+12+18+9+1 layers comprised to form a </a:t>
            </a:r>
            <a:r>
              <a:rPr lang="en-US" dirty="0"/>
              <a:t>50 layers of CNN </a:t>
            </a:r>
            <a:r>
              <a:rPr lang="en-US" dirty="0" smtClean="0"/>
              <a:t>network. </a:t>
            </a:r>
          </a:p>
        </p:txBody>
      </p:sp>
      <p:grpSp>
        <p:nvGrpSpPr>
          <p:cNvPr id="3" name="Group 2"/>
          <p:cNvGrpSpPr/>
          <p:nvPr/>
        </p:nvGrpSpPr>
        <p:grpSpPr>
          <a:xfrm>
            <a:off x="2487167" y="2503248"/>
            <a:ext cx="7562215" cy="1838366"/>
            <a:chOff x="2980943" y="1204800"/>
            <a:chExt cx="7562215" cy="1838366"/>
          </a:xfrm>
        </p:grpSpPr>
        <p:pic>
          <p:nvPicPr>
            <p:cNvPr id="1026" name="Picture 2" descr="The Annotated ResNet-50. Explaining how ResNet-50 works and why… | by  Suvaditya Mukherjee | Towards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943" y="1204800"/>
              <a:ext cx="5715127" cy="18383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Visualize Filters and Feature Maps in Convolutional Neural Networks  - MachineLearningMastery.com"/>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161" t="8388" r="8004" b="6802"/>
            <a:stretch/>
          </p:blipFill>
          <p:spPr bwMode="auto">
            <a:xfrm>
              <a:off x="8869806" y="1307592"/>
              <a:ext cx="1673352" cy="131673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17492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21876</TotalTime>
  <Words>1052</Words>
  <Application>Microsoft Office PowerPoint</Application>
  <PresentationFormat>Widescreen</PresentationFormat>
  <Paragraphs>337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Consolas</vt:lpstr>
      <vt:lpstr>Wingdings</vt:lpstr>
      <vt:lpstr>Office Theme</vt:lpstr>
      <vt:lpstr>Text Recognition in Natural Scenes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Segmentation in Natural Scenes</dc:title>
  <dc:creator>Microsoft account</dc:creator>
  <cp:lastModifiedBy>Microsoft account</cp:lastModifiedBy>
  <cp:revision>189</cp:revision>
  <dcterms:created xsi:type="dcterms:W3CDTF">2022-05-16T14:40:00Z</dcterms:created>
  <dcterms:modified xsi:type="dcterms:W3CDTF">2023-01-12T08:39:07Z</dcterms:modified>
</cp:coreProperties>
</file>