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Proxima Nova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roximaNova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italic.fntdata"/><Relationship Id="rId6" Type="http://schemas.openxmlformats.org/officeDocument/2006/relationships/slide" Target="slides/slide1.xml"/><Relationship Id="rId18" Type="http://schemas.openxmlformats.org/officeDocument/2006/relationships/font" Target="fonts/ProximaNov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eb84c1ca5d_0_7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eb84c1ca5d_0_7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eb84c1ca5d_0_7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eb84c1ca5d_0_7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eb84c1ca5d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eb84c1ca5d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eb84c1ca5d_0_6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eb84c1ca5d_0_6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eb84c1ca5d_0_6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eb84c1ca5d_0_6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eb84c1ca5d_0_6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eb84c1ca5d_0_6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eb84c1ca5d_0_6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eb84c1ca5d_0_6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eb84c1ca5d_0_6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eb84c1ca5d_0_6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eb84c1ca5d_0_7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eb84c1ca5d_0_7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eb84c1ca5d_0_7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eb84c1ca5d_0_7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Movie Genre Analysis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In-Depth Genre Analysis</a:t>
            </a:r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25025" y="3601900"/>
            <a:ext cx="7620000" cy="21717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3"/>
          <p:cNvSpPr txBox="1"/>
          <p:nvPr>
            <p:ph idx="1" type="subTitle"/>
          </p:nvPr>
        </p:nvSpPr>
        <p:spPr>
          <a:xfrm>
            <a:off x="0" y="4615900"/>
            <a:ext cx="22317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Gustavo Borges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The Questions</a:t>
            </a:r>
            <a:endParaRPr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20"/>
              <a:t>Some Questions to Explore the Dashboard:</a:t>
            </a:r>
            <a:endParaRPr sz="2620"/>
          </a:p>
        </p:txBody>
      </p:sp>
      <p:sp>
        <p:nvSpPr>
          <p:cNvPr id="138" name="Google Shape;138;p23"/>
          <p:cNvSpPr txBox="1"/>
          <p:nvPr>
            <p:ph idx="1" type="body"/>
          </p:nvPr>
        </p:nvSpPr>
        <p:spPr>
          <a:xfrm>
            <a:off x="311700" y="1417800"/>
            <a:ext cx="8520600" cy="230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Clr>
                <a:srgbClr val="0A2533"/>
              </a:buClr>
              <a:buSzPts val="1900"/>
              <a:buChar char="●"/>
            </a:pPr>
            <a:r>
              <a:rPr lang="en" sz="1900">
                <a:solidFill>
                  <a:srgbClr val="0A2533"/>
                </a:solidFill>
              </a:rPr>
              <a:t>What are the top rated genres?</a:t>
            </a:r>
            <a:endParaRPr sz="1900">
              <a:solidFill>
                <a:srgbClr val="0A2533"/>
              </a:solidFill>
            </a:endParaRPr>
          </a:p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Clr>
                <a:srgbClr val="0A2533"/>
              </a:buClr>
              <a:buSzPts val="1900"/>
              <a:buChar char="●"/>
            </a:pPr>
            <a:r>
              <a:rPr lang="en" sz="1900">
                <a:solidFill>
                  <a:srgbClr val="0A2533"/>
                </a:solidFill>
              </a:rPr>
              <a:t>What is the genre rating by years?</a:t>
            </a:r>
            <a:endParaRPr sz="1900">
              <a:solidFill>
                <a:srgbClr val="0A2533"/>
              </a:solidFill>
            </a:endParaRPr>
          </a:p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Clr>
                <a:srgbClr val="0A2533"/>
              </a:buClr>
              <a:buSzPts val="1900"/>
              <a:buChar char="●"/>
            </a:pPr>
            <a:r>
              <a:rPr lang="en" sz="1900">
                <a:solidFill>
                  <a:srgbClr val="0A2533"/>
                </a:solidFill>
              </a:rPr>
              <a:t>If i choose to explore “Action Genre”, is there a year with more vote counts than others?</a:t>
            </a:r>
            <a:endParaRPr sz="1900">
              <a:solidFill>
                <a:srgbClr val="0A2533"/>
              </a:solidFill>
            </a:endParaRPr>
          </a:p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Clr>
                <a:srgbClr val="0A2533"/>
              </a:buClr>
              <a:buSzPts val="1900"/>
              <a:buChar char="●"/>
            </a:pPr>
            <a:r>
              <a:rPr lang="en" sz="1900">
                <a:solidFill>
                  <a:srgbClr val="0A2533"/>
                </a:solidFill>
              </a:rPr>
              <a:t>What are the average ratings for genres that have a minimum count of 10.000 votes?</a:t>
            </a:r>
            <a:endParaRPr sz="1900">
              <a:solidFill>
                <a:srgbClr val="0A2533"/>
              </a:solidFill>
            </a:endParaRPr>
          </a:p>
        </p:txBody>
      </p:sp>
      <p:cxnSp>
        <p:nvCxnSpPr>
          <p:cNvPr id="139" name="Google Shape;139;p23"/>
          <p:cNvCxnSpPr/>
          <p:nvPr/>
        </p:nvCxnSpPr>
        <p:spPr>
          <a:xfrm>
            <a:off x="361200" y="1017725"/>
            <a:ext cx="8421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40" name="Google Shape;14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4957" y="4635100"/>
            <a:ext cx="1389042" cy="39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20"/>
              <a:t>Introduction</a:t>
            </a:r>
            <a:endParaRPr sz="2620"/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11700" y="12187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A2533"/>
                </a:solidFill>
              </a:rPr>
              <a:t>The analysis was built based on movie genres within a dataset.</a:t>
            </a:r>
            <a:endParaRPr sz="1900">
              <a:solidFill>
                <a:srgbClr val="0A2533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A2533"/>
                </a:solidFill>
              </a:rPr>
              <a:t>It covers a wide range of perspectives, for instance you would want to know the genre with best average ratings, or what are the average ratings by genre.</a:t>
            </a:r>
            <a:endParaRPr sz="1900">
              <a:solidFill>
                <a:srgbClr val="0A253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A2533"/>
                </a:solidFill>
              </a:rPr>
              <a:t>The main perspective is: Movie Genres versus Ratings.</a:t>
            </a:r>
            <a:endParaRPr sz="1900">
              <a:solidFill>
                <a:srgbClr val="0A2533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900">
                <a:solidFill>
                  <a:srgbClr val="0A2533"/>
                </a:solidFill>
              </a:rPr>
              <a:t>In the following slides, you will discover in depth how to look at the Dashboard to gather the informations you need.</a:t>
            </a:r>
            <a:endParaRPr sz="1900">
              <a:solidFill>
                <a:srgbClr val="0A2533"/>
              </a:solidFill>
            </a:endParaRPr>
          </a:p>
        </p:txBody>
      </p:sp>
      <p:cxnSp>
        <p:nvCxnSpPr>
          <p:cNvPr id="69" name="Google Shape;69;p14"/>
          <p:cNvCxnSpPr/>
          <p:nvPr/>
        </p:nvCxnSpPr>
        <p:spPr>
          <a:xfrm>
            <a:off x="361200" y="1017725"/>
            <a:ext cx="8421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4957" y="4635100"/>
            <a:ext cx="1389042" cy="39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The Dashboard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61200" y="166313"/>
            <a:ext cx="834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900">
                <a:solidFill>
                  <a:srgbClr val="0A2533"/>
                </a:solidFill>
              </a:rPr>
              <a:t>At the top of page you will find two filter options:</a:t>
            </a:r>
            <a:endParaRPr sz="1900">
              <a:solidFill>
                <a:srgbClr val="0A2533"/>
              </a:solidFill>
            </a:endParaRPr>
          </a:p>
        </p:txBody>
      </p:sp>
      <p:cxnSp>
        <p:nvCxnSpPr>
          <p:cNvPr id="81" name="Google Shape;81;p16"/>
          <p:cNvCxnSpPr/>
          <p:nvPr/>
        </p:nvCxnSpPr>
        <p:spPr>
          <a:xfrm>
            <a:off x="361200" y="806988"/>
            <a:ext cx="8421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500" y="1116800"/>
            <a:ext cx="2686425" cy="3768676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2949225" y="1116788"/>
            <a:ext cx="6059700" cy="19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0A2533"/>
                </a:solidFill>
                <a:latin typeface="Proxima Nova"/>
                <a:ea typeface="Proxima Nova"/>
                <a:cs typeface="Proxima Nova"/>
                <a:sym typeface="Proxima Nova"/>
              </a:rPr>
              <a:t>Filter by genre:</a:t>
            </a:r>
            <a:r>
              <a:rPr lang="en" sz="1900">
                <a:solidFill>
                  <a:srgbClr val="0A2533"/>
                </a:solidFill>
                <a:latin typeface="Proxima Nova"/>
                <a:ea typeface="Proxima Nova"/>
                <a:cs typeface="Proxima Nova"/>
                <a:sym typeface="Proxima Nova"/>
              </a:rPr>
              <a:t> This option allows you to see only the genres you want to explore. Changes in this filter will refresh the first graph.</a:t>
            </a:r>
            <a:endParaRPr sz="1900">
              <a:solidFill>
                <a:srgbClr val="0A25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900">
                <a:solidFill>
                  <a:srgbClr val="0A2533"/>
                </a:solidFill>
                <a:latin typeface="Proxima Nova"/>
                <a:ea typeface="Proxima Nova"/>
                <a:cs typeface="Proxima Nova"/>
                <a:sym typeface="Proxima Nova"/>
              </a:rPr>
              <a:t>Minimum vote count: </a:t>
            </a:r>
            <a:r>
              <a:rPr lang="en" sz="1900">
                <a:solidFill>
                  <a:srgbClr val="0A2533"/>
                </a:solidFill>
                <a:latin typeface="Proxima Nova"/>
                <a:ea typeface="Proxima Nova"/>
                <a:cs typeface="Proxima Nova"/>
                <a:sym typeface="Proxima Nova"/>
              </a:rPr>
              <a:t>Set a minimum number of votes to be consider on “Best Average Rating” graph.</a:t>
            </a:r>
            <a:endParaRPr sz="1500"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49225" y="3416225"/>
            <a:ext cx="3393325" cy="146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54957" y="4635100"/>
            <a:ext cx="1389042" cy="39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0" name="Google Shape;90;p17"/>
          <p:cNvCxnSpPr/>
          <p:nvPr/>
        </p:nvCxnSpPr>
        <p:spPr>
          <a:xfrm>
            <a:off x="361200" y="806988"/>
            <a:ext cx="8421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375" y="1075050"/>
            <a:ext cx="4844851" cy="370862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/>
          <p:nvPr/>
        </p:nvSpPr>
        <p:spPr>
          <a:xfrm>
            <a:off x="5097425" y="1075050"/>
            <a:ext cx="3762900" cy="28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900">
                <a:solidFill>
                  <a:srgbClr val="0A2533"/>
                </a:solidFill>
                <a:latin typeface="Proxima Nova"/>
                <a:ea typeface="Proxima Nova"/>
                <a:cs typeface="Proxima Nova"/>
                <a:sym typeface="Proxima Nova"/>
              </a:rPr>
              <a:t>This graph shows all genres you have to make your analysis. You can use </a:t>
            </a:r>
            <a:r>
              <a:rPr lang="en" sz="1900">
                <a:solidFill>
                  <a:srgbClr val="0A2533"/>
                </a:solidFill>
                <a:latin typeface="Proxima Nova"/>
                <a:ea typeface="Proxima Nova"/>
                <a:cs typeface="Proxima Nova"/>
                <a:sym typeface="Proxima Nova"/>
              </a:rPr>
              <a:t>the </a:t>
            </a:r>
            <a:r>
              <a:rPr lang="en" sz="1900">
                <a:solidFill>
                  <a:srgbClr val="0A2533"/>
                </a:solidFill>
                <a:latin typeface="Proxima Nova"/>
                <a:ea typeface="Proxima Nova"/>
                <a:cs typeface="Proxima Nova"/>
                <a:sym typeface="Proxima Nova"/>
              </a:rPr>
              <a:t>“Filter by Genre” </a:t>
            </a:r>
            <a:r>
              <a:rPr lang="en" sz="1900">
                <a:solidFill>
                  <a:srgbClr val="0A2533"/>
                </a:solidFill>
                <a:latin typeface="Proxima Nova"/>
                <a:ea typeface="Proxima Nova"/>
                <a:cs typeface="Proxima Nova"/>
                <a:sym typeface="Proxima Nova"/>
              </a:rPr>
              <a:t>option</a:t>
            </a:r>
            <a:r>
              <a:rPr lang="en" sz="1900">
                <a:solidFill>
                  <a:srgbClr val="0A2533"/>
                </a:solidFill>
                <a:latin typeface="Proxima Nova"/>
                <a:ea typeface="Proxima Nova"/>
                <a:cs typeface="Proxima Nova"/>
                <a:sym typeface="Proxima Nova"/>
              </a:rPr>
              <a:t> to see more details. </a:t>
            </a:r>
            <a:br>
              <a:rPr lang="en" sz="1900">
                <a:solidFill>
                  <a:srgbClr val="0A253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br>
              <a:rPr lang="en" sz="1900">
                <a:solidFill>
                  <a:srgbClr val="0A253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b="1" lang="en" sz="1900">
                <a:solidFill>
                  <a:srgbClr val="0A2533"/>
                </a:solidFill>
                <a:latin typeface="Proxima Nova"/>
                <a:ea typeface="Proxima Nova"/>
                <a:cs typeface="Proxima Nova"/>
                <a:sym typeface="Proxima Nova"/>
              </a:rPr>
              <a:t>Note: </a:t>
            </a:r>
            <a:r>
              <a:rPr lang="en" sz="1900">
                <a:solidFill>
                  <a:srgbClr val="0A2533"/>
                </a:solidFill>
                <a:latin typeface="Proxima Nova"/>
                <a:ea typeface="Proxima Nova"/>
                <a:cs typeface="Proxima Nova"/>
                <a:sym typeface="Proxima Nova"/>
              </a:rPr>
              <a:t>Changes in this graph will refresh all others graphs, filtering by the selected genre. </a:t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61200" y="166313"/>
            <a:ext cx="834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900">
                <a:solidFill>
                  <a:srgbClr val="0A2533"/>
                </a:solidFill>
              </a:rPr>
              <a:t>Average Rating by Genre</a:t>
            </a:r>
            <a:endParaRPr sz="1900">
              <a:solidFill>
                <a:srgbClr val="0A2533"/>
              </a:solidFill>
            </a:endParaRPr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54957" y="4635100"/>
            <a:ext cx="1389042" cy="39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Google Shape;99;p18"/>
          <p:cNvCxnSpPr/>
          <p:nvPr/>
        </p:nvCxnSpPr>
        <p:spPr>
          <a:xfrm>
            <a:off x="361200" y="806988"/>
            <a:ext cx="8421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00" name="Google Shape;100;p18"/>
          <p:cNvPicPr preferRelativeResize="0"/>
          <p:nvPr/>
        </p:nvPicPr>
        <p:blipFill rotWithShape="1">
          <a:blip r:embed="rId3">
            <a:alphaModFix/>
          </a:blip>
          <a:srcRect b="0" l="4179" r="4170" t="0"/>
          <a:stretch/>
        </p:blipFill>
        <p:spPr>
          <a:xfrm>
            <a:off x="141375" y="1075050"/>
            <a:ext cx="5010974" cy="370862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8"/>
          <p:cNvSpPr txBox="1"/>
          <p:nvPr/>
        </p:nvSpPr>
        <p:spPr>
          <a:xfrm>
            <a:off x="5240975" y="1075050"/>
            <a:ext cx="3729300" cy="31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900">
                <a:solidFill>
                  <a:srgbClr val="0A2533"/>
                </a:solidFill>
                <a:latin typeface="Proxima Nova"/>
                <a:ea typeface="Proxima Nova"/>
                <a:cs typeface="Proxima Nova"/>
                <a:sym typeface="Proxima Nova"/>
              </a:rPr>
              <a:t>Here you can find what is the greatest genre, with the best average ratings</a:t>
            </a:r>
            <a:r>
              <a:rPr lang="en" sz="1900">
                <a:solidFill>
                  <a:srgbClr val="0A2533"/>
                </a:solidFill>
                <a:latin typeface="Proxima Nova"/>
                <a:ea typeface="Proxima Nova"/>
                <a:cs typeface="Proxima Nova"/>
                <a:sym typeface="Proxima Nova"/>
              </a:rPr>
              <a:t>.  You can filter by setting a minimum vote quantity to be consider.</a:t>
            </a:r>
            <a:br>
              <a:rPr lang="en" sz="1900">
                <a:solidFill>
                  <a:srgbClr val="0A253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br>
              <a:rPr lang="en" sz="1900">
                <a:solidFill>
                  <a:srgbClr val="0A253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b="1" lang="en" sz="1900">
                <a:solidFill>
                  <a:srgbClr val="0A2533"/>
                </a:solidFill>
                <a:latin typeface="Proxima Nova"/>
                <a:ea typeface="Proxima Nova"/>
                <a:cs typeface="Proxima Nova"/>
                <a:sym typeface="Proxima Nova"/>
              </a:rPr>
              <a:t>Note: </a:t>
            </a:r>
            <a:r>
              <a:rPr lang="en" sz="1900">
                <a:solidFill>
                  <a:srgbClr val="0A2533"/>
                </a:solidFill>
                <a:latin typeface="Proxima Nova"/>
                <a:ea typeface="Proxima Nova"/>
                <a:cs typeface="Proxima Nova"/>
                <a:sym typeface="Proxima Nova"/>
              </a:rPr>
              <a:t>Be aware that the ratings and genres shifts based on vote quantity. Default is 1.</a:t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361200" y="166313"/>
            <a:ext cx="834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900">
                <a:solidFill>
                  <a:srgbClr val="0A2533"/>
                </a:solidFill>
              </a:rPr>
              <a:t>Best Average Rating</a:t>
            </a:r>
            <a:endParaRPr sz="1900">
              <a:solidFill>
                <a:srgbClr val="0A2533"/>
              </a:solidFill>
            </a:endParaRPr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54957" y="4635100"/>
            <a:ext cx="1389042" cy="39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" name="Google Shape;108;p19"/>
          <p:cNvCxnSpPr/>
          <p:nvPr/>
        </p:nvCxnSpPr>
        <p:spPr>
          <a:xfrm>
            <a:off x="361200" y="739013"/>
            <a:ext cx="8421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361200" y="166313"/>
            <a:ext cx="834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900">
                <a:solidFill>
                  <a:srgbClr val="0A2533"/>
                </a:solidFill>
              </a:rPr>
              <a:t>Votes by Year</a:t>
            </a:r>
            <a:endParaRPr sz="1900">
              <a:solidFill>
                <a:srgbClr val="0A2533"/>
              </a:solidFill>
            </a:endParaRPr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075" y="2245025"/>
            <a:ext cx="8816149" cy="2814651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9"/>
          <p:cNvSpPr txBox="1"/>
          <p:nvPr/>
        </p:nvSpPr>
        <p:spPr>
          <a:xfrm>
            <a:off x="361200" y="840125"/>
            <a:ext cx="8609400" cy="13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A2533"/>
                </a:solidFill>
                <a:latin typeface="Proxima Nova"/>
                <a:ea typeface="Proxima Nova"/>
                <a:cs typeface="Proxima Nova"/>
                <a:sym typeface="Proxima Nova"/>
              </a:rPr>
              <a:t>Shows what is the total votes, grouped by year.</a:t>
            </a:r>
            <a:endParaRPr sz="1900">
              <a:solidFill>
                <a:srgbClr val="0A25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900">
                <a:solidFill>
                  <a:srgbClr val="0A2533"/>
                </a:solidFill>
                <a:latin typeface="Proxima Nova"/>
                <a:ea typeface="Proxima Nova"/>
                <a:cs typeface="Proxima Nova"/>
                <a:sym typeface="Proxima Nova"/>
              </a:rPr>
              <a:t>Note: </a:t>
            </a:r>
            <a:r>
              <a:rPr lang="en" sz="1900">
                <a:solidFill>
                  <a:srgbClr val="0A2533"/>
                </a:solidFill>
                <a:latin typeface="Proxima Nova"/>
                <a:ea typeface="Proxima Nova"/>
                <a:cs typeface="Proxima Nova"/>
                <a:sym typeface="Proxima Nova"/>
              </a:rPr>
              <a:t>At the bottom of this graph, you can use the zoom bar to focus the years you want. You can also maximize all graphs to better viewing.  </a:t>
            </a:r>
            <a:endParaRPr sz="1900">
              <a:solidFill>
                <a:srgbClr val="0A25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6" name="Google Shape;116;p20"/>
          <p:cNvCxnSpPr/>
          <p:nvPr/>
        </p:nvCxnSpPr>
        <p:spPr>
          <a:xfrm>
            <a:off x="361200" y="739013"/>
            <a:ext cx="8421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361200" y="166313"/>
            <a:ext cx="834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900">
                <a:solidFill>
                  <a:srgbClr val="0A2533"/>
                </a:solidFill>
              </a:rPr>
              <a:t>Vote Count versus Average Ratings</a:t>
            </a:r>
            <a:endParaRPr sz="1900">
              <a:solidFill>
                <a:srgbClr val="0A2533"/>
              </a:solidFill>
            </a:endParaRPr>
          </a:p>
        </p:txBody>
      </p:sp>
      <p:pic>
        <p:nvPicPr>
          <p:cNvPr id="118" name="Google Shape;118;p20"/>
          <p:cNvPicPr preferRelativeResize="0"/>
          <p:nvPr/>
        </p:nvPicPr>
        <p:blipFill rotWithShape="1">
          <a:blip r:embed="rId3">
            <a:alphaModFix/>
          </a:blip>
          <a:srcRect b="3183" l="0" r="0" t="3183"/>
          <a:stretch/>
        </p:blipFill>
        <p:spPr>
          <a:xfrm>
            <a:off x="125075" y="2245025"/>
            <a:ext cx="8816149" cy="2814651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0"/>
          <p:cNvSpPr txBox="1"/>
          <p:nvPr/>
        </p:nvSpPr>
        <p:spPr>
          <a:xfrm>
            <a:off x="361200" y="840125"/>
            <a:ext cx="8609400" cy="13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A2533"/>
                </a:solidFill>
                <a:latin typeface="Proxima Nova"/>
                <a:ea typeface="Proxima Nova"/>
                <a:cs typeface="Proxima Nova"/>
                <a:sym typeface="Proxima Nova"/>
              </a:rPr>
              <a:t>What is the relation between the average ratings and vote quantities? Here you can explore genre by genre and compares it.</a:t>
            </a:r>
            <a:endParaRPr sz="1900">
              <a:solidFill>
                <a:srgbClr val="0A25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900">
                <a:solidFill>
                  <a:srgbClr val="0A2533"/>
                </a:solidFill>
                <a:latin typeface="Proxima Nova"/>
                <a:ea typeface="Proxima Nova"/>
                <a:cs typeface="Proxima Nova"/>
                <a:sym typeface="Proxima Nova"/>
              </a:rPr>
              <a:t>Note: </a:t>
            </a:r>
            <a:r>
              <a:rPr lang="en" sz="1900">
                <a:solidFill>
                  <a:srgbClr val="0A2533"/>
                </a:solidFill>
                <a:latin typeface="Proxima Nova"/>
                <a:ea typeface="Proxima Nova"/>
                <a:cs typeface="Proxima Nova"/>
                <a:sym typeface="Proxima Nova"/>
              </a:rPr>
              <a:t>Do not forget to use the zoom bar for more detailed viewing.</a:t>
            </a:r>
            <a:endParaRPr sz="1900">
              <a:solidFill>
                <a:srgbClr val="0A25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" name="Google Shape;124;p21"/>
          <p:cNvCxnSpPr/>
          <p:nvPr/>
        </p:nvCxnSpPr>
        <p:spPr>
          <a:xfrm>
            <a:off x="361200" y="739013"/>
            <a:ext cx="8421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5" name="Google Shape;125;p21"/>
          <p:cNvSpPr txBox="1"/>
          <p:nvPr>
            <p:ph idx="1" type="body"/>
          </p:nvPr>
        </p:nvSpPr>
        <p:spPr>
          <a:xfrm>
            <a:off x="361200" y="166313"/>
            <a:ext cx="834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900">
                <a:solidFill>
                  <a:srgbClr val="0A2533"/>
                </a:solidFill>
              </a:rPr>
              <a:t>Average Rating by Year</a:t>
            </a:r>
            <a:endParaRPr sz="1900">
              <a:solidFill>
                <a:srgbClr val="0A2533"/>
              </a:solidFill>
            </a:endParaRPr>
          </a:p>
        </p:txBody>
      </p:sp>
      <p:pic>
        <p:nvPicPr>
          <p:cNvPr id="126" name="Google Shape;126;p21"/>
          <p:cNvPicPr preferRelativeResize="0"/>
          <p:nvPr/>
        </p:nvPicPr>
        <p:blipFill rotWithShape="1">
          <a:blip r:embed="rId3">
            <a:alphaModFix/>
          </a:blip>
          <a:srcRect b="2696" l="0" r="0" t="2705"/>
          <a:stretch/>
        </p:blipFill>
        <p:spPr>
          <a:xfrm>
            <a:off x="125075" y="2245025"/>
            <a:ext cx="8816150" cy="2814651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1"/>
          <p:cNvSpPr txBox="1"/>
          <p:nvPr/>
        </p:nvSpPr>
        <p:spPr>
          <a:xfrm>
            <a:off x="361200" y="840125"/>
            <a:ext cx="8609400" cy="11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900">
                <a:solidFill>
                  <a:srgbClr val="0A2533"/>
                </a:solidFill>
                <a:latin typeface="Proxima Nova"/>
                <a:ea typeface="Proxima Nova"/>
                <a:cs typeface="Proxima Nova"/>
                <a:sym typeface="Proxima Nova"/>
              </a:rPr>
              <a:t>Shows the average ratings of all genres, grouped by years. Use this graph for questions like:</a:t>
            </a:r>
            <a:br>
              <a:rPr lang="en" sz="1900">
                <a:solidFill>
                  <a:srgbClr val="0A253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900">
                <a:solidFill>
                  <a:srgbClr val="0A2533"/>
                </a:solidFill>
                <a:latin typeface="Proxima Nova"/>
                <a:ea typeface="Proxima Nova"/>
                <a:cs typeface="Proxima Nova"/>
                <a:sym typeface="Proxima Nova"/>
              </a:rPr>
              <a:t>What was the period with lowest ratings? And the highest?</a:t>
            </a:r>
            <a:endParaRPr sz="1900">
              <a:solidFill>
                <a:srgbClr val="0A25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