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
  </p:notesMasterIdLst>
  <p:sldIdLst>
    <p:sldId id="256" r:id="rId2"/>
  </p:sldIdLst>
  <p:sldSz cx="32399288" cy="432006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370"/>
    <a:srgbClr val="4BF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2636" autoAdjust="0"/>
  </p:normalViewPr>
  <p:slideViewPr>
    <p:cSldViewPr>
      <p:cViewPr>
        <p:scale>
          <a:sx n="33" d="100"/>
          <a:sy n="33" d="100"/>
        </p:scale>
        <p:origin x="66" y="-3882"/>
      </p:cViewPr>
      <p:guideLst>
        <p:guide orient="horz" pos="13607"/>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C0F2D-D329-4AA2-AE36-CDD9D652069A}" type="datetimeFigureOut">
              <a:rPr lang="pt-BR" smtClean="0"/>
              <a:pPr/>
              <a:t>30/06/2021</a:t>
            </a:fld>
            <a:endParaRPr lang="pt-BR" dirty="0"/>
          </a:p>
        </p:txBody>
      </p:sp>
      <p:sp>
        <p:nvSpPr>
          <p:cNvPr id="4" name="Espaço Reservado para Imagem de Sli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43BE8-E793-460B-B8E8-81AF47BC6A95}" type="slidenum">
              <a:rPr lang="pt-BR" smtClean="0"/>
              <a:pPr/>
              <a:t>‹nº›</a:t>
            </a:fld>
            <a:endParaRPr lang="pt-BR" dirty="0"/>
          </a:p>
        </p:txBody>
      </p:sp>
    </p:spTree>
    <p:extLst>
      <p:ext uri="{BB962C8B-B14F-4D97-AF65-F5344CB8AC3E}">
        <p14:creationId xmlns:p14="http://schemas.microsoft.com/office/powerpoint/2010/main" val="3863794374"/>
      </p:ext>
    </p:extLst>
  </p:cSld>
  <p:clrMap bg1="lt1" tx1="dk1" bg2="lt2" tx2="dk2" accent1="accent1" accent2="accent2" accent3="accent3" accent4="accent4" accent5="accent5" accent6="accent6" hlink="hlink" folHlink="folHlink"/>
  <p:notesStyle>
    <a:lvl1pPr marL="0" algn="l" defTabSz="979474" rtl="0" eaLnBrk="1" latinLnBrk="0" hangingPunct="1">
      <a:defRPr sz="1286" kern="1200">
        <a:solidFill>
          <a:schemeClr val="tx1"/>
        </a:solidFill>
        <a:latin typeface="+mn-lt"/>
        <a:ea typeface="+mn-ea"/>
        <a:cs typeface="+mn-cs"/>
      </a:defRPr>
    </a:lvl1pPr>
    <a:lvl2pPr marL="489737" algn="l" defTabSz="979474" rtl="0" eaLnBrk="1" latinLnBrk="0" hangingPunct="1">
      <a:defRPr sz="1286" kern="1200">
        <a:solidFill>
          <a:schemeClr val="tx1"/>
        </a:solidFill>
        <a:latin typeface="+mn-lt"/>
        <a:ea typeface="+mn-ea"/>
        <a:cs typeface="+mn-cs"/>
      </a:defRPr>
    </a:lvl2pPr>
    <a:lvl3pPr marL="979474" algn="l" defTabSz="979474" rtl="0" eaLnBrk="1" latinLnBrk="0" hangingPunct="1">
      <a:defRPr sz="1286" kern="1200">
        <a:solidFill>
          <a:schemeClr val="tx1"/>
        </a:solidFill>
        <a:latin typeface="+mn-lt"/>
        <a:ea typeface="+mn-ea"/>
        <a:cs typeface="+mn-cs"/>
      </a:defRPr>
    </a:lvl3pPr>
    <a:lvl4pPr marL="1469211" algn="l" defTabSz="979474" rtl="0" eaLnBrk="1" latinLnBrk="0" hangingPunct="1">
      <a:defRPr sz="1286" kern="1200">
        <a:solidFill>
          <a:schemeClr val="tx1"/>
        </a:solidFill>
        <a:latin typeface="+mn-lt"/>
        <a:ea typeface="+mn-ea"/>
        <a:cs typeface="+mn-cs"/>
      </a:defRPr>
    </a:lvl4pPr>
    <a:lvl5pPr marL="1958947" algn="l" defTabSz="979474" rtl="0" eaLnBrk="1" latinLnBrk="0" hangingPunct="1">
      <a:defRPr sz="1286" kern="1200">
        <a:solidFill>
          <a:schemeClr val="tx1"/>
        </a:solidFill>
        <a:latin typeface="+mn-lt"/>
        <a:ea typeface="+mn-ea"/>
        <a:cs typeface="+mn-cs"/>
      </a:defRPr>
    </a:lvl5pPr>
    <a:lvl6pPr marL="2448684" algn="l" defTabSz="979474" rtl="0" eaLnBrk="1" latinLnBrk="0" hangingPunct="1">
      <a:defRPr sz="1286" kern="1200">
        <a:solidFill>
          <a:schemeClr val="tx1"/>
        </a:solidFill>
        <a:latin typeface="+mn-lt"/>
        <a:ea typeface="+mn-ea"/>
        <a:cs typeface="+mn-cs"/>
      </a:defRPr>
    </a:lvl6pPr>
    <a:lvl7pPr marL="2938421" algn="l" defTabSz="979474" rtl="0" eaLnBrk="1" latinLnBrk="0" hangingPunct="1">
      <a:defRPr sz="1286" kern="1200">
        <a:solidFill>
          <a:schemeClr val="tx1"/>
        </a:solidFill>
        <a:latin typeface="+mn-lt"/>
        <a:ea typeface="+mn-ea"/>
        <a:cs typeface="+mn-cs"/>
      </a:defRPr>
    </a:lvl7pPr>
    <a:lvl8pPr marL="3428158" algn="l" defTabSz="979474" rtl="0" eaLnBrk="1" latinLnBrk="0" hangingPunct="1">
      <a:defRPr sz="1286" kern="1200">
        <a:solidFill>
          <a:schemeClr val="tx1"/>
        </a:solidFill>
        <a:latin typeface="+mn-lt"/>
        <a:ea typeface="+mn-ea"/>
        <a:cs typeface="+mn-cs"/>
      </a:defRPr>
    </a:lvl8pPr>
    <a:lvl9pPr marL="3917895" algn="l" defTabSz="979474" rtl="0" eaLnBrk="1" latinLnBrk="0" hangingPunct="1">
      <a:defRPr sz="12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43125" y="685800"/>
            <a:ext cx="2571750"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A343BE8-E793-460B-B8E8-81AF47BC6A95}" type="slidenum">
              <a:rPr lang="pt-BR" smtClean="0"/>
              <a:pPr/>
              <a:t>1</a:t>
            </a:fld>
            <a:endParaRPr lang="pt-BR" dirty="0"/>
          </a:p>
        </p:txBody>
      </p:sp>
    </p:spTree>
    <p:extLst>
      <p:ext uri="{BB962C8B-B14F-4D97-AF65-F5344CB8AC3E}">
        <p14:creationId xmlns:p14="http://schemas.microsoft.com/office/powerpoint/2010/main" val="213408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5AA3B-2EC2-45B7-91C2-0CE23C57641E}"/>
              </a:ext>
            </a:extLst>
          </p:cNvPr>
          <p:cNvSpPr>
            <a:spLocks noGrp="1"/>
          </p:cNvSpPr>
          <p:nvPr>
            <p:ph type="ctrTitle"/>
          </p:nvPr>
        </p:nvSpPr>
        <p:spPr>
          <a:xfrm>
            <a:off x="4049911" y="7070108"/>
            <a:ext cx="24299466" cy="15040222"/>
          </a:xfrm>
        </p:spPr>
        <p:txBody>
          <a:bodyPr anchor="b"/>
          <a:lstStyle>
            <a:lvl1pPr algn="ctr">
              <a:defRPr sz="15944"/>
            </a:lvl1pPr>
          </a:lstStyle>
          <a:p>
            <a:r>
              <a:rPr lang="pt-BR"/>
              <a:t>Clique para editar o título Mestre</a:t>
            </a:r>
          </a:p>
        </p:txBody>
      </p:sp>
      <p:sp>
        <p:nvSpPr>
          <p:cNvPr id="3" name="Subtítulo 2">
            <a:extLst>
              <a:ext uri="{FF2B5EF4-FFF2-40B4-BE49-F238E27FC236}">
                <a16:creationId xmlns:a16="http://schemas.microsoft.com/office/drawing/2014/main" id="{B0585919-0D0F-43BB-9494-B7EAC3B74DE5}"/>
              </a:ext>
            </a:extLst>
          </p:cNvPr>
          <p:cNvSpPr>
            <a:spLocks noGrp="1"/>
          </p:cNvSpPr>
          <p:nvPr>
            <p:ph type="subTitle" idx="1"/>
          </p:nvPr>
        </p:nvSpPr>
        <p:spPr>
          <a:xfrm>
            <a:off x="4049911" y="22690338"/>
            <a:ext cx="24299466" cy="10430151"/>
          </a:xfrm>
        </p:spPr>
        <p:txBody>
          <a:bodyPr/>
          <a:lstStyle>
            <a:lvl1pPr marL="0" indent="0" algn="ctr">
              <a:buNone/>
              <a:defRPr sz="6378"/>
            </a:lvl1pPr>
            <a:lvl2pPr marL="1214963" indent="0" algn="ctr">
              <a:buNone/>
              <a:defRPr sz="5315"/>
            </a:lvl2pPr>
            <a:lvl3pPr marL="2429927" indent="0" algn="ctr">
              <a:buNone/>
              <a:defRPr sz="4783"/>
            </a:lvl3pPr>
            <a:lvl4pPr marL="3644890" indent="0" algn="ctr">
              <a:buNone/>
              <a:defRPr sz="4252"/>
            </a:lvl4pPr>
            <a:lvl5pPr marL="4859853" indent="0" algn="ctr">
              <a:buNone/>
              <a:defRPr sz="4252"/>
            </a:lvl5pPr>
            <a:lvl6pPr marL="6074816" indent="0" algn="ctr">
              <a:buNone/>
              <a:defRPr sz="4252"/>
            </a:lvl6pPr>
            <a:lvl7pPr marL="7289780" indent="0" algn="ctr">
              <a:buNone/>
              <a:defRPr sz="4252"/>
            </a:lvl7pPr>
            <a:lvl8pPr marL="8504743" indent="0" algn="ctr">
              <a:buNone/>
              <a:defRPr sz="4252"/>
            </a:lvl8pPr>
            <a:lvl9pPr marL="9719706" indent="0" algn="ctr">
              <a:buNone/>
              <a:defRPr sz="4252"/>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4FD1F62-DB4A-4592-98ED-65F5FD3F2FD6}"/>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2767C800-655C-469A-A6DA-A7E5C55B7A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890D9939-DCC6-4146-B5B2-6B94992B5EAF}"/>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65948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3847C-7C30-466A-9DC9-4518AD92C1E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C043BE1-6A47-485F-B148-6B40D871156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C6E791-872C-4DD1-83E9-9B0FA4FB60FA}"/>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F81EDC04-8513-4F8E-B018-FCC03CB3B993}"/>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6B21378-7F04-42DE-9CE7-F477CC4DC92B}"/>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9903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B3DF15F-A7AD-4C47-B640-62CB9C20BE1D}"/>
              </a:ext>
            </a:extLst>
          </p:cNvPr>
          <p:cNvSpPr>
            <a:spLocks noGrp="1"/>
          </p:cNvSpPr>
          <p:nvPr>
            <p:ph type="title" orient="vert"/>
          </p:nvPr>
        </p:nvSpPr>
        <p:spPr>
          <a:xfrm>
            <a:off x="23185741" y="2300034"/>
            <a:ext cx="6986096" cy="36610544"/>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91602DA-CD00-43B3-94D0-378193BFDB4F}"/>
              </a:ext>
            </a:extLst>
          </p:cNvPr>
          <p:cNvSpPr>
            <a:spLocks noGrp="1"/>
          </p:cNvSpPr>
          <p:nvPr>
            <p:ph type="body" orient="vert" idx="1"/>
          </p:nvPr>
        </p:nvSpPr>
        <p:spPr>
          <a:xfrm>
            <a:off x="2227451" y="2300034"/>
            <a:ext cx="20553298" cy="366105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07E39D-AF16-44E7-834C-AD055003725A}"/>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352CD032-59FC-4C18-B2DD-F2F41B1788ED}"/>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AF90F7F-730B-40B0-A2A2-F9986F8C5E0B}"/>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129856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0720D-2AD0-48A2-BDE8-018230BE90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96BB4CD-A67A-4049-90AB-93CF7D423F3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98C9A5-42E5-4581-B374-680AD77CA3E0}"/>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2C6A4912-B7D3-4E8A-A649-9ABE590C788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FD4BAF2-3930-4ADF-97A2-2944FA556FB1}"/>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63828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C43C0-40B6-4569-AB37-82BCB67D13C2}"/>
              </a:ext>
            </a:extLst>
          </p:cNvPr>
          <p:cNvSpPr>
            <a:spLocks noGrp="1"/>
          </p:cNvSpPr>
          <p:nvPr>
            <p:ph type="title"/>
          </p:nvPr>
        </p:nvSpPr>
        <p:spPr>
          <a:xfrm>
            <a:off x="2210576" y="10770165"/>
            <a:ext cx="27944386" cy="17970262"/>
          </a:xfrm>
        </p:spPr>
        <p:txBody>
          <a:bodyPr anchor="b"/>
          <a:lstStyle>
            <a:lvl1pPr>
              <a:defRPr sz="15944"/>
            </a:lvl1pPr>
          </a:lstStyle>
          <a:p>
            <a:r>
              <a:rPr lang="pt-BR"/>
              <a:t>Clique para editar o título Mestre</a:t>
            </a:r>
          </a:p>
        </p:txBody>
      </p:sp>
      <p:sp>
        <p:nvSpPr>
          <p:cNvPr id="3" name="Espaço Reservado para Texto 2">
            <a:extLst>
              <a:ext uri="{FF2B5EF4-FFF2-40B4-BE49-F238E27FC236}">
                <a16:creationId xmlns:a16="http://schemas.microsoft.com/office/drawing/2014/main" id="{8D7E7FA5-5D42-49F3-9858-62EFC3DAA6F4}"/>
              </a:ext>
            </a:extLst>
          </p:cNvPr>
          <p:cNvSpPr>
            <a:spLocks noGrp="1"/>
          </p:cNvSpPr>
          <p:nvPr>
            <p:ph type="body" idx="1"/>
          </p:nvPr>
        </p:nvSpPr>
        <p:spPr>
          <a:xfrm>
            <a:off x="2210576" y="28910433"/>
            <a:ext cx="27944386" cy="9450136"/>
          </a:xfrm>
        </p:spPr>
        <p:txBody>
          <a:bodyPr/>
          <a:lstStyle>
            <a:lvl1pPr marL="0" indent="0">
              <a:buNone/>
              <a:defRPr sz="6378">
                <a:solidFill>
                  <a:schemeClr val="tx1">
                    <a:tint val="75000"/>
                  </a:schemeClr>
                </a:solidFill>
              </a:defRPr>
            </a:lvl1pPr>
            <a:lvl2pPr marL="1214963" indent="0">
              <a:buNone/>
              <a:defRPr sz="5315">
                <a:solidFill>
                  <a:schemeClr val="tx1">
                    <a:tint val="75000"/>
                  </a:schemeClr>
                </a:solidFill>
              </a:defRPr>
            </a:lvl2pPr>
            <a:lvl3pPr marL="2429927" indent="0">
              <a:buNone/>
              <a:defRPr sz="4783">
                <a:solidFill>
                  <a:schemeClr val="tx1">
                    <a:tint val="75000"/>
                  </a:schemeClr>
                </a:solidFill>
              </a:defRPr>
            </a:lvl3pPr>
            <a:lvl4pPr marL="3644890" indent="0">
              <a:buNone/>
              <a:defRPr sz="4252">
                <a:solidFill>
                  <a:schemeClr val="tx1">
                    <a:tint val="75000"/>
                  </a:schemeClr>
                </a:solidFill>
              </a:defRPr>
            </a:lvl4pPr>
            <a:lvl5pPr marL="4859853" indent="0">
              <a:buNone/>
              <a:defRPr sz="4252">
                <a:solidFill>
                  <a:schemeClr val="tx1">
                    <a:tint val="75000"/>
                  </a:schemeClr>
                </a:solidFill>
              </a:defRPr>
            </a:lvl5pPr>
            <a:lvl6pPr marL="6074816" indent="0">
              <a:buNone/>
              <a:defRPr sz="4252">
                <a:solidFill>
                  <a:schemeClr val="tx1">
                    <a:tint val="75000"/>
                  </a:schemeClr>
                </a:solidFill>
              </a:defRPr>
            </a:lvl6pPr>
            <a:lvl7pPr marL="7289780" indent="0">
              <a:buNone/>
              <a:defRPr sz="4252">
                <a:solidFill>
                  <a:schemeClr val="tx1">
                    <a:tint val="75000"/>
                  </a:schemeClr>
                </a:solidFill>
              </a:defRPr>
            </a:lvl7pPr>
            <a:lvl8pPr marL="8504743" indent="0">
              <a:buNone/>
              <a:defRPr sz="4252">
                <a:solidFill>
                  <a:schemeClr val="tx1">
                    <a:tint val="75000"/>
                  </a:schemeClr>
                </a:solidFill>
              </a:defRPr>
            </a:lvl8pPr>
            <a:lvl9pPr marL="9719706" indent="0">
              <a:buNone/>
              <a:defRPr sz="4252">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3867BE5-65F4-4AE8-A09B-174708291910}"/>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4913C8D8-A99E-4E2C-9355-D1EBC4F1CA7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91EE15-23E1-4E54-AA7A-1A7F854819CF}"/>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18221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1920C-DD72-4994-A8D0-E506F8D2086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4EB142-606E-46BD-AA56-603FC59F5ADB}"/>
              </a:ext>
            </a:extLst>
          </p:cNvPr>
          <p:cNvSpPr>
            <a:spLocks noGrp="1"/>
          </p:cNvSpPr>
          <p:nvPr>
            <p:ph sz="half" idx="1"/>
          </p:nvPr>
        </p:nvSpPr>
        <p:spPr>
          <a:xfrm>
            <a:off x="2227451"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A89F46A-4C18-4700-9BED-B87F7F6ECDF1}"/>
              </a:ext>
            </a:extLst>
          </p:cNvPr>
          <p:cNvSpPr>
            <a:spLocks noGrp="1"/>
          </p:cNvSpPr>
          <p:nvPr>
            <p:ph sz="half" idx="2"/>
          </p:nvPr>
        </p:nvSpPr>
        <p:spPr>
          <a:xfrm>
            <a:off x="16402140"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D0F61F6-CCE0-4FF1-AEFA-977811225684}"/>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6" name="Espaço Reservado para Rodapé 5">
            <a:extLst>
              <a:ext uri="{FF2B5EF4-FFF2-40B4-BE49-F238E27FC236}">
                <a16:creationId xmlns:a16="http://schemas.microsoft.com/office/drawing/2014/main" id="{7D66E4A4-60C8-4E0C-8294-D26FB4454D4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4AEBC13-3DF5-4953-A2DD-E255FFB7E3D3}"/>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00745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AA647-7E77-4DFD-BCCF-C98FBF08BAD3}"/>
              </a:ext>
            </a:extLst>
          </p:cNvPr>
          <p:cNvSpPr>
            <a:spLocks noGrp="1"/>
          </p:cNvSpPr>
          <p:nvPr>
            <p:ph type="title"/>
          </p:nvPr>
        </p:nvSpPr>
        <p:spPr>
          <a:xfrm>
            <a:off x="2231671" y="2300037"/>
            <a:ext cx="27944386" cy="8350126"/>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56BF5FD-C647-497D-B2E3-B1E59B944DFE}"/>
              </a:ext>
            </a:extLst>
          </p:cNvPr>
          <p:cNvSpPr>
            <a:spLocks noGrp="1"/>
          </p:cNvSpPr>
          <p:nvPr>
            <p:ph type="body" idx="1"/>
          </p:nvPr>
        </p:nvSpPr>
        <p:spPr>
          <a:xfrm>
            <a:off x="2231672" y="10590160"/>
            <a:ext cx="13706416"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EA29B26-E5AC-413D-8D4F-337BD5C12DE8}"/>
              </a:ext>
            </a:extLst>
          </p:cNvPr>
          <p:cNvSpPr>
            <a:spLocks noGrp="1"/>
          </p:cNvSpPr>
          <p:nvPr>
            <p:ph sz="half" idx="2"/>
          </p:nvPr>
        </p:nvSpPr>
        <p:spPr>
          <a:xfrm>
            <a:off x="2231672" y="15780233"/>
            <a:ext cx="13706416"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CDBB445-BE16-455C-9917-5690D27CF313}"/>
              </a:ext>
            </a:extLst>
          </p:cNvPr>
          <p:cNvSpPr>
            <a:spLocks noGrp="1"/>
          </p:cNvSpPr>
          <p:nvPr>
            <p:ph type="body" sz="quarter" idx="3"/>
          </p:nvPr>
        </p:nvSpPr>
        <p:spPr>
          <a:xfrm>
            <a:off x="16402140" y="10590160"/>
            <a:ext cx="13773917"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3490BA1-7551-4352-8F97-C62BE438E0A3}"/>
              </a:ext>
            </a:extLst>
          </p:cNvPr>
          <p:cNvSpPr>
            <a:spLocks noGrp="1"/>
          </p:cNvSpPr>
          <p:nvPr>
            <p:ph sz="quarter" idx="4"/>
          </p:nvPr>
        </p:nvSpPr>
        <p:spPr>
          <a:xfrm>
            <a:off x="16402140" y="15780233"/>
            <a:ext cx="13773917"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9E99466-177D-4B56-9187-E2652788F5B5}"/>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8" name="Espaço Reservado para Rodapé 7">
            <a:extLst>
              <a:ext uri="{FF2B5EF4-FFF2-40B4-BE49-F238E27FC236}">
                <a16:creationId xmlns:a16="http://schemas.microsoft.com/office/drawing/2014/main" id="{41C71838-CCEC-4D6D-94FC-497C15E66AFF}"/>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0900609C-BB5D-4EC2-A275-B1F943E9EDBC}"/>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105047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73D9D-6F86-443A-9BD7-57EB9AF8F61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A87B305-3B2B-4046-A698-2469E5A6047B}"/>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4" name="Espaço Reservado para Rodapé 3">
            <a:extLst>
              <a:ext uri="{FF2B5EF4-FFF2-40B4-BE49-F238E27FC236}">
                <a16:creationId xmlns:a16="http://schemas.microsoft.com/office/drawing/2014/main" id="{19AD0D8C-B222-4B97-8F72-5F3408FD38BA}"/>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420B3188-5998-4276-9554-CEC117864B94}"/>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49828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318438-518B-45AF-B422-A4478C0D27FC}"/>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3" name="Espaço Reservado para Rodapé 2">
            <a:extLst>
              <a:ext uri="{FF2B5EF4-FFF2-40B4-BE49-F238E27FC236}">
                <a16:creationId xmlns:a16="http://schemas.microsoft.com/office/drawing/2014/main" id="{A3EF37CC-5152-459D-AFE0-0EFD90E469B6}"/>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A627E88-80A5-4CFD-9109-A2D7E9B4DACE}"/>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36791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96E0F-0E97-4CE7-A2D3-9BA1378D20B5}"/>
              </a:ext>
            </a:extLst>
          </p:cNvPr>
          <p:cNvSpPr>
            <a:spLocks noGrp="1"/>
          </p:cNvSpPr>
          <p:nvPr>
            <p:ph type="title"/>
          </p:nvPr>
        </p:nvSpPr>
        <p:spPr>
          <a:xfrm>
            <a:off x="2231672" y="2880042"/>
            <a:ext cx="10449613" cy="10080149"/>
          </a:xfrm>
        </p:spPr>
        <p:txBody>
          <a:bodyPr anchor="b"/>
          <a:lstStyle>
            <a:lvl1pPr>
              <a:defRPr sz="8504"/>
            </a:lvl1pPr>
          </a:lstStyle>
          <a:p>
            <a:r>
              <a:rPr lang="pt-BR"/>
              <a:t>Clique para editar o título Mestre</a:t>
            </a:r>
          </a:p>
        </p:txBody>
      </p:sp>
      <p:sp>
        <p:nvSpPr>
          <p:cNvPr id="3" name="Espaço Reservado para Conteúdo 2">
            <a:extLst>
              <a:ext uri="{FF2B5EF4-FFF2-40B4-BE49-F238E27FC236}">
                <a16:creationId xmlns:a16="http://schemas.microsoft.com/office/drawing/2014/main" id="{A3EBF529-6049-46D9-AB01-5BF0C1CA5CC3}"/>
              </a:ext>
            </a:extLst>
          </p:cNvPr>
          <p:cNvSpPr>
            <a:spLocks noGrp="1"/>
          </p:cNvSpPr>
          <p:nvPr>
            <p:ph idx="1"/>
          </p:nvPr>
        </p:nvSpPr>
        <p:spPr>
          <a:xfrm>
            <a:off x="13773917" y="6220095"/>
            <a:ext cx="16402140" cy="30700453"/>
          </a:xfrm>
        </p:spPr>
        <p:txBody>
          <a:bodyPr/>
          <a:lstStyle>
            <a:lvl1pPr>
              <a:defRPr sz="8504"/>
            </a:lvl1pPr>
            <a:lvl2pPr>
              <a:defRPr sz="7441"/>
            </a:lvl2pPr>
            <a:lvl3pPr>
              <a:defRPr sz="6378"/>
            </a:lvl3pPr>
            <a:lvl4pPr>
              <a:defRPr sz="5315"/>
            </a:lvl4pPr>
            <a:lvl5pPr>
              <a:defRPr sz="5315"/>
            </a:lvl5pPr>
            <a:lvl6pPr>
              <a:defRPr sz="5315"/>
            </a:lvl6pPr>
            <a:lvl7pPr>
              <a:defRPr sz="5315"/>
            </a:lvl7pPr>
            <a:lvl8pPr>
              <a:defRPr sz="5315"/>
            </a:lvl8pPr>
            <a:lvl9pPr>
              <a:defRPr sz="5315"/>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80EF022-232E-4D17-BA29-3D3CBF884F3A}"/>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5AAE4EF-2FA6-479A-A343-6AB4FBEB07A0}"/>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6" name="Espaço Reservado para Rodapé 5">
            <a:extLst>
              <a:ext uri="{FF2B5EF4-FFF2-40B4-BE49-F238E27FC236}">
                <a16:creationId xmlns:a16="http://schemas.microsoft.com/office/drawing/2014/main" id="{A613A5A7-DDFC-4ED8-87F8-4FB944CD9DF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989BFDC5-6D1B-4519-99F2-0EE69AB47A5A}"/>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9006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68B68-5B78-4741-8D32-09FD56BE7C84}"/>
              </a:ext>
            </a:extLst>
          </p:cNvPr>
          <p:cNvSpPr>
            <a:spLocks noGrp="1"/>
          </p:cNvSpPr>
          <p:nvPr>
            <p:ph type="title"/>
          </p:nvPr>
        </p:nvSpPr>
        <p:spPr>
          <a:xfrm>
            <a:off x="2231672" y="2880042"/>
            <a:ext cx="10449613" cy="10080149"/>
          </a:xfrm>
        </p:spPr>
        <p:txBody>
          <a:bodyPr anchor="b"/>
          <a:lstStyle>
            <a:lvl1pPr>
              <a:defRPr sz="8504"/>
            </a:lvl1pPr>
          </a:lstStyle>
          <a:p>
            <a:r>
              <a:rPr lang="pt-BR"/>
              <a:t>Clique para editar o título Mestre</a:t>
            </a:r>
          </a:p>
        </p:txBody>
      </p:sp>
      <p:sp>
        <p:nvSpPr>
          <p:cNvPr id="3" name="Espaço Reservado para Imagem 2">
            <a:extLst>
              <a:ext uri="{FF2B5EF4-FFF2-40B4-BE49-F238E27FC236}">
                <a16:creationId xmlns:a16="http://schemas.microsoft.com/office/drawing/2014/main" id="{01BC0FE5-A842-4B9F-87EE-65BAA3754F2E}"/>
              </a:ext>
            </a:extLst>
          </p:cNvPr>
          <p:cNvSpPr>
            <a:spLocks noGrp="1"/>
          </p:cNvSpPr>
          <p:nvPr>
            <p:ph type="pic" idx="1"/>
          </p:nvPr>
        </p:nvSpPr>
        <p:spPr>
          <a:xfrm>
            <a:off x="13773917" y="6220095"/>
            <a:ext cx="16402140" cy="30700453"/>
          </a:xfrm>
        </p:spPr>
        <p:txBody>
          <a:bodyPr/>
          <a:lstStyle>
            <a:lvl1pPr marL="0" indent="0">
              <a:buNone/>
              <a:defRPr sz="8504"/>
            </a:lvl1pPr>
            <a:lvl2pPr marL="1214963" indent="0">
              <a:buNone/>
              <a:defRPr sz="7441"/>
            </a:lvl2pPr>
            <a:lvl3pPr marL="2429927" indent="0">
              <a:buNone/>
              <a:defRPr sz="6378"/>
            </a:lvl3pPr>
            <a:lvl4pPr marL="3644890" indent="0">
              <a:buNone/>
              <a:defRPr sz="5315"/>
            </a:lvl4pPr>
            <a:lvl5pPr marL="4859853" indent="0">
              <a:buNone/>
              <a:defRPr sz="5315"/>
            </a:lvl5pPr>
            <a:lvl6pPr marL="6074816" indent="0">
              <a:buNone/>
              <a:defRPr sz="5315"/>
            </a:lvl6pPr>
            <a:lvl7pPr marL="7289780" indent="0">
              <a:buNone/>
              <a:defRPr sz="5315"/>
            </a:lvl7pPr>
            <a:lvl8pPr marL="8504743" indent="0">
              <a:buNone/>
              <a:defRPr sz="5315"/>
            </a:lvl8pPr>
            <a:lvl9pPr marL="9719706" indent="0">
              <a:buNone/>
              <a:defRPr sz="5315"/>
            </a:lvl9pPr>
          </a:lstStyle>
          <a:p>
            <a:endParaRPr lang="pt-BR"/>
          </a:p>
        </p:txBody>
      </p:sp>
      <p:sp>
        <p:nvSpPr>
          <p:cNvPr id="4" name="Espaço Reservado para Texto 3">
            <a:extLst>
              <a:ext uri="{FF2B5EF4-FFF2-40B4-BE49-F238E27FC236}">
                <a16:creationId xmlns:a16="http://schemas.microsoft.com/office/drawing/2014/main" id="{AC478BC4-9336-415C-BAB7-48E9FE0B9456}"/>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E44A20A-9580-4FA8-B65E-FA03231D5F6A}"/>
              </a:ext>
            </a:extLst>
          </p:cNvPr>
          <p:cNvSpPr>
            <a:spLocks noGrp="1"/>
          </p:cNvSpPr>
          <p:nvPr>
            <p:ph type="dt" sz="half" idx="10"/>
          </p:nvPr>
        </p:nvSpPr>
        <p:spPr/>
        <p:txBody>
          <a:bodyPr/>
          <a:lstStyle/>
          <a:p>
            <a:fld id="{FCD35834-300D-4B12-BCA4-BEC6CBCD62BF}" type="datetimeFigureOut">
              <a:rPr lang="pt-BR" smtClean="0"/>
              <a:pPr/>
              <a:t>30/06/2021</a:t>
            </a:fld>
            <a:endParaRPr lang="pt-BR" dirty="0"/>
          </a:p>
        </p:txBody>
      </p:sp>
      <p:sp>
        <p:nvSpPr>
          <p:cNvPr id="6" name="Espaço Reservado para Rodapé 5">
            <a:extLst>
              <a:ext uri="{FF2B5EF4-FFF2-40B4-BE49-F238E27FC236}">
                <a16:creationId xmlns:a16="http://schemas.microsoft.com/office/drawing/2014/main" id="{561AAE73-0302-47BD-BFDF-8127772D376E}"/>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1BBA6A9E-D557-4EA3-A567-B5A2B3C4CEF0}"/>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11792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C3DF7DA-6846-41B0-8F53-E308F92E2A7D}"/>
              </a:ext>
            </a:extLst>
          </p:cNvPr>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0CEDD1C-3D7E-4540-AE96-E8B9BC1C37B2}"/>
              </a:ext>
            </a:extLst>
          </p:cNvPr>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73866D-5908-4ECB-A232-E734FA35D9FC}"/>
              </a:ext>
            </a:extLst>
          </p:cNvPr>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3189">
                <a:solidFill>
                  <a:schemeClr val="tx1">
                    <a:tint val="75000"/>
                  </a:schemeClr>
                </a:solidFill>
              </a:defRPr>
            </a:lvl1pPr>
          </a:lstStyle>
          <a:p>
            <a:fld id="{FCD35834-300D-4B12-BCA4-BEC6CBCD62BF}" type="datetimeFigureOut">
              <a:rPr lang="pt-BR" smtClean="0"/>
              <a:pPr/>
              <a:t>30/06/2021</a:t>
            </a:fld>
            <a:endParaRPr lang="pt-BR" dirty="0"/>
          </a:p>
        </p:txBody>
      </p:sp>
      <p:sp>
        <p:nvSpPr>
          <p:cNvPr id="5" name="Espaço Reservado para Rodapé 4">
            <a:extLst>
              <a:ext uri="{FF2B5EF4-FFF2-40B4-BE49-F238E27FC236}">
                <a16:creationId xmlns:a16="http://schemas.microsoft.com/office/drawing/2014/main" id="{3FCEFB52-9F1D-4181-9B3B-428D3DEFE0F5}"/>
              </a:ext>
            </a:extLst>
          </p:cNvPr>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3189">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F908A7C-30DD-4287-BDED-5CDBF2C773E1}"/>
              </a:ext>
            </a:extLst>
          </p:cNvPr>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3189">
                <a:solidFill>
                  <a:schemeClr val="tx1">
                    <a:tint val="75000"/>
                  </a:schemeClr>
                </a:solidFill>
              </a:defRPr>
            </a:lvl1p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42459556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2429927" rtl="0" eaLnBrk="1" latinLnBrk="0" hangingPunct="1">
        <a:lnSpc>
          <a:spcPct val="90000"/>
        </a:lnSpc>
        <a:spcBef>
          <a:spcPct val="0"/>
        </a:spcBef>
        <a:buNone/>
        <a:defRPr sz="11693" kern="1200">
          <a:solidFill>
            <a:schemeClr val="tx1"/>
          </a:solidFill>
          <a:latin typeface="+mj-lt"/>
          <a:ea typeface="+mj-ea"/>
          <a:cs typeface="+mj-cs"/>
        </a:defRPr>
      </a:lvl1pPr>
    </p:titleStyle>
    <p:bodyStyle>
      <a:lvl1pPr marL="607482" indent="-607482" algn="l" defTabSz="2429927" rtl="0" eaLnBrk="1" latinLnBrk="0" hangingPunct="1">
        <a:lnSpc>
          <a:spcPct val="90000"/>
        </a:lnSpc>
        <a:spcBef>
          <a:spcPts val="2657"/>
        </a:spcBef>
        <a:buFont typeface="Arial" panose="020B0604020202020204" pitchFamily="34" charset="0"/>
        <a:buChar char="•"/>
        <a:defRPr sz="7441" kern="1200">
          <a:solidFill>
            <a:schemeClr val="tx1"/>
          </a:solidFill>
          <a:latin typeface="+mn-lt"/>
          <a:ea typeface="+mn-ea"/>
          <a:cs typeface="+mn-cs"/>
        </a:defRPr>
      </a:lvl1pPr>
      <a:lvl2pPr marL="1822445" indent="-607482" algn="l" defTabSz="2429927" rtl="0" eaLnBrk="1" latinLnBrk="0" hangingPunct="1">
        <a:lnSpc>
          <a:spcPct val="90000"/>
        </a:lnSpc>
        <a:spcBef>
          <a:spcPts val="1329"/>
        </a:spcBef>
        <a:buFont typeface="Arial" panose="020B0604020202020204" pitchFamily="34" charset="0"/>
        <a:buChar char="•"/>
        <a:defRPr sz="6378" kern="1200">
          <a:solidFill>
            <a:schemeClr val="tx1"/>
          </a:solidFill>
          <a:latin typeface="+mn-lt"/>
          <a:ea typeface="+mn-ea"/>
          <a:cs typeface="+mn-cs"/>
        </a:defRPr>
      </a:lvl2pPr>
      <a:lvl3pPr marL="3037408" indent="-607482" algn="l" defTabSz="2429927" rtl="0" eaLnBrk="1" latinLnBrk="0" hangingPunct="1">
        <a:lnSpc>
          <a:spcPct val="90000"/>
        </a:lnSpc>
        <a:spcBef>
          <a:spcPts val="1329"/>
        </a:spcBef>
        <a:buFont typeface="Arial" panose="020B0604020202020204" pitchFamily="34" charset="0"/>
        <a:buChar char="•"/>
        <a:defRPr sz="5315" kern="1200">
          <a:solidFill>
            <a:schemeClr val="tx1"/>
          </a:solidFill>
          <a:latin typeface="+mn-lt"/>
          <a:ea typeface="+mn-ea"/>
          <a:cs typeface="+mn-cs"/>
        </a:defRPr>
      </a:lvl3pPr>
      <a:lvl4pPr marL="425237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4pPr>
      <a:lvl5pPr marL="546733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5pPr>
      <a:lvl6pPr marL="668229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6pPr>
      <a:lvl7pPr marL="789726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7pPr>
      <a:lvl8pPr marL="911222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8pPr>
      <a:lvl9pPr marL="1032718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9pPr>
    </p:bodyStyle>
    <p:otherStyle>
      <a:defPPr>
        <a:defRPr lang="pt-BR"/>
      </a:defPPr>
      <a:lvl1pPr marL="0" algn="l" defTabSz="2429927" rtl="0" eaLnBrk="1" latinLnBrk="0" hangingPunct="1">
        <a:defRPr sz="4783" kern="1200">
          <a:solidFill>
            <a:schemeClr val="tx1"/>
          </a:solidFill>
          <a:latin typeface="+mn-lt"/>
          <a:ea typeface="+mn-ea"/>
          <a:cs typeface="+mn-cs"/>
        </a:defRPr>
      </a:lvl1pPr>
      <a:lvl2pPr marL="1214963" algn="l" defTabSz="2429927" rtl="0" eaLnBrk="1" latinLnBrk="0" hangingPunct="1">
        <a:defRPr sz="4783" kern="1200">
          <a:solidFill>
            <a:schemeClr val="tx1"/>
          </a:solidFill>
          <a:latin typeface="+mn-lt"/>
          <a:ea typeface="+mn-ea"/>
          <a:cs typeface="+mn-cs"/>
        </a:defRPr>
      </a:lvl2pPr>
      <a:lvl3pPr marL="2429927" algn="l" defTabSz="2429927" rtl="0" eaLnBrk="1" latinLnBrk="0" hangingPunct="1">
        <a:defRPr sz="4783" kern="1200">
          <a:solidFill>
            <a:schemeClr val="tx1"/>
          </a:solidFill>
          <a:latin typeface="+mn-lt"/>
          <a:ea typeface="+mn-ea"/>
          <a:cs typeface="+mn-cs"/>
        </a:defRPr>
      </a:lvl3pPr>
      <a:lvl4pPr marL="3644890" algn="l" defTabSz="2429927" rtl="0" eaLnBrk="1" latinLnBrk="0" hangingPunct="1">
        <a:defRPr sz="4783" kern="1200">
          <a:solidFill>
            <a:schemeClr val="tx1"/>
          </a:solidFill>
          <a:latin typeface="+mn-lt"/>
          <a:ea typeface="+mn-ea"/>
          <a:cs typeface="+mn-cs"/>
        </a:defRPr>
      </a:lvl4pPr>
      <a:lvl5pPr marL="4859853" algn="l" defTabSz="2429927" rtl="0" eaLnBrk="1" latinLnBrk="0" hangingPunct="1">
        <a:defRPr sz="4783" kern="1200">
          <a:solidFill>
            <a:schemeClr val="tx1"/>
          </a:solidFill>
          <a:latin typeface="+mn-lt"/>
          <a:ea typeface="+mn-ea"/>
          <a:cs typeface="+mn-cs"/>
        </a:defRPr>
      </a:lvl5pPr>
      <a:lvl6pPr marL="6074816" algn="l" defTabSz="2429927" rtl="0" eaLnBrk="1" latinLnBrk="0" hangingPunct="1">
        <a:defRPr sz="4783" kern="1200">
          <a:solidFill>
            <a:schemeClr val="tx1"/>
          </a:solidFill>
          <a:latin typeface="+mn-lt"/>
          <a:ea typeface="+mn-ea"/>
          <a:cs typeface="+mn-cs"/>
        </a:defRPr>
      </a:lvl6pPr>
      <a:lvl7pPr marL="7289780" algn="l" defTabSz="2429927" rtl="0" eaLnBrk="1" latinLnBrk="0" hangingPunct="1">
        <a:defRPr sz="4783" kern="1200">
          <a:solidFill>
            <a:schemeClr val="tx1"/>
          </a:solidFill>
          <a:latin typeface="+mn-lt"/>
          <a:ea typeface="+mn-ea"/>
          <a:cs typeface="+mn-cs"/>
        </a:defRPr>
      </a:lvl7pPr>
      <a:lvl8pPr marL="8504743" algn="l" defTabSz="2429927" rtl="0" eaLnBrk="1" latinLnBrk="0" hangingPunct="1">
        <a:defRPr sz="4783" kern="1200">
          <a:solidFill>
            <a:schemeClr val="tx1"/>
          </a:solidFill>
          <a:latin typeface="+mn-lt"/>
          <a:ea typeface="+mn-ea"/>
          <a:cs typeface="+mn-cs"/>
        </a:defRPr>
      </a:lvl8pPr>
      <a:lvl9pPr marL="9719706" algn="l" defTabSz="2429927" rtl="0" eaLnBrk="1" latinLnBrk="0" hangingPunct="1">
        <a:defRPr sz="47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hyperlink" Target="https://atozmath.com/CONM/DistributionTables.aspx?q=c&amp;q1=c%601%600.3752%60260.559%60254&amp;do=1"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at.uc.pt/~cmtm/ECwww/TestesNP.pdf" TargetMode="External"/><Relationship Id="rId11" Type="http://schemas.openxmlformats.org/officeDocument/2006/relationships/image" Target="../media/image5.png"/><Relationship Id="rId5" Type="http://schemas.openxmlformats.org/officeDocument/2006/relationships/hyperlink" Target="https://edisciplinas.usp.br/pluginfile.php/1178206/mod_resource/content/3/aula8.pdf" TargetMode="External"/><Relationship Id="rId10" Type="http://schemas.openxmlformats.org/officeDocument/2006/relationships/image" Target="../media/image4.png"/><Relationship Id="rId4" Type="http://schemas.openxmlformats.org/officeDocument/2006/relationships/hyperlink" Target="https://pt.wikipedia.org/wiki/Qui-quadrado"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39" name="Text Box 10">
            <a:extLst>
              <a:ext uri="{FF2B5EF4-FFF2-40B4-BE49-F238E27FC236}">
                <a16:creationId xmlns:a16="http://schemas.microsoft.com/office/drawing/2014/main" id="{56D1F796-0FB6-4E0B-8911-DCCF428EB0F7}"/>
              </a:ext>
            </a:extLst>
          </p:cNvPr>
          <p:cNvSpPr txBox="1">
            <a:spLocks noChangeArrowheads="1"/>
          </p:cNvSpPr>
          <p:nvPr/>
        </p:nvSpPr>
        <p:spPr bwMode="auto">
          <a:xfrm>
            <a:off x="1085219" y="27648991"/>
            <a:ext cx="15148800" cy="14938832"/>
          </a:xfrm>
          <a:prstGeom prst="rect">
            <a:avLst/>
          </a:prstGeom>
          <a:noFill/>
          <a:ln w="9525">
            <a:noFill/>
            <a:miter lim="800000"/>
            <a:headEnd/>
            <a:tailEnd/>
          </a:ln>
        </p:spPr>
        <p:txBody>
          <a:bodyPr wrap="square" lIns="66101" tIns="33051" rIns="66101" bIns="33051">
            <a:spAutoFit/>
          </a:bodyPr>
          <a:lstStyle/>
          <a:p>
            <a:pPr defTabSz="699451">
              <a:lnSpc>
                <a:spcPct val="150000"/>
              </a:lnSpc>
              <a:spcBef>
                <a:spcPct val="50000"/>
              </a:spcBef>
            </a:pPr>
            <a:r>
              <a:rPr lang="pt-BR" sz="3600" b="1" dirty="0"/>
              <a:t>	TESTE QUI-QUADRADO</a:t>
            </a:r>
          </a:p>
          <a:p>
            <a:pPr algn="just" defTabSz="699451">
              <a:lnSpc>
                <a:spcPct val="150000"/>
              </a:lnSpc>
              <a:spcBef>
                <a:spcPct val="50000"/>
              </a:spcBef>
            </a:pPr>
            <a:r>
              <a:rPr lang="pt-BR" sz="3600" dirty="0"/>
              <a:t>	O teste do </a:t>
            </a:r>
            <a:r>
              <a:rPr lang="pt-BR" sz="3600" dirty="0" err="1"/>
              <a:t>Qui</a:t>
            </a:r>
            <a:r>
              <a:rPr lang="pt-BR" sz="3600" dirty="0"/>
              <a:t>-Quadrado (também chamado de teste Chi-Quadrado) é um teste estatístico com o objetivo de avaliar qualquer discrepância que ocorra aos dados apresentados. Após o cálculo apresentado na expressão o resultado é comparado ao da tabela de distribuição para descobrir a probabilidade da amostrar não ter sido gerada aleatoriamente Para o cálculo, foi utilizada a seguinte expressão:</a:t>
            </a:r>
          </a:p>
          <a:p>
            <a:pPr defTabSz="699451">
              <a:lnSpc>
                <a:spcPct val="150000"/>
              </a:lnSpc>
              <a:spcBef>
                <a:spcPct val="50000"/>
              </a:spcBef>
            </a:pPr>
            <a:endParaRPr lang="pt-BR" sz="3600" dirty="0"/>
          </a:p>
          <a:p>
            <a:pPr defTabSz="699451">
              <a:lnSpc>
                <a:spcPct val="150000"/>
              </a:lnSpc>
              <a:spcBef>
                <a:spcPct val="50000"/>
              </a:spcBef>
            </a:pPr>
            <a:endParaRPr lang="pt-BR" sz="3600" dirty="0"/>
          </a:p>
          <a:p>
            <a:pPr defTabSz="699451">
              <a:lnSpc>
                <a:spcPct val="150000"/>
              </a:lnSpc>
              <a:spcBef>
                <a:spcPct val="50000"/>
              </a:spcBef>
            </a:pPr>
            <a:r>
              <a:rPr lang="pt-BR" sz="3600" dirty="0"/>
              <a:t>	Onde E</a:t>
            </a:r>
            <a:r>
              <a:rPr lang="pt-BR" sz="3600" baseline="-25000" dirty="0"/>
              <a:t>i</a:t>
            </a:r>
            <a:r>
              <a:rPr lang="pt-BR" sz="3600" dirty="0"/>
              <a:t> é a frequência esperada e O</a:t>
            </a:r>
            <a:r>
              <a:rPr lang="pt-BR" sz="3600" baseline="-25000" dirty="0"/>
              <a:t>i</a:t>
            </a:r>
            <a:r>
              <a:rPr lang="pt-BR" sz="3600" dirty="0"/>
              <a:t> é a frequência observada.</a:t>
            </a:r>
          </a:p>
          <a:p>
            <a:pPr algn="just">
              <a:lnSpc>
                <a:spcPct val="150000"/>
              </a:lnSpc>
            </a:pPr>
            <a:r>
              <a:rPr lang="pt-BR" sz="3600" dirty="0"/>
              <a:t>	</a:t>
            </a:r>
            <a:r>
              <a:rPr lang="pt-BR" sz="3600" b="1" dirty="0"/>
              <a:t>TESTE KOLMOGOROV-SMIRNOV	</a:t>
            </a:r>
          </a:p>
          <a:p>
            <a:pPr algn="just">
              <a:lnSpc>
                <a:spcPct val="150000"/>
              </a:lnSpc>
            </a:pPr>
            <a:r>
              <a:rPr lang="pt-BR" sz="3600" dirty="0"/>
              <a:t>	O teste </a:t>
            </a:r>
            <a:r>
              <a:rPr lang="pt-BR" sz="3600" dirty="0" err="1"/>
              <a:t>Kolmogorov</a:t>
            </a:r>
            <a:r>
              <a:rPr lang="pt-BR" sz="3600" dirty="0"/>
              <a:t>-Smirnov (conhecido como teste KS ou teste K-S) é aplicado com a mesma intenção do Chi-Quadrado, mas o mesmo é baseado na comparação das probabilidades acumuladas das duas distribuições, isto é, observada e teórica.</a:t>
            </a:r>
          </a:p>
          <a:p>
            <a:pPr defTabSz="699451">
              <a:lnSpc>
                <a:spcPct val="150000"/>
              </a:lnSpc>
              <a:spcBef>
                <a:spcPct val="50000"/>
              </a:spcBef>
            </a:pPr>
            <a:endParaRPr lang="pt-BR" sz="3600" dirty="0"/>
          </a:p>
        </p:txBody>
      </p:sp>
      <p:sp>
        <p:nvSpPr>
          <p:cNvPr id="4" name="Text Box 2"/>
          <p:cNvSpPr txBox="1">
            <a:spLocks noChangeArrowheads="1"/>
          </p:cNvSpPr>
          <p:nvPr/>
        </p:nvSpPr>
        <p:spPr bwMode="auto">
          <a:xfrm>
            <a:off x="5993445" y="2770463"/>
            <a:ext cx="20074777" cy="3206068"/>
          </a:xfrm>
          <a:prstGeom prst="rect">
            <a:avLst/>
          </a:prstGeom>
          <a:noFill/>
          <a:ln w="9525">
            <a:noFill/>
            <a:miter lim="800000"/>
            <a:headEnd/>
            <a:tailEnd/>
          </a:ln>
        </p:spPr>
        <p:txBody>
          <a:bodyPr wrap="square" lIns="66101" tIns="33051" rIns="66101" bIns="33051">
            <a:spAutoFit/>
          </a:bodyPr>
          <a:lstStyle/>
          <a:p>
            <a:pPr marL="327403" lvl="1" algn="ctr" defTabSz="662246" eaLnBrk="0" hangingPunct="0">
              <a:defRPr/>
            </a:pPr>
            <a:r>
              <a:rPr lang="pt-BR" sz="8800" b="1" dirty="0">
                <a:solidFill>
                  <a:schemeClr val="accent1">
                    <a:lumMod val="50000"/>
                  </a:schemeClr>
                </a:solidFill>
                <a:effectLst>
                  <a:outerShdw blurRad="38100" dist="38100" dir="2700000" algn="tl">
                    <a:srgbClr val="000000">
                      <a:alpha val="43137"/>
                    </a:srgbClr>
                  </a:outerShdw>
                </a:effectLst>
                <a:cs typeface="Arial" pitchFamily="34" charset="0"/>
              </a:rPr>
              <a:t>Projeto Integrador - 2021</a:t>
            </a:r>
          </a:p>
          <a:p>
            <a:pPr marL="327403" lvl="1" algn="ctr" defTabSz="662246" eaLnBrk="0" hangingPunct="0">
              <a:defRPr/>
            </a:pPr>
            <a:endParaRPr lang="pt-BR" sz="2800" b="1" dirty="0">
              <a:solidFill>
                <a:schemeClr val="accent1">
                  <a:lumMod val="50000"/>
                </a:schemeClr>
              </a:solidFill>
              <a:effectLst>
                <a:outerShdw blurRad="38100" dist="38100" dir="2700000" algn="tl">
                  <a:srgbClr val="000000">
                    <a:alpha val="43137"/>
                  </a:srgbClr>
                </a:outerShdw>
              </a:effectLst>
              <a:cs typeface="Arial" pitchFamily="34" charset="0"/>
            </a:endParaRPr>
          </a:p>
          <a:p>
            <a:pPr marL="327403" lvl="1" algn="ctr" defTabSz="662246" eaLnBrk="0" hangingPunct="0">
              <a:defRPr/>
            </a:pPr>
            <a:r>
              <a:rPr lang="pt-BR" sz="8800" b="1" dirty="0">
                <a:solidFill>
                  <a:schemeClr val="accent1">
                    <a:lumMod val="50000"/>
                  </a:schemeClr>
                </a:solidFill>
                <a:cs typeface="Arial" pitchFamily="34" charset="0"/>
              </a:rPr>
              <a:t>TESTE DE ALEATORIEDADE</a:t>
            </a:r>
            <a:endParaRPr lang="pt-BR" sz="8800" dirty="0">
              <a:solidFill>
                <a:schemeClr val="accent1">
                  <a:lumMod val="50000"/>
                </a:schemeClr>
              </a:solidFill>
            </a:endParaRPr>
          </a:p>
        </p:txBody>
      </p:sp>
      <p:sp>
        <p:nvSpPr>
          <p:cNvPr id="9" name="Text Box 45"/>
          <p:cNvSpPr txBox="1">
            <a:spLocks noChangeArrowheads="1"/>
          </p:cNvSpPr>
          <p:nvPr/>
        </p:nvSpPr>
        <p:spPr bwMode="auto">
          <a:xfrm>
            <a:off x="760158" y="5701773"/>
            <a:ext cx="29912187" cy="2282739"/>
          </a:xfrm>
          <a:prstGeom prst="rect">
            <a:avLst/>
          </a:prstGeom>
          <a:noFill/>
          <a:ln w="9525">
            <a:noFill/>
            <a:miter lim="800000"/>
            <a:headEnd/>
            <a:tailEnd/>
          </a:ln>
        </p:spPr>
        <p:txBody>
          <a:bodyPr wrap="square" lIns="66101" tIns="33051" rIns="66101" bIns="33051">
            <a:spAutoFit/>
          </a:bodyPr>
          <a:lstStyle/>
          <a:p>
            <a:pPr algn="just" defTabSz="699451">
              <a:spcBef>
                <a:spcPct val="50000"/>
              </a:spcBef>
            </a:pPr>
            <a:endParaRPr lang="pt-BR" sz="3600" b="1" dirty="0"/>
          </a:p>
          <a:p>
            <a:pPr algn="just" defTabSz="699451">
              <a:spcBef>
                <a:spcPct val="50000"/>
              </a:spcBef>
            </a:pPr>
            <a:r>
              <a:rPr lang="pt-BR" sz="3600" dirty="0">
                <a:cs typeface="Arial" panose="020B0604020202020204" pitchFamily="34" charset="0"/>
              </a:rPr>
              <a:t>TARTAGLIA, Gustavo; MARQUES, </a:t>
            </a:r>
            <a:r>
              <a:rPr lang="pt-BR" sz="3600" dirty="0" err="1">
                <a:cs typeface="Arial" panose="020B0604020202020204" pitchFamily="34" charset="0"/>
              </a:rPr>
              <a:t>Maxsuel</a:t>
            </a:r>
            <a:r>
              <a:rPr lang="pt-BR" sz="3600" dirty="0">
                <a:cs typeface="Arial" panose="020B0604020202020204" pitchFamily="34" charset="0"/>
              </a:rPr>
              <a:t>.</a:t>
            </a:r>
          </a:p>
          <a:p>
            <a:pPr algn="just" defTabSz="699451">
              <a:spcBef>
                <a:spcPct val="50000"/>
              </a:spcBef>
            </a:pPr>
            <a:r>
              <a:rPr lang="pt-BR" sz="3600" dirty="0">
                <a:cs typeface="Arial" panose="020B0604020202020204" pitchFamily="34" charset="0"/>
              </a:rPr>
              <a:t>Curso de Ciência da Computação do Centro Universitário Governador Ozanam Coelho. </a:t>
            </a:r>
          </a:p>
        </p:txBody>
      </p:sp>
      <p:sp>
        <p:nvSpPr>
          <p:cNvPr id="16" name="Retângulo de cantos arredondados 15"/>
          <p:cNvSpPr/>
          <p:nvPr/>
        </p:nvSpPr>
        <p:spPr bwMode="auto">
          <a:xfrm>
            <a:off x="756090" y="8209443"/>
            <a:ext cx="15147969" cy="818632"/>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INTRODUÇÃO</a:t>
            </a:r>
          </a:p>
        </p:txBody>
      </p:sp>
      <p:sp>
        <p:nvSpPr>
          <p:cNvPr id="19" name="Text Box 10"/>
          <p:cNvSpPr txBox="1">
            <a:spLocks noChangeArrowheads="1"/>
          </p:cNvSpPr>
          <p:nvPr/>
        </p:nvSpPr>
        <p:spPr bwMode="auto">
          <a:xfrm>
            <a:off x="861940" y="9214943"/>
            <a:ext cx="15148801" cy="10229851"/>
          </a:xfrm>
          <a:prstGeom prst="rect">
            <a:avLst/>
          </a:prstGeom>
          <a:noFill/>
          <a:ln w="9525">
            <a:noFill/>
            <a:miter lim="800000"/>
            <a:headEnd/>
            <a:tailEnd/>
          </a:ln>
        </p:spPr>
        <p:txBody>
          <a:bodyPr wrap="square" lIns="66101" tIns="33051" rIns="66101" bIns="33051">
            <a:spAutoFit/>
          </a:bodyPr>
          <a:lstStyle/>
          <a:p>
            <a:pPr algn="just" defTabSz="699451">
              <a:lnSpc>
                <a:spcPct val="150000"/>
              </a:lnSpc>
              <a:spcBef>
                <a:spcPct val="50000"/>
              </a:spcBef>
            </a:pPr>
            <a:r>
              <a:rPr lang="pt-BR" sz="3200" dirty="0"/>
              <a:t>	</a:t>
            </a:r>
            <a:r>
              <a:rPr lang="pt-BR" sz="3600" dirty="0"/>
              <a:t>No mundo de hoje a criptografia está presente em todos os lugares; desde comunicação militar até conversas em aplicativos de mensagens, todos precisam da segurança de saber que suas informações não podem ser acessadas com facilidade. Um dos elementos mais importantes da criptografia são as chaves utilizadas, que tendem a ser aleatórias para evitar que sejam descobertas. Porém, como um computador seria capaz de gerar números aleatórios?</a:t>
            </a:r>
            <a:br>
              <a:rPr lang="pt-BR" sz="3600" dirty="0"/>
            </a:br>
            <a:r>
              <a:rPr lang="pt-BR" sz="3600" dirty="0"/>
              <a:t>	A universidade nacional da Australia em Canberra encontrou como solução a utilização de física quântica para resolver esse problema. A teoria diz que as flutuações quânticas no vácuo tem valores aleatórios, logo, ao medir esses valores em tempo real é possível obter valores que, teoricamente, seriam verdadeiramente randomizados.</a:t>
            </a:r>
          </a:p>
          <a:p>
            <a:pPr defTabSz="699451">
              <a:lnSpc>
                <a:spcPct val="150000"/>
              </a:lnSpc>
              <a:spcBef>
                <a:spcPct val="50000"/>
              </a:spcBef>
            </a:pPr>
            <a:r>
              <a:rPr lang="pt-BR" sz="3600" i="1" dirty="0">
                <a:cs typeface="Arial" pitchFamily="34" charset="0"/>
              </a:rPr>
              <a:t>	</a:t>
            </a:r>
            <a:endParaRPr lang="pt-BR" sz="2813" i="1" dirty="0">
              <a:cs typeface="Arial" pitchFamily="34" charset="0"/>
            </a:endParaRPr>
          </a:p>
        </p:txBody>
      </p:sp>
      <p:sp>
        <p:nvSpPr>
          <p:cNvPr id="20" name="Retângulo de cantos arredondados 19"/>
          <p:cNvSpPr/>
          <p:nvPr/>
        </p:nvSpPr>
        <p:spPr bwMode="auto">
          <a:xfrm>
            <a:off x="1085219" y="26568871"/>
            <a:ext cx="15148800" cy="85411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MATERIAIS E MÉTODOS </a:t>
            </a:r>
          </a:p>
        </p:txBody>
      </p:sp>
      <p:sp>
        <p:nvSpPr>
          <p:cNvPr id="22" name="Retângulo de cantos arredondados 21"/>
          <p:cNvSpPr/>
          <p:nvPr/>
        </p:nvSpPr>
        <p:spPr bwMode="auto">
          <a:xfrm>
            <a:off x="1052423" y="18647991"/>
            <a:ext cx="15148800" cy="854109"/>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OBJETIVO</a:t>
            </a:r>
          </a:p>
        </p:txBody>
      </p:sp>
      <p:sp>
        <p:nvSpPr>
          <p:cNvPr id="23" name="Text Box 10"/>
          <p:cNvSpPr txBox="1">
            <a:spLocks noChangeArrowheads="1"/>
          </p:cNvSpPr>
          <p:nvPr/>
        </p:nvSpPr>
        <p:spPr bwMode="auto">
          <a:xfrm>
            <a:off x="883701" y="19681584"/>
            <a:ext cx="15603975" cy="6628865"/>
          </a:xfrm>
          <a:prstGeom prst="rect">
            <a:avLst/>
          </a:prstGeom>
          <a:noFill/>
          <a:ln w="9525">
            <a:noFill/>
            <a:miter lim="800000"/>
            <a:headEnd/>
            <a:tailEnd/>
          </a:ln>
        </p:spPr>
        <p:txBody>
          <a:bodyPr wrap="square" lIns="66101" tIns="33051" rIns="66101" bIns="33051">
            <a:spAutoFit/>
          </a:bodyPr>
          <a:lstStyle/>
          <a:p>
            <a:pPr algn="just">
              <a:lnSpc>
                <a:spcPct val="150000"/>
              </a:lnSpc>
            </a:pPr>
            <a:r>
              <a:rPr lang="pt-BR" sz="3600" dirty="0"/>
              <a:t> 	Neste projeto integrador utilizamos alguns testes de aleatoriedade com o objetivo de aprender mais sobre o processo de geração de números aleatórios,  estatística e testar em prática se os resultados fornecidos pelo servidor australiano realmente  atingem níveis de aleatoriedade satisfatórios.</a:t>
            </a:r>
          </a:p>
          <a:p>
            <a:pPr algn="just">
              <a:lnSpc>
                <a:spcPct val="150000"/>
              </a:lnSpc>
            </a:pPr>
            <a:r>
              <a:rPr lang="pt-BR" sz="3600" dirty="0"/>
              <a:t>	Para obter esses resultados criamos um programa que fosse capaz de realizar esses testes e apresentar ao usuário os resultados de forma clara e objetiva. Para isso utilizamos a linguagem Java e os testes de Chi-Quadrado e </a:t>
            </a:r>
            <a:r>
              <a:rPr lang="pt-BR" sz="3600" dirty="0" err="1"/>
              <a:t>Kolmogorov</a:t>
            </a:r>
            <a:r>
              <a:rPr lang="pt-BR" sz="3600" dirty="0"/>
              <a:t>-Smirnov.</a:t>
            </a:r>
          </a:p>
        </p:txBody>
      </p:sp>
      <p:sp>
        <p:nvSpPr>
          <p:cNvPr id="27" name="Retângulo de cantos arredondados 26"/>
          <p:cNvSpPr/>
          <p:nvPr/>
        </p:nvSpPr>
        <p:spPr bwMode="auto">
          <a:xfrm>
            <a:off x="16689194" y="36107048"/>
            <a:ext cx="15148800" cy="853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REFERÊNCIAS</a:t>
            </a:r>
          </a:p>
        </p:txBody>
      </p:sp>
      <p:sp>
        <p:nvSpPr>
          <p:cNvPr id="43" name="Retângulo de cantos arredondados 26">
            <a:extLst>
              <a:ext uri="{FF2B5EF4-FFF2-40B4-BE49-F238E27FC236}">
                <a16:creationId xmlns:a16="http://schemas.microsoft.com/office/drawing/2014/main" id="{1FD80E74-599E-4000-A3F7-551519DBDF73}"/>
              </a:ext>
            </a:extLst>
          </p:cNvPr>
          <p:cNvSpPr/>
          <p:nvPr/>
        </p:nvSpPr>
        <p:spPr bwMode="auto">
          <a:xfrm>
            <a:off x="16788490" y="30689092"/>
            <a:ext cx="15148800" cy="853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CONCLUSÃO</a:t>
            </a:r>
          </a:p>
        </p:txBody>
      </p:sp>
      <p:sp>
        <p:nvSpPr>
          <p:cNvPr id="44" name="Text Box 10">
            <a:extLst>
              <a:ext uri="{FF2B5EF4-FFF2-40B4-BE49-F238E27FC236}">
                <a16:creationId xmlns:a16="http://schemas.microsoft.com/office/drawing/2014/main" id="{C92033CA-604F-47AD-8589-236067064261}"/>
              </a:ext>
            </a:extLst>
          </p:cNvPr>
          <p:cNvSpPr txBox="1">
            <a:spLocks noChangeArrowheads="1"/>
          </p:cNvSpPr>
          <p:nvPr/>
        </p:nvSpPr>
        <p:spPr bwMode="auto">
          <a:xfrm>
            <a:off x="16775708" y="31633763"/>
            <a:ext cx="15233406" cy="4135875"/>
          </a:xfrm>
          <a:prstGeom prst="rect">
            <a:avLst/>
          </a:prstGeom>
          <a:noFill/>
          <a:ln w="9525">
            <a:noFill/>
            <a:miter lim="800000"/>
            <a:headEnd/>
            <a:tailEnd/>
          </a:ln>
        </p:spPr>
        <p:txBody>
          <a:bodyPr wrap="square" lIns="66101" tIns="33051" rIns="66101" bIns="33051">
            <a:spAutoFit/>
          </a:bodyPr>
          <a:lstStyle/>
          <a:p>
            <a:pPr algn="just" defTabSz="699451">
              <a:lnSpc>
                <a:spcPct val="150000"/>
              </a:lnSpc>
              <a:spcBef>
                <a:spcPct val="50000"/>
              </a:spcBef>
            </a:pPr>
            <a:r>
              <a:rPr lang="pt-BR" sz="3600" dirty="0"/>
              <a:t>	Após a execução do projeto, fomos capazes de perceber que os números fornecidos conseguiram demonstrar valores satisfatórios em ambos os testes utilizados. Apesar da necessidade de se aplicar mais testes para confirmar a aleatoriedade do gerador, nós acreditamos que esse é um ótimo começo e que o algoritmo utilizado é funcional.</a:t>
            </a:r>
            <a:endParaRPr lang="pt-BR" sz="3600" i="1" dirty="0">
              <a:cs typeface="Arial" pitchFamily="34" charset="0"/>
            </a:endParaRPr>
          </a:p>
        </p:txBody>
      </p:sp>
      <p:sp>
        <p:nvSpPr>
          <p:cNvPr id="45" name="Text Box 10">
            <a:extLst>
              <a:ext uri="{FF2B5EF4-FFF2-40B4-BE49-F238E27FC236}">
                <a16:creationId xmlns:a16="http://schemas.microsoft.com/office/drawing/2014/main" id="{D9CDF80D-4106-4F8D-BD41-E78BE449422C}"/>
              </a:ext>
            </a:extLst>
          </p:cNvPr>
          <p:cNvSpPr txBox="1">
            <a:spLocks noChangeArrowheads="1"/>
          </p:cNvSpPr>
          <p:nvPr/>
        </p:nvSpPr>
        <p:spPr bwMode="auto">
          <a:xfrm>
            <a:off x="20575425" y="9028075"/>
            <a:ext cx="9361040" cy="1604156"/>
          </a:xfrm>
          <a:prstGeom prst="rect">
            <a:avLst/>
          </a:prstGeom>
          <a:noFill/>
          <a:ln w="9525">
            <a:noFill/>
            <a:miter lim="800000"/>
            <a:headEnd/>
            <a:tailEnd/>
          </a:ln>
        </p:spPr>
        <p:txBody>
          <a:bodyPr wrap="square" lIns="66101" tIns="33051" rIns="66101" bIns="33051">
            <a:spAutoFit/>
          </a:bodyPr>
          <a:lstStyle/>
          <a:p>
            <a:pPr algn="just" defTabSz="699451">
              <a:lnSpc>
                <a:spcPct val="150000"/>
              </a:lnSpc>
              <a:spcBef>
                <a:spcPct val="50000"/>
              </a:spcBef>
            </a:pPr>
            <a:r>
              <a:rPr lang="pt-BR" sz="3200" dirty="0"/>
              <a:t> </a:t>
            </a:r>
          </a:p>
          <a:p>
            <a:pPr algn="just" defTabSz="699451">
              <a:lnSpc>
                <a:spcPct val="150000"/>
              </a:lnSpc>
              <a:spcBef>
                <a:spcPct val="50000"/>
              </a:spcBef>
            </a:pPr>
            <a:endParaRPr lang="pt-BR" sz="2813" i="1" dirty="0">
              <a:cs typeface="Arial" pitchFamily="34" charset="0"/>
            </a:endParaRPr>
          </a:p>
        </p:txBody>
      </p:sp>
      <p:pic>
        <p:nvPicPr>
          <p:cNvPr id="10" name="Imagem 9" descr="Tela de celular com texto preto sobre fundo branco&#10;&#10;Descrição gerada automaticamente">
            <a:extLst>
              <a:ext uri="{FF2B5EF4-FFF2-40B4-BE49-F238E27FC236}">
                <a16:creationId xmlns:a16="http://schemas.microsoft.com/office/drawing/2014/main" id="{C8EF26F6-B91C-4ABC-AFA3-2D9B15BD5A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8162" b="6539"/>
          <a:stretch/>
        </p:blipFill>
        <p:spPr>
          <a:xfrm>
            <a:off x="25255945" y="6135007"/>
            <a:ext cx="6895198" cy="2057742"/>
          </a:xfrm>
          <a:prstGeom prst="rect">
            <a:avLst/>
          </a:prstGeom>
        </p:spPr>
      </p:pic>
      <p:sp>
        <p:nvSpPr>
          <p:cNvPr id="14" name="Retângulo 13">
            <a:extLst>
              <a:ext uri="{FF2B5EF4-FFF2-40B4-BE49-F238E27FC236}">
                <a16:creationId xmlns:a16="http://schemas.microsoft.com/office/drawing/2014/main" id="{31A7B3E1-0D3B-4B23-833F-6E007B5970F7}"/>
              </a:ext>
            </a:extLst>
          </p:cNvPr>
          <p:cNvSpPr/>
          <p:nvPr/>
        </p:nvSpPr>
        <p:spPr>
          <a:xfrm>
            <a:off x="16631692" y="36866015"/>
            <a:ext cx="15337535" cy="6400535"/>
          </a:xfrm>
          <a:prstGeom prst="rect">
            <a:avLst/>
          </a:prstGeom>
          <a:noFill/>
          <a:ln>
            <a:noFill/>
          </a:ln>
        </p:spPr>
        <p:txBody>
          <a:bodyPr wrap="square">
            <a:spAutoFit/>
          </a:bodyPr>
          <a:lstStyle/>
          <a:p>
            <a:pPr>
              <a:lnSpc>
                <a:spcPct val="150000"/>
              </a:lnSpc>
              <a:spcAft>
                <a:spcPts val="0"/>
              </a:spcAft>
            </a:pPr>
            <a:r>
              <a:rPr lang="pt-BR" sz="3600" b="0" i="0" u="none" strike="noStrike" dirty="0">
                <a:effectLst/>
                <a:latin typeface="Whitney"/>
                <a:hlinkClick r:id="rId4" tooltip="https://pt.wikipedia.org/wiki/Qui-quadrado"/>
              </a:rPr>
              <a:t>https://qrng.anu.edu.au</a:t>
            </a:r>
          </a:p>
          <a:p>
            <a:pPr>
              <a:lnSpc>
                <a:spcPct val="150000"/>
              </a:lnSpc>
              <a:spcAft>
                <a:spcPts val="0"/>
              </a:spcAft>
            </a:pPr>
            <a:r>
              <a:rPr lang="pt-BR" sz="3600" b="0" i="0" u="none" strike="noStrike" dirty="0">
                <a:effectLst/>
                <a:latin typeface="Whitney"/>
                <a:hlinkClick r:id="rId4" tooltip="https://pt.wikipedia.org/wiki/Qui-quadrado"/>
              </a:rPr>
              <a:t>https://pt.wikipedia.org/wiki/Qui-quadrado</a:t>
            </a:r>
            <a:br>
              <a:rPr lang="pt-BR" sz="3600" b="0" i="0" u="none" strike="noStrike" dirty="0">
                <a:effectLst/>
                <a:latin typeface="Whitney"/>
              </a:rPr>
            </a:br>
            <a:r>
              <a:rPr lang="pt-BR" sz="3300" b="0" i="0" u="none" strike="noStrike" dirty="0">
                <a:effectLst/>
                <a:latin typeface="Whitney"/>
                <a:hlinkClick r:id="rId5"/>
              </a:rPr>
              <a:t>https://edisciplinas.usp.br/pluginfile.php/1178206/mod_resource/content/3/aula8.pdf</a:t>
            </a:r>
            <a:endParaRPr lang="pt-BR" sz="3300" b="0" i="0" u="none" strike="noStrike" dirty="0">
              <a:effectLst/>
              <a:latin typeface="Whitney"/>
            </a:endParaRPr>
          </a:p>
          <a:p>
            <a:pPr>
              <a:lnSpc>
                <a:spcPct val="150000"/>
              </a:lnSpc>
              <a:spcAft>
                <a:spcPts val="0"/>
              </a:spcAft>
            </a:pPr>
            <a:r>
              <a:rPr lang="pt-BR" sz="3400" b="0" i="0" u="none" strike="noStrike" dirty="0">
                <a:effectLst/>
                <a:latin typeface="Whitney"/>
                <a:hlinkClick r:id="rId6"/>
              </a:rPr>
              <a:t>http://www.mat.uc.pt/~cmtm/ECwww/TestesNP.pdf</a:t>
            </a:r>
            <a:endParaRPr lang="pt-BR" sz="3400" dirty="0">
              <a:latin typeface="Whitney"/>
            </a:endParaRPr>
          </a:p>
          <a:p>
            <a:pPr>
              <a:lnSpc>
                <a:spcPct val="150000"/>
              </a:lnSpc>
              <a:spcAft>
                <a:spcPts val="0"/>
              </a:spcAft>
            </a:pPr>
            <a:r>
              <a:rPr lang="pt-BR" sz="3400" b="0" i="0" u="none" strike="noStrike" dirty="0">
                <a:effectLst/>
                <a:latin typeface="Whitney"/>
                <a:hlinkClick r:id="rId7"/>
              </a:rPr>
              <a:t>https://atozmath.com/CONM/DistributionTables.aspx?q=c&amp;q1=c%601%600.3752%60260.559%60254&amp;do=1</a:t>
            </a:r>
            <a:endParaRPr lang="pt-BR" sz="3400" b="0" i="0" u="none" strike="noStrike" dirty="0">
              <a:effectLst/>
              <a:latin typeface="Whitney"/>
            </a:endParaRPr>
          </a:p>
          <a:p>
            <a:pPr>
              <a:lnSpc>
                <a:spcPct val="150000"/>
              </a:lnSpc>
              <a:spcAft>
                <a:spcPts val="0"/>
              </a:spcAft>
            </a:pPr>
            <a:endParaRPr lang="pt-BR" sz="3400" b="0" i="0" u="none" strike="noStrike" dirty="0">
              <a:effectLst/>
              <a:latin typeface="Whitney"/>
            </a:endParaRPr>
          </a:p>
          <a:p>
            <a:pPr>
              <a:lnSpc>
                <a:spcPct val="150000"/>
              </a:lnSpc>
              <a:spcAft>
                <a:spcPts val="0"/>
              </a:spcAft>
            </a:pPr>
            <a:endParaRPr lang="pt-BR" sz="3600" b="0" i="0" u="none" strike="noStrike" dirty="0">
              <a:effectLst/>
              <a:latin typeface="Whitney"/>
            </a:endParaRPr>
          </a:p>
        </p:txBody>
      </p:sp>
      <p:sp>
        <p:nvSpPr>
          <p:cNvPr id="32" name="Retângulo de cantos arredondados 31"/>
          <p:cNvSpPr/>
          <p:nvPr/>
        </p:nvSpPr>
        <p:spPr bwMode="auto">
          <a:xfrm>
            <a:off x="16689193" y="18313231"/>
            <a:ext cx="15148800" cy="817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RESULTADOS</a:t>
            </a:r>
          </a:p>
        </p:txBody>
      </p:sp>
      <p:pic>
        <p:nvPicPr>
          <p:cNvPr id="6" name="Imagem 5" descr="Logotipo&#10;&#10;Descrição gerada automaticamente">
            <a:extLst>
              <a:ext uri="{FF2B5EF4-FFF2-40B4-BE49-F238E27FC236}">
                <a16:creationId xmlns:a16="http://schemas.microsoft.com/office/drawing/2014/main" id="{4534A985-7B39-46F2-B8E3-02974FB5EE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088562" y="1147115"/>
            <a:ext cx="5848728" cy="5245572"/>
          </a:xfrm>
          <a:prstGeom prst="rect">
            <a:avLst/>
          </a:prstGeom>
        </p:spPr>
      </p:pic>
      <p:pic>
        <p:nvPicPr>
          <p:cNvPr id="8" name="Imagem 7" descr="Arraia nadando no fundo do mar&#10;&#10;Descrição gerada automaticamente com confiança média">
            <a:extLst>
              <a:ext uri="{FF2B5EF4-FFF2-40B4-BE49-F238E27FC236}">
                <a16:creationId xmlns:a16="http://schemas.microsoft.com/office/drawing/2014/main" id="{5DE9EC9E-3375-4999-BB18-B9173066D5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27862"/>
            <a:ext cx="32399288" cy="4371975"/>
          </a:xfrm>
          <a:prstGeom prst="rect">
            <a:avLst/>
          </a:prstGeom>
        </p:spPr>
      </p:pic>
      <p:pic>
        <p:nvPicPr>
          <p:cNvPr id="26" name="Imagem 25" descr="Arraia nadando no fundo do mar&#10;&#10;Descrição gerada automaticamente com confiança média">
            <a:extLst>
              <a:ext uri="{FF2B5EF4-FFF2-40B4-BE49-F238E27FC236}">
                <a16:creationId xmlns:a16="http://schemas.microsoft.com/office/drawing/2014/main" id="{1A22B8AA-8ECA-4A1E-BBCE-2274862B23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0" y="40898463"/>
            <a:ext cx="32399288" cy="2302172"/>
          </a:xfrm>
          <a:prstGeom prst="rect">
            <a:avLst/>
          </a:prstGeom>
        </p:spPr>
      </p:pic>
      <p:sp>
        <p:nvSpPr>
          <p:cNvPr id="28" name="Retângulo 27"/>
          <p:cNvSpPr/>
          <p:nvPr/>
        </p:nvSpPr>
        <p:spPr>
          <a:xfrm>
            <a:off x="16775708" y="7558759"/>
            <a:ext cx="15062286" cy="12834283"/>
          </a:xfrm>
          <a:prstGeom prst="rect">
            <a:avLst/>
          </a:prstGeom>
        </p:spPr>
        <p:txBody>
          <a:bodyPr wrap="square">
            <a:spAutoFit/>
          </a:bodyPr>
          <a:lstStyle/>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r>
              <a:rPr lang="pt-BR" sz="3600" dirty="0"/>
              <a:t>	Para o cálculo do valor crítico, é utilizado a seguinte equação:</a:t>
            </a:r>
          </a:p>
          <a:p>
            <a:pPr algn="just">
              <a:lnSpc>
                <a:spcPct val="150000"/>
              </a:lnSpc>
            </a:pPr>
            <a:endParaRPr lang="pt-BR" sz="3600" dirty="0"/>
          </a:p>
          <a:p>
            <a:pPr algn="just">
              <a:lnSpc>
                <a:spcPct val="150000"/>
              </a:lnSpc>
            </a:pPr>
            <a:endParaRPr lang="pt-BR" sz="3600" dirty="0"/>
          </a:p>
          <a:p>
            <a:pPr algn="just">
              <a:lnSpc>
                <a:spcPct val="150000"/>
              </a:lnSpc>
            </a:pPr>
            <a:r>
              <a:rPr lang="pt-BR" sz="3600" dirty="0"/>
              <a:t>	Onde </a:t>
            </a:r>
            <a:r>
              <a:rPr lang="pt-BR" sz="3600" b="1" dirty="0"/>
              <a:t>n </a:t>
            </a:r>
            <a:r>
              <a:rPr lang="pt-BR" sz="3600" dirty="0"/>
              <a:t>é a quantidade de números aleatórios testados. Se o valor encontrado pela equação for maior que o valor da maior diferença, então a distribuição é uniforme.</a:t>
            </a:r>
            <a:endParaRPr lang="pt-BR" sz="3600" b="1" dirty="0"/>
          </a:p>
          <a:p>
            <a:pPr algn="just">
              <a:lnSpc>
                <a:spcPct val="150000"/>
              </a:lnSpc>
            </a:pPr>
            <a:endParaRPr lang="pt-BR" sz="3600" dirty="0"/>
          </a:p>
          <a:p>
            <a:pPr algn="just">
              <a:lnSpc>
                <a:spcPct val="150000"/>
              </a:lnSpc>
            </a:pPr>
            <a:endParaRPr lang="pt-BR" sz="3600" dirty="0"/>
          </a:p>
          <a:p>
            <a:endParaRPr lang="pt-BR" dirty="0"/>
          </a:p>
        </p:txBody>
      </p:sp>
      <p:pic>
        <p:nvPicPr>
          <p:cNvPr id="1028" name="Picture 4"/>
          <p:cNvPicPr>
            <a:picLocks noChangeAspect="1" noChangeArrowheads="1"/>
          </p:cNvPicPr>
          <p:nvPr/>
        </p:nvPicPr>
        <p:blipFill>
          <a:blip r:embed="rId10" cstate="print"/>
          <a:srcRect/>
          <a:stretch>
            <a:fillRect/>
          </a:stretch>
        </p:blipFill>
        <p:spPr bwMode="auto">
          <a:xfrm>
            <a:off x="19059716" y="8075983"/>
            <a:ext cx="9633890" cy="4752528"/>
          </a:xfrm>
          <a:prstGeom prst="rect">
            <a:avLst/>
          </a:prstGeom>
          <a:noFill/>
          <a:ln w="9525">
            <a:noFill/>
            <a:miter lim="800000"/>
            <a:headEnd/>
            <a:tailEnd/>
          </a:ln>
        </p:spPr>
      </p:pic>
      <p:pic>
        <p:nvPicPr>
          <p:cNvPr id="1029" name="Picture 5"/>
          <p:cNvPicPr>
            <a:picLocks noChangeAspect="1" noChangeArrowheads="1"/>
          </p:cNvPicPr>
          <p:nvPr/>
        </p:nvPicPr>
        <p:blipFill>
          <a:blip r:embed="rId11" cstate="print"/>
          <a:srcRect/>
          <a:stretch>
            <a:fillRect/>
          </a:stretch>
        </p:blipFill>
        <p:spPr bwMode="auto">
          <a:xfrm>
            <a:off x="22458558" y="14367099"/>
            <a:ext cx="3030118" cy="1472580"/>
          </a:xfrm>
          <a:prstGeom prst="rect">
            <a:avLst/>
          </a:prstGeom>
          <a:noFill/>
          <a:ln w="9525">
            <a:noFill/>
            <a:miter lim="800000"/>
            <a:headEnd/>
            <a:tailEnd/>
          </a:ln>
        </p:spPr>
      </p:pic>
      <p:sp>
        <p:nvSpPr>
          <p:cNvPr id="29" name="CaixaDeTexto 28"/>
          <p:cNvSpPr txBox="1"/>
          <p:nvPr/>
        </p:nvSpPr>
        <p:spPr>
          <a:xfrm>
            <a:off x="21029962" y="12854931"/>
            <a:ext cx="5904656" cy="430887"/>
          </a:xfrm>
          <a:prstGeom prst="rect">
            <a:avLst/>
          </a:prstGeom>
          <a:noFill/>
        </p:spPr>
        <p:txBody>
          <a:bodyPr wrap="square" rtlCol="0">
            <a:spAutoFit/>
          </a:bodyPr>
          <a:lstStyle/>
          <a:p>
            <a:r>
              <a:rPr lang="pt-BR" sz="2200" dirty="0"/>
              <a:t>Exemplo de tabela de distribuição de frequências.</a:t>
            </a:r>
          </a:p>
        </p:txBody>
      </p:sp>
      <p:sp>
        <p:nvSpPr>
          <p:cNvPr id="25" name="Retângulo 24">
            <a:extLst>
              <a:ext uri="{FF2B5EF4-FFF2-40B4-BE49-F238E27FC236}">
                <a16:creationId xmlns:a16="http://schemas.microsoft.com/office/drawing/2014/main" id="{70B89D79-ADE0-4AE4-B8F7-F4508A9B5457}"/>
              </a:ext>
            </a:extLst>
          </p:cNvPr>
          <p:cNvSpPr/>
          <p:nvPr/>
        </p:nvSpPr>
        <p:spPr>
          <a:xfrm>
            <a:off x="16703700" y="19502100"/>
            <a:ext cx="15233406" cy="10809434"/>
          </a:xfrm>
          <a:prstGeom prst="rect">
            <a:avLst/>
          </a:prstGeom>
          <a:noFill/>
          <a:ln>
            <a:noFill/>
          </a:ln>
        </p:spPr>
        <p:txBody>
          <a:bodyPr wrap="square">
            <a:spAutoFit/>
          </a:bodyPr>
          <a:lstStyle/>
          <a:p>
            <a:pPr algn="just">
              <a:lnSpc>
                <a:spcPct val="150000"/>
              </a:lnSpc>
              <a:spcAft>
                <a:spcPts val="0"/>
              </a:spcAft>
            </a:pPr>
            <a:r>
              <a:rPr lang="pt-BR" sz="3600" dirty="0">
                <a:ea typeface="Calibri" panose="020F0502020204030204" pitchFamily="34" charset="0"/>
                <a:cs typeface="Times New Roman" panose="02020603050405020304" pitchFamily="18" charset="0"/>
              </a:rPr>
              <a:t>	O teste de Chi-Quadrado revelou que a média dos resultados obtidos foram de 260,559 que, ao ser verificada na tabela gerada pelo site </a:t>
            </a:r>
            <a:r>
              <a:rPr lang="pt-BR" sz="3600" dirty="0" err="1">
                <a:ea typeface="Calibri" panose="020F0502020204030204" pitchFamily="34" charset="0"/>
                <a:cs typeface="Times New Roman" panose="02020603050405020304" pitchFamily="18" charset="0"/>
              </a:rPr>
              <a:t>AtoZMath</a:t>
            </a:r>
            <a:r>
              <a:rPr lang="pt-BR" sz="3600" dirty="0">
                <a:ea typeface="Calibri" panose="020F0502020204030204" pitchFamily="34" charset="0"/>
                <a:cs typeface="Times New Roman" panose="02020603050405020304" pitchFamily="18" charset="0"/>
              </a:rPr>
              <a:t>, mostrou que as chances de que a amostra não seja aleatória são de apenas 0,3752, demonstrando resultado satisfatório.</a:t>
            </a: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r>
              <a:rPr lang="pt-BR" sz="3600" dirty="0">
                <a:ea typeface="Calibri" panose="020F0502020204030204" pitchFamily="34" charset="0"/>
                <a:cs typeface="Times New Roman" panose="02020603050405020304" pitchFamily="18" charset="0"/>
              </a:rPr>
              <a:t>	Logo após a avaliação do teste de </a:t>
            </a:r>
            <a:r>
              <a:rPr lang="pt-BR" sz="3600" dirty="0" err="1">
                <a:ea typeface="Calibri" panose="020F0502020204030204" pitchFamily="34" charset="0"/>
                <a:cs typeface="Times New Roman" panose="02020603050405020304" pitchFamily="18" charset="0"/>
              </a:rPr>
              <a:t>Kolmogorov</a:t>
            </a:r>
            <a:r>
              <a:rPr lang="pt-BR" sz="3600" dirty="0">
                <a:ea typeface="Calibri" panose="020F0502020204030204" pitchFamily="34" charset="0"/>
                <a:cs typeface="Times New Roman" panose="02020603050405020304" pitchFamily="18" charset="0"/>
              </a:rPr>
              <a:t>-Smirnov, chegamos a conclusão que o algoritmo está próximo da uniformidade, visto que o valor critico </a:t>
            </a:r>
            <a:r>
              <a:rPr lang="pt-BR" sz="3600" dirty="0" err="1">
                <a:ea typeface="Calibri" panose="020F0502020204030204" pitchFamily="34" charset="0"/>
                <a:cs typeface="Times New Roman" panose="02020603050405020304" pitchFamily="18" charset="0"/>
              </a:rPr>
              <a:t>minimo</a:t>
            </a:r>
            <a:r>
              <a:rPr lang="pt-BR" sz="3600" dirty="0">
                <a:ea typeface="Calibri" panose="020F0502020204030204" pitchFamily="34" charset="0"/>
                <a:cs typeface="Times New Roman" panose="02020603050405020304" pitchFamily="18" charset="0"/>
              </a:rPr>
              <a:t> calculado foi de 0,12 e, o valor máximo calculado do valor critico é de 0,14. </a:t>
            </a:r>
          </a:p>
        </p:txBody>
      </p:sp>
      <p:pic>
        <p:nvPicPr>
          <p:cNvPr id="3" name="Imagem 2">
            <a:extLst>
              <a:ext uri="{FF2B5EF4-FFF2-40B4-BE49-F238E27FC236}">
                <a16:creationId xmlns:a16="http://schemas.microsoft.com/office/drawing/2014/main" id="{FAA23768-89C2-40CD-9090-3DC14D121145}"/>
              </a:ext>
            </a:extLst>
          </p:cNvPr>
          <p:cNvPicPr>
            <a:picLocks noChangeAspect="1"/>
          </p:cNvPicPr>
          <p:nvPr/>
        </p:nvPicPr>
        <p:blipFill>
          <a:blip r:embed="rId12"/>
          <a:stretch>
            <a:fillRect/>
          </a:stretch>
        </p:blipFill>
        <p:spPr>
          <a:xfrm>
            <a:off x="5614468" y="33832834"/>
            <a:ext cx="5408861" cy="1809045"/>
          </a:xfrm>
          <a:prstGeom prst="rect">
            <a:avLst/>
          </a:prstGeom>
        </p:spPr>
      </p:pic>
      <p:pic>
        <p:nvPicPr>
          <p:cNvPr id="7" name="Imagem 6">
            <a:extLst>
              <a:ext uri="{FF2B5EF4-FFF2-40B4-BE49-F238E27FC236}">
                <a16:creationId xmlns:a16="http://schemas.microsoft.com/office/drawing/2014/main" id="{4C3E3AA4-C332-4700-8565-27F1E94C2D87}"/>
              </a:ext>
            </a:extLst>
          </p:cNvPr>
          <p:cNvPicPr>
            <a:picLocks noChangeAspect="1"/>
          </p:cNvPicPr>
          <p:nvPr/>
        </p:nvPicPr>
        <p:blipFill>
          <a:blip r:embed="rId13"/>
          <a:stretch>
            <a:fillRect/>
          </a:stretch>
        </p:blipFill>
        <p:spPr>
          <a:xfrm>
            <a:off x="20320440" y="22845277"/>
            <a:ext cx="7886305" cy="4299658"/>
          </a:xfrm>
          <a:prstGeom prst="rect">
            <a:avLst/>
          </a:prstGeom>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3243</TotalTime>
  <Words>672</Words>
  <Application>Microsoft Office PowerPoint</Application>
  <PresentationFormat>Personalizar</PresentationFormat>
  <Paragraphs>50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Whitney</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dc:creator>
  <cp:lastModifiedBy>Gustavo Tartaglia</cp:lastModifiedBy>
  <cp:revision>172</cp:revision>
  <dcterms:created xsi:type="dcterms:W3CDTF">2014-08-13T01:40:59Z</dcterms:created>
  <dcterms:modified xsi:type="dcterms:W3CDTF">2021-06-30T22:57:38Z</dcterms:modified>
</cp:coreProperties>
</file>