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7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6B156-1391-B44D-934D-928D8C50F16C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1DEC3-B862-D343-B65C-2295A27FBB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5145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5338"/>
          </a:xfrm>
          <a:prstGeom prst="rect">
            <a:avLst/>
          </a:prstGeom>
        </p:spPr>
        <p:txBody>
          <a:bodyPr spcFirstLastPara="1" wrap="square" lIns="97200" tIns="48600" rIns="97200" bIns="486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6763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29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F59D-0CCA-EA47-29C3-5902FBDEB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012B2-BF68-6F2A-8E70-2F49CCAF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6A0D-0C93-CC80-07EF-25D1F1EE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030-726A-06DE-D776-206C0D9C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20ED-49E4-BA9B-A640-D4536E33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9116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547-A4AE-9F57-38A3-D97482F9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5E2D9-97AB-BA16-4EAB-BA598B90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B763-E500-344C-A0DD-FE4896C6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3CF4-C1FF-476F-584A-238B3515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5E1B-6136-82DF-6078-D2519A3D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8313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479CC-B001-A408-AE2D-0EF7936B7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AEF52-E523-2062-4542-419F9903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0FF7-9922-F656-06D4-44F4A664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D681-F868-5838-BA89-A97FE6CD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99EB-0AF6-9AD6-45D4-AD22401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176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FORM with color line at bottom">
  <p:cSld name="FREEFORM with color line at bot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/>
        </p:nvSpPr>
        <p:spPr>
          <a:xfrm>
            <a:off x="11391900" y="125413"/>
            <a:ext cx="6413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6212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7621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4"/>
          <p:cNvGrpSpPr/>
          <p:nvPr/>
        </p:nvGrpSpPr>
        <p:grpSpPr>
          <a:xfrm>
            <a:off x="0" y="6813550"/>
            <a:ext cx="12192000" cy="50800"/>
            <a:chOff x="0" y="6813551"/>
            <a:chExt cx="12192000" cy="50800"/>
          </a:xfrm>
        </p:grpSpPr>
        <p:sp>
          <p:nvSpPr>
            <p:cNvPr id="41" name="Google Shape;41;p14"/>
            <p:cNvSpPr/>
            <p:nvPr/>
          </p:nvSpPr>
          <p:spPr>
            <a:xfrm rot="5400000">
              <a:off x="9545638" y="5954713"/>
              <a:ext cx="50800" cy="1768475"/>
            </a:xfrm>
            <a:prstGeom prst="rect">
              <a:avLst/>
            </a:prstGeom>
            <a:solidFill>
              <a:srgbClr val="C346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 rot="5400000">
              <a:off x="11282363" y="5954713"/>
              <a:ext cx="50800" cy="1768475"/>
            </a:xfrm>
            <a:prstGeom prst="rect">
              <a:avLst/>
            </a:prstGeom>
            <a:solidFill>
              <a:srgbClr val="712C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5400000">
              <a:off x="7807326" y="5954713"/>
              <a:ext cx="50800" cy="1768475"/>
            </a:xfrm>
            <a:prstGeom prst="rect">
              <a:avLst/>
            </a:prstGeom>
            <a:solidFill>
              <a:srgbClr val="FF9E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 rot="5400000">
              <a:off x="6070601" y="5954713"/>
              <a:ext cx="50800" cy="1768475"/>
            </a:xfrm>
            <a:prstGeom prst="rect">
              <a:avLst/>
            </a:prstGeom>
            <a:solidFill>
              <a:srgbClr val="404E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5400000">
              <a:off x="4333876" y="5954713"/>
              <a:ext cx="50800" cy="1768475"/>
            </a:xfrm>
            <a:prstGeom prst="rect">
              <a:avLst/>
            </a:prstGeom>
            <a:solidFill>
              <a:srgbClr val="7C98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 rot="5400000">
              <a:off x="2596357" y="5953919"/>
              <a:ext cx="50800" cy="1770063"/>
            </a:xfrm>
            <a:prstGeom prst="rect">
              <a:avLst/>
            </a:prstGeom>
            <a:solidFill>
              <a:srgbClr val="5359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rot="5400000">
              <a:off x="858838" y="5954713"/>
              <a:ext cx="50800" cy="1768475"/>
            </a:xfrm>
            <a:prstGeom prst="rect">
              <a:avLst/>
            </a:prstGeom>
            <a:solidFill>
              <a:srgbClr val="A3A4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3413" y="6105525"/>
            <a:ext cx="1160462" cy="53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363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F41-1B2F-3B60-E24D-5819E70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49DB-7A88-FBE6-274D-DFD1EC12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D1B4-9E55-09D6-B306-9319D93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2F60-716A-71B5-AD82-010CA97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6B6-AEE8-8513-F6E9-9AA7E9A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37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3918-11E4-9806-73DA-43E2A8DC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8C81-D498-05BD-E1C1-7077094F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A06E-81D2-FF6A-8C50-5690E47E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0158E-A5AB-79F5-6792-E8F0184E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C53F-F431-EBE9-90AE-359DCE35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33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AE97-0C52-152E-FAD6-E5AAB814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D9C7-4F7E-11BC-554F-A2F7714F2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3F3F5-912D-3336-FD7B-95E4FB47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8FFED-FEA1-4DDC-EFD8-EC623BDE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C0F79-BFEA-0DE2-BD0A-3432B5B4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AC36-A3BD-DE46-030A-DC995966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4091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327-FC26-5ACB-40AE-F2C6A858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93EFC-0D6A-463A-B32B-EE19214E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487AC-F018-D4E8-3DE0-9995DB1A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A8FDF-226B-9F27-A334-BB63D32DF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20C5D-5C4D-D9F9-3E56-1F15EE704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CEEAA-9193-EA91-8E37-B55A17C6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28D83-A85F-31F5-D430-57FE9838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F913-A27D-F99C-77F3-4DD6D3F4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7986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655-409E-7F03-9007-D26A59AA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153E1-C0D8-9895-5508-1BAC6D26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F1BE-5E31-B97B-CAC8-52B6EA74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B4B49-1E2B-20A0-D446-9BA9F382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048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E5352-0457-45D6-72AA-9654B3C5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B2211-B699-BD23-BAF2-E171B69A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BD6C-D97F-36BA-8BC4-E50D7BD4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81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5D47-409E-4D63-820A-5AFC9270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98F0-2194-6985-AF27-D5828DC4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1EA21-FD83-E3AF-4EE2-BF6959E2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D7CA-6C82-1618-1CE0-C4203B20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1BD07-E2A4-B026-C514-9732C6F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602B-6AF3-42E1-821B-D6D15677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249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4513-D143-E8A1-4C8D-BC765BBE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0AF2-B781-A8FF-9739-822D2DB99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62509-28B7-F019-C9AD-7841DB5B3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1FBC-5F1F-C19A-E9CC-F7BA58E6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9710-BDDD-A5FD-11E7-F0A3D49E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85BC0-FB01-379A-8BBF-A4D4FA65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394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0068A-5EE5-5006-0814-43E2F3C6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35E1-99D2-5190-943A-423B903BD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6BA6E-7DE4-F28E-5E9B-666956395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05473-28A9-B544-AB73-3B5A1C333FC1}" type="datetimeFigureOut">
              <a:rPr lang="en-KE" smtClean="0"/>
              <a:t>16/02/2023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03552-96A4-E4BA-7284-B5AC6DA4D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2E67-9DA8-FF21-09C3-401AFC51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6AE9-15E1-2045-957B-93FEE1B2910C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187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A7DDED29-A773-EFFA-A5B5-F39D7266E1C1}"/>
              </a:ext>
            </a:extLst>
          </p:cNvPr>
          <p:cNvSpPr/>
          <p:nvPr/>
        </p:nvSpPr>
        <p:spPr>
          <a:xfrm>
            <a:off x="478270" y="829816"/>
            <a:ext cx="1512000" cy="1007999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Basecalling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K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uppy</a:t>
            </a:r>
          </a:p>
          <a:p>
            <a:pPr algn="ctr"/>
            <a:r>
              <a:rPr lang="en-K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_basecaller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AA59CD2-C0D8-4882-262A-006FF65BB088}"/>
              </a:ext>
            </a:extLst>
          </p:cNvPr>
          <p:cNvSpPr/>
          <p:nvPr/>
        </p:nvSpPr>
        <p:spPr>
          <a:xfrm>
            <a:off x="2548739" y="851447"/>
            <a:ext cx="1512000" cy="1007999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Demultiplex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g</a:t>
            </a:r>
            <a:r>
              <a:rPr lang="en-K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uppy</a:t>
            </a:r>
          </a:p>
          <a:p>
            <a:pPr algn="ctr"/>
            <a:r>
              <a:rPr lang="en-K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_barcoder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4DEFF76-EA0B-02FF-0F11-3BCDBD2027C7}"/>
              </a:ext>
            </a:extLst>
          </p:cNvPr>
          <p:cNvSpPr/>
          <p:nvPr/>
        </p:nvSpPr>
        <p:spPr>
          <a:xfrm>
            <a:off x="4619208" y="851447"/>
            <a:ext cx="1512000" cy="1007999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Size filter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artic</a:t>
            </a:r>
            <a:endParaRPr lang="en-KE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KE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_guppylex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FABB51-C2D0-ABFB-E1E1-A4FF58F79E9E}"/>
              </a:ext>
            </a:extLst>
          </p:cNvPr>
          <p:cNvSpPr/>
          <p:nvPr/>
        </p:nvSpPr>
        <p:spPr>
          <a:xfrm>
            <a:off x="386898" y="270279"/>
            <a:ext cx="5869978" cy="19774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0215"/>
            </a:schemeClr>
          </a:solidFill>
          <a:ln>
            <a:solidFill>
              <a:schemeClr val="bg2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123B-7AF3-C2CA-8E1B-F57830ADA3D7}"/>
              </a:ext>
            </a:extLst>
          </p:cNvPr>
          <p:cNvCxnSpPr>
            <a:cxnSpLocks/>
          </p:cNvCxnSpPr>
          <p:nvPr/>
        </p:nvCxnSpPr>
        <p:spPr>
          <a:xfrm>
            <a:off x="2060587" y="1355447"/>
            <a:ext cx="417835" cy="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E4A9E-5C49-4BB9-686B-77657957DDA0}"/>
              </a:ext>
            </a:extLst>
          </p:cNvPr>
          <p:cNvCxnSpPr>
            <a:cxnSpLocks/>
          </p:cNvCxnSpPr>
          <p:nvPr/>
        </p:nvCxnSpPr>
        <p:spPr>
          <a:xfrm>
            <a:off x="4131056" y="1355593"/>
            <a:ext cx="417835" cy="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09BBE6-AE4C-5AED-CC16-8EE7C0C2A0A1}"/>
              </a:ext>
            </a:extLst>
          </p:cNvPr>
          <p:cNvSpPr txBox="1"/>
          <p:nvPr/>
        </p:nvSpPr>
        <p:spPr>
          <a:xfrm>
            <a:off x="1553306" y="333913"/>
            <a:ext cx="349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1600" b="1" dirty="0">
                <a:latin typeface="Corbel" panose="020B0503020204020204" pitchFamily="34" charset="0"/>
              </a:rPr>
              <a:t>Basecalling and Preprocessing 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91FD42F-5551-D4B1-A73D-6A0A013DAE4F}"/>
              </a:ext>
            </a:extLst>
          </p:cNvPr>
          <p:cNvSpPr/>
          <p:nvPr/>
        </p:nvSpPr>
        <p:spPr>
          <a:xfrm>
            <a:off x="8856136" y="5407066"/>
            <a:ext cx="1512000" cy="90244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Mask low-coverage 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Monaco" pitchFamily="2" charset="77"/>
              </a:rPr>
              <a:t>artic_make_depth_mask</a:t>
            </a:r>
            <a:endParaRPr lang="en-KE" sz="11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FBE4E34-CF14-D8DA-0907-7C79B18C2038}"/>
              </a:ext>
            </a:extLst>
          </p:cNvPr>
          <p:cNvSpPr/>
          <p:nvPr/>
        </p:nvSpPr>
        <p:spPr>
          <a:xfrm>
            <a:off x="3129265" y="4940875"/>
            <a:ext cx="7338649" cy="180410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0215"/>
            </a:schemeClr>
          </a:solidFill>
          <a:ln>
            <a:solidFill>
              <a:schemeClr val="bg2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3AEBE0-7126-0291-FECA-20671D3B2A31}"/>
              </a:ext>
            </a:extLst>
          </p:cNvPr>
          <p:cNvSpPr txBox="1"/>
          <p:nvPr/>
        </p:nvSpPr>
        <p:spPr>
          <a:xfrm>
            <a:off x="4890406" y="4953495"/>
            <a:ext cx="3493477" cy="30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1600" b="1" dirty="0">
                <a:latin typeface="Corbel" panose="020B0503020204020204" pitchFamily="34" charset="0"/>
              </a:rPr>
              <a:t>Consensus FASTA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BADA4AD-BE49-10F0-4780-1075B96FB170}"/>
              </a:ext>
            </a:extLst>
          </p:cNvPr>
          <p:cNvSpPr/>
          <p:nvPr/>
        </p:nvSpPr>
        <p:spPr>
          <a:xfrm>
            <a:off x="6968717" y="5393899"/>
            <a:ext cx="1512000" cy="90244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Create preconsensus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Monaco" pitchFamily="2" charset="77"/>
              </a:rPr>
              <a:t>artic_mask</a:t>
            </a:r>
            <a:endParaRPr lang="en-KE" sz="11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AAE873BA-4886-605F-405C-B327AEE21B3C}"/>
              </a:ext>
            </a:extLst>
          </p:cNvPr>
          <p:cNvSpPr/>
          <p:nvPr/>
        </p:nvSpPr>
        <p:spPr>
          <a:xfrm>
            <a:off x="5081298" y="5411974"/>
            <a:ext cx="1512000" cy="90244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Consensus FASTA </a:t>
            </a:r>
            <a:r>
              <a:rPr lang="en-US" sz="1100" dirty="0" err="1">
                <a:solidFill>
                  <a:schemeClr val="tx1"/>
                </a:solidFill>
                <a:latin typeface="Monaco" pitchFamily="2" charset="77"/>
              </a:rPr>
              <a:t>bcftools</a:t>
            </a:r>
            <a:r>
              <a:rPr lang="en-US" sz="1100" dirty="0">
                <a:solidFill>
                  <a:schemeClr val="tx1"/>
                </a:solidFill>
                <a:latin typeface="Monaco" pitchFamily="2" charset="77"/>
              </a:rPr>
              <a:t> consensus</a:t>
            </a:r>
            <a:endParaRPr lang="en-KE" sz="11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80704B2E-70BE-234F-14CB-22F1AB83678F}"/>
              </a:ext>
            </a:extLst>
          </p:cNvPr>
          <p:cNvSpPr/>
          <p:nvPr/>
        </p:nvSpPr>
        <p:spPr>
          <a:xfrm>
            <a:off x="3193879" y="5411974"/>
            <a:ext cx="1512000" cy="90244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Plots</a:t>
            </a:r>
            <a:endParaRPr lang="en-KE" sz="1100" dirty="0">
              <a:solidFill>
                <a:schemeClr val="tx1"/>
              </a:solidFill>
              <a:latin typeface="Monaco" pitchFamily="2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6FEAA2-08C2-FC02-9582-12B5445482A8}"/>
              </a:ext>
            </a:extLst>
          </p:cNvPr>
          <p:cNvCxnSpPr>
            <a:cxnSpLocks/>
          </p:cNvCxnSpPr>
          <p:nvPr/>
        </p:nvCxnSpPr>
        <p:spPr>
          <a:xfrm flipH="1">
            <a:off x="4746406" y="5869726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4DD794-D6E7-00A8-C795-03B8CF2203DC}"/>
              </a:ext>
            </a:extLst>
          </p:cNvPr>
          <p:cNvCxnSpPr>
            <a:cxnSpLocks/>
          </p:cNvCxnSpPr>
          <p:nvPr/>
        </p:nvCxnSpPr>
        <p:spPr>
          <a:xfrm flipH="1">
            <a:off x="6627958" y="5846089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03DA44-9AA5-8508-B139-396DF8E504B4}"/>
              </a:ext>
            </a:extLst>
          </p:cNvPr>
          <p:cNvCxnSpPr>
            <a:cxnSpLocks/>
          </p:cNvCxnSpPr>
          <p:nvPr/>
        </p:nvCxnSpPr>
        <p:spPr>
          <a:xfrm flipH="1">
            <a:off x="8515377" y="5863197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61364A9-9EBC-A53E-398F-705F85D59959}"/>
              </a:ext>
            </a:extLst>
          </p:cNvPr>
          <p:cNvSpPr/>
          <p:nvPr/>
        </p:nvSpPr>
        <p:spPr>
          <a:xfrm>
            <a:off x="826026" y="2367992"/>
            <a:ext cx="4595447" cy="229014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74836"/>
            </a:schemeClr>
          </a:solidFill>
          <a:ln>
            <a:solidFill>
              <a:schemeClr val="accent6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D1E2FB5-635E-93A1-AA71-47692BDBC03B}"/>
              </a:ext>
            </a:extLst>
          </p:cNvPr>
          <p:cNvSpPr/>
          <p:nvPr/>
        </p:nvSpPr>
        <p:spPr>
          <a:xfrm>
            <a:off x="876091" y="2967518"/>
            <a:ext cx="1944547" cy="1092548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Alignment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minimap2/bwa-mem</a:t>
            </a:r>
          </a:p>
          <a:p>
            <a:pPr algn="ctr"/>
            <a:r>
              <a:rPr lang="en-US" sz="1100" b="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-ax map-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ont</a:t>
            </a:r>
            <a:endParaRPr lang="en-US" sz="1100" b="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-x ont2d</a:t>
            </a:r>
            <a:endParaRPr lang="en-US" sz="1100" b="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06B86911-AEAD-8D79-DA5F-8F85A4CB62B0}"/>
              </a:ext>
            </a:extLst>
          </p:cNvPr>
          <p:cNvSpPr/>
          <p:nvPr/>
        </p:nvSpPr>
        <p:spPr>
          <a:xfrm>
            <a:off x="3466704" y="2985697"/>
            <a:ext cx="1944000" cy="1092548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Filter Alignment 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align_trim</a:t>
            </a:r>
            <a:endParaRPr lang="en-US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100" b="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Normali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=200x</a:t>
            </a:r>
          </a:p>
          <a:p>
            <a:pPr algn="ctr"/>
            <a:r>
              <a:rPr lang="en-US" sz="1100" b="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Remove incorrect primer pairs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E35EC-ED01-D0D5-CE0E-264F7BDE946A}"/>
              </a:ext>
            </a:extLst>
          </p:cNvPr>
          <p:cNvCxnSpPr>
            <a:cxnSpLocks/>
          </p:cNvCxnSpPr>
          <p:nvPr/>
        </p:nvCxnSpPr>
        <p:spPr>
          <a:xfrm>
            <a:off x="2880650" y="3513792"/>
            <a:ext cx="417835" cy="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4D041C-9D2A-49C3-0ADC-4B94A7845EBF}"/>
              </a:ext>
            </a:extLst>
          </p:cNvPr>
          <p:cNvSpPr txBox="1"/>
          <p:nvPr/>
        </p:nvSpPr>
        <p:spPr>
          <a:xfrm>
            <a:off x="1342827" y="2485931"/>
            <a:ext cx="3493477" cy="36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1600" b="1" dirty="0">
                <a:latin typeface="Corbel" panose="020B0503020204020204" pitchFamily="34" charset="0"/>
              </a:rPr>
              <a:t>Alignment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CAB6534-B018-9E6E-4DAF-0A44B2BEECD9}"/>
              </a:ext>
            </a:extLst>
          </p:cNvPr>
          <p:cNvSpPr/>
          <p:nvPr/>
        </p:nvSpPr>
        <p:spPr>
          <a:xfrm>
            <a:off x="5908208" y="2368720"/>
            <a:ext cx="5193537" cy="2290144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836"/>
            </a:schemeClr>
          </a:solidFill>
          <a:ln>
            <a:solidFill>
              <a:schemeClr val="accent6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FB866D6A-8CF0-61B4-9B37-4810D0EFDD8A}"/>
              </a:ext>
            </a:extLst>
          </p:cNvPr>
          <p:cNvSpPr/>
          <p:nvPr/>
        </p:nvSpPr>
        <p:spPr>
          <a:xfrm>
            <a:off x="6006739" y="3557976"/>
            <a:ext cx="1437186" cy="76375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Variant call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rimer set 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medaka variant</a:t>
            </a:r>
            <a:endParaRPr lang="en-KE" sz="11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FA7CE0B9-20D2-E054-92CC-2E8582F838A7}"/>
              </a:ext>
            </a:extLst>
          </p:cNvPr>
          <p:cNvSpPr/>
          <p:nvPr/>
        </p:nvSpPr>
        <p:spPr>
          <a:xfrm>
            <a:off x="6006739" y="2750041"/>
            <a:ext cx="1429516" cy="763752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Variant call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Corbel" panose="020B0503020204020204" pitchFamily="34" charset="0"/>
              </a:rPr>
              <a:t>P</a:t>
            </a:r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rimer set 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medaka variant</a:t>
            </a:r>
          </a:p>
        </p:txBody>
      </p:sp>
      <p:sp>
        <p:nvSpPr>
          <p:cNvPr id="61" name="Hexagon 60">
            <a:extLst>
              <a:ext uri="{FF2B5EF4-FFF2-40B4-BE49-F238E27FC236}">
                <a16:creationId xmlns:a16="http://schemas.microsoft.com/office/drawing/2014/main" id="{A5F41094-074C-E97C-4EE7-4FB4166C2616}"/>
              </a:ext>
            </a:extLst>
          </p:cNvPr>
          <p:cNvSpPr/>
          <p:nvPr/>
        </p:nvSpPr>
        <p:spPr>
          <a:xfrm>
            <a:off x="7933771" y="3180870"/>
            <a:ext cx="1497527" cy="705793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Merge VCFs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artic_vcf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merge</a:t>
            </a:r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2EB4C8F5-D89B-55E0-54F7-91E354F7BB68}"/>
              </a:ext>
            </a:extLst>
          </p:cNvPr>
          <p:cNvSpPr/>
          <p:nvPr/>
        </p:nvSpPr>
        <p:spPr>
          <a:xfrm>
            <a:off x="9511775" y="3160896"/>
            <a:ext cx="1497527" cy="705793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100" b="1" dirty="0">
                <a:solidFill>
                  <a:schemeClr val="tx1"/>
                </a:solidFill>
                <a:latin typeface="Corbel" panose="020B0503020204020204" pitchFamily="34" charset="0"/>
              </a:rPr>
              <a:t>Filter variants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artic_vcf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_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F05633-156E-017C-E0E2-838FCCF18FC5}"/>
              </a:ext>
            </a:extLst>
          </p:cNvPr>
          <p:cNvSpPr txBox="1"/>
          <p:nvPr/>
        </p:nvSpPr>
        <p:spPr>
          <a:xfrm>
            <a:off x="6627500" y="2430328"/>
            <a:ext cx="3633038" cy="23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E" sz="1600" b="1" dirty="0">
                <a:latin typeface="Corbel" panose="020B0503020204020204" pitchFamily="34" charset="0"/>
              </a:rPr>
              <a:t>Variant calling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8C39EB8-D3D2-3A39-0E57-093DCF444A6C}"/>
              </a:ext>
            </a:extLst>
          </p:cNvPr>
          <p:cNvCxnSpPr>
            <a:cxnSpLocks/>
          </p:cNvCxnSpPr>
          <p:nvPr/>
        </p:nvCxnSpPr>
        <p:spPr>
          <a:xfrm>
            <a:off x="3129265" y="2247730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A594590-7D2F-77B8-7F94-50626BC8A946}"/>
              </a:ext>
            </a:extLst>
          </p:cNvPr>
          <p:cNvCxnSpPr>
            <a:cxnSpLocks/>
          </p:cNvCxnSpPr>
          <p:nvPr/>
        </p:nvCxnSpPr>
        <p:spPr>
          <a:xfrm>
            <a:off x="5503731" y="3513792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4BE75DD5-E8AA-DB28-504A-CD7B3F89112E}"/>
              </a:ext>
            </a:extLst>
          </p:cNvPr>
          <p:cNvCxnSpPr>
            <a:cxnSpLocks/>
          </p:cNvCxnSpPr>
          <p:nvPr/>
        </p:nvCxnSpPr>
        <p:spPr>
          <a:xfrm flipH="1">
            <a:off x="10485244" y="3395180"/>
            <a:ext cx="633831" cy="2448000"/>
          </a:xfrm>
          <a:prstGeom prst="bentConnector4">
            <a:avLst>
              <a:gd name="adj1" fmla="val -36066"/>
              <a:gd name="adj2" fmla="val 1000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A343301-5199-5168-C735-84C081080752}"/>
              </a:ext>
            </a:extLst>
          </p:cNvPr>
          <p:cNvCxnSpPr>
            <a:cxnSpLocks/>
          </p:cNvCxnSpPr>
          <p:nvPr/>
        </p:nvCxnSpPr>
        <p:spPr>
          <a:xfrm>
            <a:off x="7520948" y="3184558"/>
            <a:ext cx="321264" cy="30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C255626-5689-3C60-4976-D79EFC669DC6}"/>
              </a:ext>
            </a:extLst>
          </p:cNvPr>
          <p:cNvCxnSpPr>
            <a:cxnSpLocks/>
          </p:cNvCxnSpPr>
          <p:nvPr/>
        </p:nvCxnSpPr>
        <p:spPr>
          <a:xfrm flipV="1">
            <a:off x="7524402" y="3618679"/>
            <a:ext cx="328892" cy="26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E3A8E8AD-C033-1304-D48A-0CA069240BF9}"/>
              </a:ext>
            </a:extLst>
          </p:cNvPr>
          <p:cNvSpPr/>
          <p:nvPr/>
        </p:nvSpPr>
        <p:spPr>
          <a:xfrm>
            <a:off x="8994310" y="291186"/>
            <a:ext cx="2274205" cy="1587048"/>
          </a:xfrm>
          <a:prstGeom prst="roundRect">
            <a:avLst/>
          </a:prstGeom>
          <a:solidFill>
            <a:schemeClr val="accent3">
              <a:lumMod val="60000"/>
              <a:lumOff val="40000"/>
              <a:alpha val="74836"/>
            </a:schemeClr>
          </a:solidFill>
          <a:ln>
            <a:solidFill>
              <a:schemeClr val="accent6">
                <a:lumMod val="60000"/>
                <a:lumOff val="4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E" sz="1400" b="1" dirty="0">
                <a:solidFill>
                  <a:schemeClr val="tx1"/>
                </a:solidFill>
                <a:latin typeface="Corbel" panose="020B0503020204020204" pitchFamily="34" charset="0"/>
              </a:rPr>
              <a:t>Variant filter thresholds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sz="1400" dirty="0">
                <a:solidFill>
                  <a:schemeClr val="tx1"/>
                </a:solidFill>
                <a:latin typeface="Corbel" panose="020B0503020204020204" pitchFamily="34" charset="0"/>
              </a:rPr>
              <a:t>No frameshifts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rbel" panose="020B0503020204020204" pitchFamily="34" charset="0"/>
              </a:rPr>
              <a:t>M</a:t>
            </a:r>
            <a:r>
              <a:rPr lang="en-KE" sz="1400" dirty="0">
                <a:solidFill>
                  <a:schemeClr val="tx1"/>
                </a:solidFill>
                <a:latin typeface="Corbel" panose="020B0503020204020204" pitchFamily="34" charset="0"/>
              </a:rPr>
              <a:t>inimum depth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sz="1400" dirty="0">
                <a:solidFill>
                  <a:schemeClr val="tx1"/>
                </a:solidFill>
                <a:latin typeface="Corbel" panose="020B0503020204020204" pitchFamily="34" charset="0"/>
              </a:rPr>
              <a:t>Min 50% supporting reads in each strand</a:t>
            </a:r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962D5E1A-6222-1F0E-E7E8-6E119D3D4251}"/>
              </a:ext>
            </a:extLst>
          </p:cNvPr>
          <p:cNvCxnSpPr>
            <a:cxnSpLocks/>
          </p:cNvCxnSpPr>
          <p:nvPr/>
        </p:nvCxnSpPr>
        <p:spPr>
          <a:xfrm flipH="1">
            <a:off x="11119070" y="1097983"/>
            <a:ext cx="180000" cy="1977451"/>
          </a:xfrm>
          <a:prstGeom prst="bentConnector4">
            <a:avLst>
              <a:gd name="adj1" fmla="val -208256"/>
              <a:gd name="adj2" fmla="val 100406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FCA26A2A-0E8A-76D5-5A57-CC03FC204746}"/>
              </a:ext>
            </a:extLst>
          </p:cNvPr>
          <p:cNvSpPr txBox="1"/>
          <p:nvPr/>
        </p:nvSpPr>
        <p:spPr>
          <a:xfrm>
            <a:off x="10691446" y="5869726"/>
            <a:ext cx="1371600" cy="875251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273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111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Lucida Console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Juma, John (ILRI)</dc:creator>
  <cp:lastModifiedBy>Juma, John (ILRI)</cp:lastModifiedBy>
  <cp:revision>5</cp:revision>
  <dcterms:created xsi:type="dcterms:W3CDTF">2023-02-16T17:56:08Z</dcterms:created>
  <dcterms:modified xsi:type="dcterms:W3CDTF">2023-02-17T09:16:18Z</dcterms:modified>
</cp:coreProperties>
</file>