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64B"/>
    <a:srgbClr val="464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18D50-9B62-4E7F-8ACC-9E9FD2923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1A17-1325-4D41-AA36-E2C2E362A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BC88C-1999-4E9C-9DAA-14D1F434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988A46-C72F-456E-AB3B-0A6B4B0C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AC1D91-2D37-4AF6-B41A-A3219DC8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5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C2D60-8AB4-44AA-99F6-923038AD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5AD85F-6E64-4D82-82D5-0CFF0C6B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9AFCD3-65BB-4913-AAA4-83A88568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5DF055-7D1E-4E0B-906C-A0EE6C3E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1C6991-F03D-4588-B195-02F602CD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67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A699E0-A279-4210-81DC-2ABB5CC9F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51DAEC-9EDA-41ED-BA27-00E3D8BE3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1F577E-5A32-4C16-808E-92C7208D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7DC8F5-68F5-41C3-9482-FAC24702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4E0BC-80A2-4BF6-ABEC-4BB94070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645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C6F41-ED75-4792-91C9-6F98A32C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783955-A9AD-41AB-89AF-405021095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5A1F83-A385-4CD1-9F64-AEC138A2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1624A8-F75A-45A8-B180-28C4127A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5D9F39-629E-4391-8DA7-C8D750CE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34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25DE-0D20-4378-A81B-B93C7542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53F4BC-7E21-4F0A-A0A8-7ED458D96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D0387B-35DB-4A16-9AAD-349322AA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D9F4CD-D9E8-4E6E-971E-28A23691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ADB43-52C2-4C99-99B7-813BFA60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95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A7F53-3763-4B4C-A7BD-17FB6B0D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A8E08-B643-4E98-B042-42476F5D4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1C3E1C-130E-40FE-B73D-1570D36F5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CAA361-85B4-4404-933D-607344C6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2BFC7C-52A6-45EE-AC49-7ABDAD3E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14EF92-44F8-4205-B6E4-414DD3ED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20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8CD67-3625-4FB5-9994-F4ECEAC8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02A73C-F286-46B4-AD91-0E541E4F2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435A29-AE9E-4BB0-A681-3C1B303F8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314065-4719-42A7-92FF-D578AD819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22AD24-4E43-40F9-84B8-C24E0CB94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183801-2517-4F9A-B77E-53737C5A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C9B967-B2D4-45B1-A77B-E8B6BB23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40DAC3-4F88-4D2C-900D-93CA448C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49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F6508-D3B4-4608-BB46-A144E254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77A733-8F2B-4CF9-A09F-73AEDE58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685D49-5CC2-4F2C-B560-46A8AB4C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046EEE-642E-4092-A2D8-4A0F0210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50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5F08D3-5C5A-4EF8-B148-0681981A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694F2D-6BA7-40C0-8DC8-E18323A4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A9B5D8-325D-48F7-BFD5-2F54F71C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6832E-FED1-4A40-8221-6AA411E5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BA89B-AB9E-4E74-8294-DA916ECA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716264-B1BC-4D69-A847-0EE5E0C2C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58037D-CF45-46E8-B88D-B04ECC45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6297E3-EA93-472C-A547-C2DE28CD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231764-6C80-4838-A95F-36B7E50E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11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5BC94-A7DB-4CB8-B58E-A3E96DCB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6BD446-3A8B-465C-A849-BF71E46D8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14594F-E8E8-4C3E-AEE8-8706E2C6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3C740F-C3AD-417F-8FF8-8CE04F2A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93A821-2DAA-4CA1-9A3A-8862010D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6F3E2D-A5F6-4E81-A935-1ED7968E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478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EE1DE1-AA39-4B67-A390-F5D743FA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6A6E40-C639-4973-9135-8C841B879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D095B7-42B0-4C6C-B56F-6CAC79ADF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F77A-ED2B-4B04-8768-2908198AAC08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78FF15-A721-488F-BBC6-E5A77FF53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93BF3B-4B96-4BC4-8C92-1D4ED4AE5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55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6E26D-5F8B-4ED7-93F9-65972760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Actirate</a:t>
            </a:r>
            <a:r>
              <a:rPr lang="es-ES" dirty="0"/>
              <a:t> – </a:t>
            </a:r>
            <a:r>
              <a:rPr lang="es-ES" dirty="0" err="1"/>
              <a:t>Actibelt</a:t>
            </a:r>
            <a:r>
              <a:rPr lang="es-ES" dirty="0"/>
              <a:t> Heart </a:t>
            </a:r>
            <a:r>
              <a:rPr lang="es-ES" dirty="0" err="1"/>
              <a:t>Rate</a:t>
            </a:r>
            <a:r>
              <a:rPr lang="es-ES" dirty="0"/>
              <a:t> Sensor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EFE0B7-94AA-4D99-90C5-58DE5E762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trying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raw data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Actibelt</a:t>
            </a:r>
            <a:r>
              <a:rPr lang="es-ES" dirty="0"/>
              <a:t> LED HR sensor and </a:t>
            </a:r>
            <a:r>
              <a:rPr lang="es-ES" dirty="0" err="1"/>
              <a:t>trying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extract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actual </a:t>
            </a:r>
            <a:r>
              <a:rPr lang="es-ES" dirty="0" err="1"/>
              <a:t>heart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.</a:t>
            </a:r>
          </a:p>
        </p:txBody>
      </p:sp>
      <p:pic>
        <p:nvPicPr>
          <p:cNvPr id="7" name="Imagen 6" descr="Imagen que contiene Flecha&#10;&#10;Descripción generada automáticamente">
            <a:extLst>
              <a:ext uri="{FF2B5EF4-FFF2-40B4-BE49-F238E27FC236}">
                <a16:creationId xmlns:a16="http://schemas.microsoft.com/office/drawing/2014/main" id="{A5925353-83B4-482C-BF5A-2B4E3777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24" y="2766743"/>
            <a:ext cx="4546960" cy="34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9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4A62F-E3ED-444B-82D2-212D9D648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07390B-0B47-4B86-B5F7-6A5D2751D1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descr="Un espejo en la pared&#10;&#10;Descripción generada automáticamente con confianza baja">
            <a:extLst>
              <a:ext uri="{FF2B5EF4-FFF2-40B4-BE49-F238E27FC236}">
                <a16:creationId xmlns:a16="http://schemas.microsoft.com/office/drawing/2014/main" id="{9E4A0CDF-CE36-4CA0-9D2B-6D94737F6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26" y="673926"/>
            <a:ext cx="2643514" cy="4704808"/>
          </a:xfrm>
          <a:prstGeom prst="rect">
            <a:avLst/>
          </a:prstGeom>
        </p:spPr>
      </p:pic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23EE88B-A049-4EBC-8E79-63E9C1298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60" y="673926"/>
            <a:ext cx="2643514" cy="470480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44E7C9D-B6CA-4818-82FA-1178B056C1D3}"/>
              </a:ext>
            </a:extLst>
          </p:cNvPr>
          <p:cNvSpPr txBox="1"/>
          <p:nvPr/>
        </p:nvSpPr>
        <p:spPr>
          <a:xfrm>
            <a:off x="7686260" y="5531435"/>
            <a:ext cx="264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Sensor </a:t>
            </a:r>
            <a:r>
              <a:rPr lang="es-ES" dirty="0" err="1"/>
              <a:t>measures</a:t>
            </a:r>
            <a:r>
              <a:rPr lang="es-ES" dirty="0"/>
              <a:t> HR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finger</a:t>
            </a:r>
            <a:r>
              <a:rPr lang="es-ES" dirty="0"/>
              <a:t> </a:t>
            </a:r>
            <a:r>
              <a:rPr lang="es-ES" dirty="0" err="1"/>
              <a:t>tip</a:t>
            </a:r>
            <a:r>
              <a:rPr lang="es-ES" dirty="0"/>
              <a:t>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5F9226-59F8-455C-A0B8-DB437656DA3B}"/>
              </a:ext>
            </a:extLst>
          </p:cNvPr>
          <p:cNvSpPr txBox="1"/>
          <p:nvPr/>
        </p:nvSpPr>
        <p:spPr>
          <a:xfrm>
            <a:off x="1862226" y="5608394"/>
            <a:ext cx="264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Actibelt</a:t>
            </a:r>
            <a:r>
              <a:rPr lang="es-ES" dirty="0"/>
              <a:t> has a LED HR sensor</a:t>
            </a:r>
          </a:p>
        </p:txBody>
      </p:sp>
    </p:spTree>
    <p:extLst>
      <p:ext uri="{BB962C8B-B14F-4D97-AF65-F5344CB8AC3E}">
        <p14:creationId xmlns:p14="http://schemas.microsoft.com/office/powerpoint/2010/main" val="221941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41E75-0AF8-41E6-A7CF-B05EF13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0BE2D-AD72-482C-8B38-10FEC0A59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D4FDE2-AFBD-4A6C-838E-FEAF21433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71" y="464993"/>
            <a:ext cx="6393620" cy="560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5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5102DF-0ABC-498B-B88C-30F54FD6C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79" y="1119490"/>
            <a:ext cx="6612841" cy="461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70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E725B-1927-431F-8E1D-0A9C85A7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Pipeline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B96A2911-BC1B-4E00-9504-70E8D5B87A05}"/>
              </a:ext>
            </a:extLst>
          </p:cNvPr>
          <p:cNvGrpSpPr/>
          <p:nvPr/>
        </p:nvGrpSpPr>
        <p:grpSpPr>
          <a:xfrm>
            <a:off x="357808" y="3227352"/>
            <a:ext cx="11476383" cy="1033671"/>
            <a:chOff x="145774" y="3227352"/>
            <a:chExt cx="11476383" cy="1033671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DA149DE-1E1F-44E1-AFEB-5B4CEBD7592F}"/>
                </a:ext>
              </a:extLst>
            </p:cNvPr>
            <p:cNvSpPr txBox="1"/>
            <p:nvPr/>
          </p:nvSpPr>
          <p:spPr>
            <a:xfrm>
              <a:off x="6197145" y="3238967"/>
              <a:ext cx="12336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err="1"/>
                <a:t>Filtered</a:t>
              </a:r>
              <a:r>
                <a:rPr lang="es-ES" sz="1600" dirty="0"/>
                <a:t> </a:t>
              </a:r>
              <a:r>
                <a:rPr lang="es-ES" sz="1600" dirty="0" err="1"/>
                <a:t>signal</a:t>
              </a:r>
              <a:endParaRPr lang="es-ES" sz="1600" dirty="0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79AE6BD-7D12-43D8-B06E-C9BD419F5102}"/>
                </a:ext>
              </a:extLst>
            </p:cNvPr>
            <p:cNvSpPr/>
            <p:nvPr/>
          </p:nvSpPr>
          <p:spPr>
            <a:xfrm>
              <a:off x="145774" y="3238968"/>
              <a:ext cx="1819816" cy="1022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Actibelt</a:t>
              </a:r>
              <a:r>
                <a:rPr lang="es-ES" dirty="0"/>
                <a:t> HR Sensor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50F02238-4674-49B1-9C13-C46A05510C6F}"/>
                    </a:ext>
                  </a:extLst>
                </p:cNvPr>
                <p:cNvSpPr/>
                <p:nvPr/>
              </p:nvSpPr>
              <p:spPr>
                <a:xfrm>
                  <a:off x="2400774" y="3227352"/>
                  <a:ext cx="1819816" cy="10220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Low Pass </a:t>
                  </a:r>
                  <a:r>
                    <a:rPr lang="es-ES" dirty="0" err="1"/>
                    <a:t>Filter</a:t>
                  </a:r>
                  <a:endParaRPr lang="es-E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𝑐𝑢𝑡𝑜𝑓𝑓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50F02238-4674-49B1-9C13-C46A05510C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774" y="3227352"/>
                  <a:ext cx="1819816" cy="1022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01E5EF19-C022-4C97-BD5E-3D0DCCD3BF31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1965590" y="3738380"/>
              <a:ext cx="435184" cy="11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82FF5BBF-10FC-466E-A2C3-57301EE524D5}"/>
                </a:ext>
              </a:extLst>
            </p:cNvPr>
            <p:cNvSpPr txBox="1"/>
            <p:nvPr/>
          </p:nvSpPr>
          <p:spPr>
            <a:xfrm>
              <a:off x="1936883" y="3227352"/>
              <a:ext cx="592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err="1"/>
                <a:t>Rawdata</a:t>
              </a:r>
              <a:endParaRPr lang="es-E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B0DF83C4-F7E4-47A8-89E3-F7CFB0F0187F}"/>
                    </a:ext>
                  </a:extLst>
                </p:cNvPr>
                <p:cNvSpPr/>
                <p:nvPr/>
              </p:nvSpPr>
              <p:spPr>
                <a:xfrm>
                  <a:off x="4527808" y="3227353"/>
                  <a:ext cx="1819816" cy="10220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High Pass </a:t>
                  </a:r>
                  <a:r>
                    <a:rPr lang="es-ES" dirty="0" err="1"/>
                    <a:t>Filter</a:t>
                  </a:r>
                  <a:endParaRPr lang="es-E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𝑐𝑢𝑡𝑜𝑓𝑓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oMath>
                    </m:oMathPara>
                  </a14:m>
                  <a:endParaRPr lang="es-ES" dirty="0"/>
                </a:p>
                <a:p>
                  <a:pPr algn="ctr"/>
                  <a:endParaRPr lang="es-ES" dirty="0"/>
                </a:p>
              </p:txBody>
            </p:sp>
          </mc:Choice>
          <mc:Fallback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B0DF83C4-F7E4-47A8-89E3-F7CFB0F018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808" y="3227353"/>
                  <a:ext cx="1819816" cy="1022055"/>
                </a:xfrm>
                <a:prstGeom prst="rect">
                  <a:avLst/>
                </a:prstGeom>
                <a:blipFill>
                  <a:blip r:embed="rId3"/>
                  <a:stretch>
                    <a:fillRect l="-1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8FC6171A-FDA0-43A2-93B6-AC32441F10BB}"/>
                </a:ext>
              </a:extLst>
            </p:cNvPr>
            <p:cNvCxnSpPr>
              <a:endCxn id="9" idx="1"/>
            </p:cNvCxnSpPr>
            <p:nvPr/>
          </p:nvCxnSpPr>
          <p:spPr>
            <a:xfrm flipV="1">
              <a:off x="3811101" y="3738381"/>
              <a:ext cx="71670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A28CBD6F-E281-42EE-85C3-027FAFAB6B5D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>
              <a:off x="6347624" y="3738381"/>
              <a:ext cx="835160" cy="11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913EFCE-4798-4C8D-8A86-1A285755DC15}"/>
                </a:ext>
              </a:extLst>
            </p:cNvPr>
            <p:cNvSpPr/>
            <p:nvPr/>
          </p:nvSpPr>
          <p:spPr>
            <a:xfrm>
              <a:off x="7182784" y="3238967"/>
              <a:ext cx="1819816" cy="1022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FFT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947A4C03-318D-4F49-AE5A-FA0006DAE395}"/>
                    </a:ext>
                  </a:extLst>
                </p:cNvPr>
                <p:cNvSpPr/>
                <p:nvPr/>
              </p:nvSpPr>
              <p:spPr>
                <a:xfrm>
                  <a:off x="9309818" y="3238967"/>
                  <a:ext cx="1695685" cy="1022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i="1" dirty="0" smtClean="0">
                            <a:latin typeface="Cambria Math" panose="02040503050406030204" pitchFamily="18" charset="0"/>
                          </a:rPr>
                          <m:t>ar</m:t>
                        </m:r>
                        <m:r>
                          <m:rPr>
                            <m:sty m:val="p"/>
                          </m:rPr>
                          <a:rPr lang="es-ES" i="1" dirty="0" err="1">
                            <a:latin typeface="Cambria Math" panose="02040503050406030204" pitchFamily="18" charset="0"/>
                          </a:rPr>
                          <m:t>g</m:t>
                        </m:r>
                        <m:func>
                          <m:funcPr>
                            <m:ctrlP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lim>
                            </m:limLow>
                          </m:fName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e>
                        </m:func>
                        <m:r>
                          <a:rPr lang="es-ES" i="1" dirty="0" err="1"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947A4C03-318D-4F49-AE5A-FA0006DAE3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818" y="3238967"/>
                  <a:ext cx="1695685" cy="10220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0B97B1E0-A6A6-4CD2-8060-1112FB3C9272}"/>
                </a:ext>
              </a:extLst>
            </p:cNvPr>
            <p:cNvCxnSpPr>
              <a:stCxn id="13" idx="3"/>
              <a:endCxn id="17" idx="1"/>
            </p:cNvCxnSpPr>
            <p:nvPr/>
          </p:nvCxnSpPr>
          <p:spPr>
            <a:xfrm>
              <a:off x="9002600" y="3749995"/>
              <a:ext cx="3072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AB8C013F-4D59-4239-9F62-C62E5F259F00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11005503" y="3749994"/>
              <a:ext cx="61665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480891EC-C4AD-4B11-B63D-F253FF1AD292}"/>
                    </a:ext>
                  </a:extLst>
                </p:cNvPr>
                <p:cNvSpPr txBox="1"/>
                <p:nvPr/>
              </p:nvSpPr>
              <p:spPr>
                <a:xfrm>
                  <a:off x="11179745" y="3429000"/>
                  <a:ext cx="3953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𝐻𝑅</m:t>
                            </m:r>
                          </m:sub>
                        </m:sSub>
                      </m:oMath>
                    </m:oMathPara>
                  </a14:m>
                  <a:endParaRPr lang="es-ES" dirty="0"/>
                </a:p>
              </p:txBody>
            </p:sp>
          </mc:Choice>
          <mc:Fallback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480891EC-C4AD-4B11-B63D-F253FF1AD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9745" y="3429000"/>
                  <a:ext cx="39536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000" t="-4444" r="-4615" b="-33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746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F04261E4-CBFB-4F1F-A5F5-D31FBBAD1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63" y="1119489"/>
            <a:ext cx="6711959" cy="461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ADD4880-8C7D-47AC-B1D1-DFA5B02D2CC7}"/>
                  </a:ext>
                </a:extLst>
              </p:cNvPr>
              <p:cNvSpPr txBox="1"/>
              <p:nvPr/>
            </p:nvSpPr>
            <p:spPr>
              <a:xfrm>
                <a:off x="0" y="1981745"/>
                <a:ext cx="2443363" cy="124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𝑙𝑜𝑤𝑝𝑎𝑠𝑠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s-E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𝑝𝑎𝑠𝑠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s-ES" b="0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ADD4880-8C7D-47AC-B1D1-DFA5B02D2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1745"/>
                <a:ext cx="2443363" cy="1244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46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E47E4-6935-49A2-B1E7-57989878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Frequency</a:t>
            </a:r>
            <a:r>
              <a:rPr lang="es-ES" dirty="0"/>
              <a:t> </a:t>
            </a:r>
            <a:r>
              <a:rPr lang="es-ES" dirty="0" err="1"/>
              <a:t>Domain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1EBCB2-0465-4FC2-A32E-6A716E31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43C835-222F-458C-92F0-C2450117C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79" y="2527056"/>
            <a:ext cx="37528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FAD01E0-D0FC-43E5-8F43-BD05AB935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972" y="2527056"/>
            <a:ext cx="37528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1A54267-3580-4D56-AE14-0357D7E11192}"/>
              </a:ext>
            </a:extLst>
          </p:cNvPr>
          <p:cNvSpPr txBox="1"/>
          <p:nvPr/>
        </p:nvSpPr>
        <p:spPr>
          <a:xfrm>
            <a:off x="2678725" y="2003836"/>
            <a:ext cx="296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Raw </a:t>
            </a:r>
            <a:r>
              <a:rPr lang="es-ES" sz="2800" dirty="0" err="1"/>
              <a:t>signal</a:t>
            </a:r>
            <a:endParaRPr lang="es-E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AA19207-F86B-48B2-BBBD-0F10BC9D5E88}"/>
              </a:ext>
            </a:extLst>
          </p:cNvPr>
          <p:cNvSpPr txBox="1"/>
          <p:nvPr/>
        </p:nvSpPr>
        <p:spPr>
          <a:xfrm>
            <a:off x="8029133" y="1949090"/>
            <a:ext cx="296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Filtered</a:t>
            </a:r>
            <a:r>
              <a:rPr lang="es-ES" sz="2800" dirty="0"/>
              <a:t> </a:t>
            </a:r>
            <a:r>
              <a:rPr lang="es-ES" sz="2800" dirty="0" err="1"/>
              <a:t>signal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89144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26458-6A02-4EAF-A70A-522582D2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Fast</a:t>
            </a:r>
            <a:r>
              <a:rPr lang="es-ES" dirty="0"/>
              <a:t> Fourier </a:t>
            </a:r>
            <a:r>
              <a:rPr lang="es-ES" dirty="0" err="1"/>
              <a:t>Transform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AC8176-7D51-4BB2-A569-C4D71A97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BCAB1E5-5AC7-4AB5-8D71-1D7F79F0F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068874" cy="42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06E1F0D-8A46-4DDC-9EFE-E1E8EE387360}"/>
                  </a:ext>
                </a:extLst>
              </p:cNvPr>
              <p:cNvSpPr txBox="1"/>
              <p:nvPr/>
            </p:nvSpPr>
            <p:spPr>
              <a:xfrm>
                <a:off x="7109792" y="3447296"/>
                <a:ext cx="45446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=1,1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𝐻𝑅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=1,1 ∗60=66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𝐵𝑃𝑀</m:t>
                          </m:r>
                        </m:e>
                      </m:func>
                    </m:oMath>
                  </m:oMathPara>
                </a14:m>
                <a:endParaRPr lang="es-ES" b="0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06E1F0D-8A46-4DDC-9EFE-E1E8EE387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792" y="3447296"/>
                <a:ext cx="4544642" cy="553998"/>
              </a:xfrm>
              <a:prstGeom prst="rect">
                <a:avLst/>
              </a:prstGeom>
              <a:blipFill>
                <a:blip r:embed="rId3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923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91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de Office</vt:lpstr>
      <vt:lpstr>Actirate – Actibelt Heart Rate Sensor</vt:lpstr>
      <vt:lpstr>Presentación de PowerPoint</vt:lpstr>
      <vt:lpstr>Presentación de PowerPoint</vt:lpstr>
      <vt:lpstr>Presentación de PowerPoint</vt:lpstr>
      <vt:lpstr>Pipeline</vt:lpstr>
      <vt:lpstr>Presentación de PowerPoint</vt:lpstr>
      <vt:lpstr>Frequency Domain</vt:lpstr>
      <vt:lpstr>Fast Fourier 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Actirate – Actibelt Heart Rate Sensor</dc:title>
  <dc:creator>Álvaro Gutiérrez Tenorio</dc:creator>
  <cp:lastModifiedBy>Álvaro Gutiérrez Tenorio</cp:lastModifiedBy>
  <cp:revision>6</cp:revision>
  <dcterms:created xsi:type="dcterms:W3CDTF">2021-05-26T20:22:43Z</dcterms:created>
  <dcterms:modified xsi:type="dcterms:W3CDTF">2021-05-26T21:24:28Z</dcterms:modified>
</cp:coreProperties>
</file>