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5" r:id="rId6"/>
    <p:sldId id="266" r:id="rId7"/>
    <p:sldId id="261" r:id="rId8"/>
    <p:sldId id="260" r:id="rId9"/>
    <p:sldId id="262" r:id="rId10"/>
    <p:sldId id="263" r:id="rId11"/>
    <p:sldId id="264" r:id="rId12"/>
    <p:sldId id="267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64B"/>
    <a:srgbClr val="464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CB6D49-719B-4D67-BDCC-3B1A76694C35}" v="250" dt="2021-07-07T16:31:53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18D50-9B62-4E7F-8ACC-9E9FD2923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91A17-1325-4D41-AA36-E2C2E362A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2BC88C-1999-4E9C-9DAA-14D1F4345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F77A-ED2B-4B04-8768-2908198AAC08}" type="datetimeFigureOut">
              <a:rPr lang="es-ES" smtClean="0"/>
              <a:t>08/07/2021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988A46-C72F-456E-AB3B-0A6B4B0C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AC1D91-2D37-4AF6-B41A-A3219DC8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FD1A-81C3-4F98-B1DF-FBF8BB4C8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454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C2D60-8AB4-44AA-99F6-923038ADA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5AD85F-6E64-4D82-82D5-0CFF0C6B4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9AFCD3-65BB-4913-AAA4-83A88568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F77A-ED2B-4B04-8768-2908198AAC08}" type="datetimeFigureOut">
              <a:rPr lang="es-ES" smtClean="0"/>
              <a:t>08/07/2021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5DF055-7D1E-4E0B-906C-A0EE6C3E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1C6991-F03D-4588-B195-02F602CD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FD1A-81C3-4F98-B1DF-FBF8BB4C8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967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A699E0-A279-4210-81DC-2ABB5CC9F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51DAEC-9EDA-41ED-BA27-00E3D8BE3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1F577E-5A32-4C16-808E-92C7208D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F77A-ED2B-4B04-8768-2908198AAC08}" type="datetimeFigureOut">
              <a:rPr lang="es-ES" smtClean="0"/>
              <a:t>08/07/2021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7DC8F5-68F5-41C3-9482-FAC24702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84E0BC-80A2-4BF6-ABEC-4BB94070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FD1A-81C3-4F98-B1DF-FBF8BB4C8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645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C6F41-ED75-4792-91C9-6F98A32C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783955-A9AD-41AB-89AF-405021095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5A1F83-A385-4CD1-9F64-AEC138A2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F77A-ED2B-4B04-8768-2908198AAC08}" type="datetimeFigureOut">
              <a:rPr lang="es-ES" smtClean="0"/>
              <a:t>08/07/2021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1624A8-F75A-45A8-B180-28C4127A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5D9F39-629E-4391-8DA7-C8D750CE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FD1A-81C3-4F98-B1DF-FBF8BB4C8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34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525DE-0D20-4378-A81B-B93C7542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53F4BC-7E21-4F0A-A0A8-7ED458D96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D0387B-35DB-4A16-9AAD-349322AA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F77A-ED2B-4B04-8768-2908198AAC08}" type="datetimeFigureOut">
              <a:rPr lang="es-ES" smtClean="0"/>
              <a:t>08/07/2021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D9F4CD-D9E8-4E6E-971E-28A23691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0ADB43-52C2-4C99-99B7-813BFA60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FD1A-81C3-4F98-B1DF-FBF8BB4C8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695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A7F53-3763-4B4C-A7BD-17FB6B0D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FA8E08-B643-4E98-B042-42476F5D4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1C3E1C-130E-40FE-B73D-1570D36F5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CAA361-85B4-4404-933D-607344C67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F77A-ED2B-4B04-8768-2908198AAC08}" type="datetimeFigureOut">
              <a:rPr lang="es-ES" smtClean="0"/>
              <a:t>08/07/2021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2BFC7C-52A6-45EE-AC49-7ABDAD3E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14EF92-44F8-4205-B6E4-414DD3ED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FD1A-81C3-4F98-B1DF-FBF8BB4C8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720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8CD67-3625-4FB5-9994-F4ECEAC8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02A73C-F286-46B4-AD91-0E541E4F2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435A29-AE9E-4BB0-A681-3C1B303F8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9314065-4719-42A7-92FF-D578AD819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022AD24-4E43-40F9-84B8-C24E0CB94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4183801-2517-4F9A-B77E-53737C5A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F77A-ED2B-4B04-8768-2908198AAC08}" type="datetimeFigureOut">
              <a:rPr lang="es-ES" smtClean="0"/>
              <a:t>08/07/2021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FC9B967-B2D4-45B1-A77B-E8B6BB23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B40DAC3-4F88-4D2C-900D-93CA448C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FD1A-81C3-4F98-B1DF-FBF8BB4C8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349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F6508-D3B4-4608-BB46-A144E254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877A733-8F2B-4CF9-A09F-73AEDE58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F77A-ED2B-4B04-8768-2908198AAC08}" type="datetimeFigureOut">
              <a:rPr lang="es-ES" smtClean="0"/>
              <a:t>08/07/2021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5685D49-5CC2-4F2C-B560-46A8AB4C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046EEE-642E-4092-A2D8-4A0F0210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FD1A-81C3-4F98-B1DF-FBF8BB4C8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50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15F08D3-5C5A-4EF8-B148-0681981A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F77A-ED2B-4B04-8768-2908198AAC08}" type="datetimeFigureOut">
              <a:rPr lang="es-ES" smtClean="0"/>
              <a:t>08/07/2021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0694F2D-6BA7-40C0-8DC8-E18323A4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A9B5D8-325D-48F7-BFD5-2F54F71C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FD1A-81C3-4F98-B1DF-FBF8BB4C8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0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6832E-FED1-4A40-8221-6AA411E5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BBA89B-AB9E-4E74-8294-DA916ECA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716264-B1BC-4D69-A847-0EE5E0C2C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58037D-CF45-46E8-B88D-B04ECC45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F77A-ED2B-4B04-8768-2908198AAC08}" type="datetimeFigureOut">
              <a:rPr lang="es-ES" smtClean="0"/>
              <a:t>08/07/2021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6297E3-EA93-472C-A547-C2DE28CD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231764-6C80-4838-A95F-36B7E50E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FD1A-81C3-4F98-B1DF-FBF8BB4C8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511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5BC94-A7DB-4CB8-B58E-A3E96DCB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6BD446-3A8B-465C-A849-BF71E46D8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14594F-E8E8-4C3E-AEE8-8706E2C6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3C740F-C3AD-417F-8FF8-8CE04F2A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F77A-ED2B-4B04-8768-2908198AAC08}" type="datetimeFigureOut">
              <a:rPr lang="es-ES" smtClean="0"/>
              <a:t>08/07/2021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93A821-2DAA-4CA1-9A3A-8862010D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6F3E2D-A5F6-4E81-A935-1ED7968E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FD1A-81C3-4F98-B1DF-FBF8BB4C8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478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BEE1DE1-AA39-4B67-A390-F5D743FA1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6A6E40-C639-4973-9135-8C841B879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D095B7-42B0-4C6C-B56F-6CAC79ADF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EF77A-ED2B-4B04-8768-2908198AAC08}" type="datetimeFigureOut">
              <a:rPr lang="es-ES" smtClean="0"/>
              <a:t>08/07/2021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78FF15-A721-488F-BBC6-E5A77FF53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93BF3B-4B96-4BC4-8C92-1D4ED4AE5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6FD1A-81C3-4F98-B1DF-FBF8BB4C8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855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6E26D-5F8B-4ED7-93F9-65972760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actirate</a:t>
            </a:r>
            <a:r>
              <a:rPr lang="es-ES" dirty="0"/>
              <a:t> – </a:t>
            </a:r>
            <a:r>
              <a:rPr lang="es-ES" dirty="0" err="1"/>
              <a:t>actibelt</a:t>
            </a:r>
            <a:r>
              <a:rPr lang="es-ES" dirty="0"/>
              <a:t> Heart </a:t>
            </a:r>
            <a:r>
              <a:rPr lang="es-ES" dirty="0" err="1"/>
              <a:t>Rate</a:t>
            </a:r>
            <a:r>
              <a:rPr lang="es-ES" dirty="0"/>
              <a:t> Sensor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EFE0B7-94AA-4D99-90C5-58DE5E762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We</a:t>
            </a:r>
            <a:r>
              <a:rPr lang="es-ES" dirty="0"/>
              <a:t> are </a:t>
            </a:r>
            <a:r>
              <a:rPr lang="es-ES" dirty="0" err="1"/>
              <a:t>trying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raw data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a</a:t>
            </a:r>
            <a:r>
              <a:rPr lang="es-ES"/>
              <a:t>ctibelt</a:t>
            </a:r>
            <a:r>
              <a:rPr lang="es-ES" dirty="0"/>
              <a:t> LED HR sensor and </a:t>
            </a:r>
            <a:r>
              <a:rPr lang="es-ES" dirty="0" err="1"/>
              <a:t>trying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extract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actual </a:t>
            </a:r>
            <a:r>
              <a:rPr lang="es-ES" dirty="0" err="1"/>
              <a:t>heart</a:t>
            </a:r>
            <a:r>
              <a:rPr lang="es-ES" dirty="0"/>
              <a:t> </a:t>
            </a:r>
            <a:r>
              <a:rPr lang="es-ES" dirty="0" err="1"/>
              <a:t>rate</a:t>
            </a:r>
            <a:r>
              <a:rPr lang="es-ES" dirty="0"/>
              <a:t>.</a:t>
            </a:r>
          </a:p>
        </p:txBody>
      </p:sp>
      <p:pic>
        <p:nvPicPr>
          <p:cNvPr id="7" name="Imagen 6" descr="Imagen que contiene Flecha&#10;&#10;Descripción generada automáticamente">
            <a:extLst>
              <a:ext uri="{FF2B5EF4-FFF2-40B4-BE49-F238E27FC236}">
                <a16:creationId xmlns:a16="http://schemas.microsoft.com/office/drawing/2014/main" id="{A5925353-83B4-482C-BF5A-2B4E3777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024" y="2766743"/>
            <a:ext cx="4546960" cy="34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90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86AC3-DE7A-420A-A800-347DE41E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Comparing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ECG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F4C1EE-3049-4605-AB1F-42430718B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072" y="3210719"/>
            <a:ext cx="5010150" cy="1581150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7CC57DD8-EC51-4361-B810-E049A4A8E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71238"/>
            <a:ext cx="4816279" cy="309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2013880-3729-4A18-B085-755293DE6214}"/>
              </a:ext>
            </a:extLst>
          </p:cNvPr>
          <p:cNvSpPr txBox="1"/>
          <p:nvPr/>
        </p:nvSpPr>
        <p:spPr>
          <a:xfrm>
            <a:off x="2189285" y="1924907"/>
            <a:ext cx="420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/>
              <a:t>Our</a:t>
            </a:r>
            <a:r>
              <a:rPr lang="es-ES" sz="3600" dirty="0"/>
              <a:t> </a:t>
            </a:r>
            <a:r>
              <a:rPr lang="es-ES" sz="3600" dirty="0" err="1"/>
              <a:t>signal</a:t>
            </a:r>
            <a:endParaRPr lang="es-ES" sz="3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C6517F-5867-4C78-B7B5-89952E9BCB27}"/>
              </a:ext>
            </a:extLst>
          </p:cNvPr>
          <p:cNvSpPr txBox="1"/>
          <p:nvPr/>
        </p:nvSpPr>
        <p:spPr>
          <a:xfrm>
            <a:off x="7897763" y="1924906"/>
            <a:ext cx="420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ECG </a:t>
            </a:r>
            <a:r>
              <a:rPr lang="es-ES" sz="3600" dirty="0" err="1"/>
              <a:t>signal</a:t>
            </a:r>
            <a:endParaRPr lang="es-ES" sz="36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BE9CF3A-F641-4EED-AFAA-D32AD038D9DC}"/>
              </a:ext>
            </a:extLst>
          </p:cNvPr>
          <p:cNvSpPr txBox="1"/>
          <p:nvPr/>
        </p:nvSpPr>
        <p:spPr>
          <a:xfrm>
            <a:off x="4294236" y="5846544"/>
            <a:ext cx="420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WORKING ON IT!</a:t>
            </a:r>
          </a:p>
        </p:txBody>
      </p:sp>
    </p:spTree>
    <p:extLst>
      <p:ext uri="{BB962C8B-B14F-4D97-AF65-F5344CB8AC3E}">
        <p14:creationId xmlns:p14="http://schemas.microsoft.com/office/powerpoint/2010/main" val="400513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6479A-A02E-4269-9817-198CCD1E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Comparing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in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bodyparts</a:t>
            </a:r>
            <a:endParaRPr lang="es-E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1DB7669-F1CE-43B0-8D2A-B44934A13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11053"/>
            <a:ext cx="4996309" cy="343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22576E0-F04D-4005-9427-AD4A8A010CDB}"/>
              </a:ext>
            </a:extLst>
          </p:cNvPr>
          <p:cNvSpPr txBox="1"/>
          <p:nvPr/>
        </p:nvSpPr>
        <p:spPr>
          <a:xfrm>
            <a:off x="6652812" y="1984338"/>
            <a:ext cx="388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Device</a:t>
            </a:r>
            <a:r>
              <a:rPr lang="es-ES" dirty="0"/>
              <a:t> 2 (</a:t>
            </a:r>
            <a:r>
              <a:rPr lang="es-ES" dirty="0" err="1"/>
              <a:t>right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 </a:t>
            </a:r>
            <a:r>
              <a:rPr lang="es-ES" dirty="0" err="1"/>
              <a:t>finger</a:t>
            </a:r>
            <a:r>
              <a:rPr lang="es-ES" dirty="0"/>
              <a:t>)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1187829-F012-40FC-BE6D-3DBD281B4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26" y="2611054"/>
            <a:ext cx="4996307" cy="343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97679D9-2335-489B-9414-20FA18C23F05}"/>
              </a:ext>
            </a:extLst>
          </p:cNvPr>
          <p:cNvSpPr txBox="1"/>
          <p:nvPr/>
        </p:nvSpPr>
        <p:spPr>
          <a:xfrm>
            <a:off x="1248474" y="1984338"/>
            <a:ext cx="388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Device</a:t>
            </a:r>
            <a:r>
              <a:rPr lang="es-ES" dirty="0"/>
              <a:t> 1 (</a:t>
            </a:r>
            <a:r>
              <a:rPr lang="es-ES" dirty="0" err="1"/>
              <a:t>left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 </a:t>
            </a:r>
            <a:r>
              <a:rPr lang="es-ES" dirty="0" err="1"/>
              <a:t>finger</a:t>
            </a:r>
            <a:r>
              <a:rPr lang="es-E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5D4598C-3671-4C26-A9D5-FA3E37B3CFE4}"/>
                  </a:ext>
                </a:extLst>
              </p:cNvPr>
              <p:cNvSpPr txBox="1"/>
              <p:nvPr/>
            </p:nvSpPr>
            <p:spPr>
              <a:xfrm>
                <a:off x="2758428" y="6218555"/>
                <a:ext cx="14909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𝐻𝑅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=78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𝑏𝑝𝑚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5D4598C-3671-4C26-A9D5-FA3E37B3C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428" y="6218555"/>
                <a:ext cx="1490986" cy="276999"/>
              </a:xfrm>
              <a:prstGeom prst="rect">
                <a:avLst/>
              </a:prstGeom>
              <a:blipFill>
                <a:blip r:embed="rId4"/>
                <a:stretch>
                  <a:fillRect l="-4082" t="-2174" r="-3673" b="-3260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BFE7A64-7B44-4F4B-B572-7A91FC8331A3}"/>
                  </a:ext>
                </a:extLst>
              </p:cNvPr>
              <p:cNvSpPr txBox="1"/>
              <p:nvPr/>
            </p:nvSpPr>
            <p:spPr>
              <a:xfrm>
                <a:off x="8369092" y="6218555"/>
                <a:ext cx="14909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𝐻𝑅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=78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𝑏𝑝𝑚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BFE7A64-7B44-4F4B-B572-7A91FC833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092" y="6218555"/>
                <a:ext cx="1490986" cy="276999"/>
              </a:xfrm>
              <a:prstGeom prst="rect">
                <a:avLst/>
              </a:prstGeom>
              <a:blipFill>
                <a:blip r:embed="rId5"/>
                <a:stretch>
                  <a:fillRect l="-4098" t="-2174" r="-4098" b="-3260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679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6479A-A02E-4269-9817-198CCD1E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Comparing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in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bodyparts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2576E0-F04D-4005-9427-AD4A8A010CDB}"/>
              </a:ext>
            </a:extLst>
          </p:cNvPr>
          <p:cNvSpPr txBox="1"/>
          <p:nvPr/>
        </p:nvSpPr>
        <p:spPr>
          <a:xfrm>
            <a:off x="6652812" y="1984338"/>
            <a:ext cx="388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Device</a:t>
            </a:r>
            <a:r>
              <a:rPr lang="es-ES" dirty="0"/>
              <a:t> 2 (</a:t>
            </a:r>
            <a:r>
              <a:rPr lang="es-ES" dirty="0" err="1"/>
              <a:t>right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 </a:t>
            </a:r>
            <a:r>
              <a:rPr lang="es-ES" dirty="0" err="1"/>
              <a:t>finger</a:t>
            </a:r>
            <a:r>
              <a:rPr lang="es-ES" dirty="0"/>
              <a:t>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97679D9-2335-489B-9414-20FA18C23F05}"/>
              </a:ext>
            </a:extLst>
          </p:cNvPr>
          <p:cNvSpPr txBox="1"/>
          <p:nvPr/>
        </p:nvSpPr>
        <p:spPr>
          <a:xfrm>
            <a:off x="1248474" y="1984338"/>
            <a:ext cx="388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Device</a:t>
            </a:r>
            <a:r>
              <a:rPr lang="es-ES" dirty="0"/>
              <a:t> 1 (</a:t>
            </a:r>
            <a:r>
              <a:rPr lang="es-ES" dirty="0" err="1"/>
              <a:t>left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 </a:t>
            </a:r>
            <a:r>
              <a:rPr lang="es-ES" dirty="0" err="1"/>
              <a:t>finger</a:t>
            </a:r>
            <a:r>
              <a:rPr lang="es-E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5D4598C-3671-4C26-A9D5-FA3E37B3CFE4}"/>
                  </a:ext>
                </a:extLst>
              </p:cNvPr>
              <p:cNvSpPr txBox="1"/>
              <p:nvPr/>
            </p:nvSpPr>
            <p:spPr>
              <a:xfrm>
                <a:off x="2758428" y="6218555"/>
                <a:ext cx="14909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𝐻𝑅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=78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𝑏𝑝𝑚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5D4598C-3671-4C26-A9D5-FA3E37B3C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428" y="6218555"/>
                <a:ext cx="1490986" cy="276999"/>
              </a:xfrm>
              <a:prstGeom prst="rect">
                <a:avLst/>
              </a:prstGeom>
              <a:blipFill>
                <a:blip r:embed="rId2"/>
                <a:stretch>
                  <a:fillRect l="-4082" t="-2174" r="-3673" b="-3260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BFE7A64-7B44-4F4B-B572-7A91FC8331A3}"/>
                  </a:ext>
                </a:extLst>
              </p:cNvPr>
              <p:cNvSpPr txBox="1"/>
              <p:nvPr/>
            </p:nvSpPr>
            <p:spPr>
              <a:xfrm>
                <a:off x="8369092" y="6218555"/>
                <a:ext cx="14909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𝐻𝑅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=78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𝑏𝑝𝑚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BFE7A64-7B44-4F4B-B572-7A91FC833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092" y="6218555"/>
                <a:ext cx="1490986" cy="276999"/>
              </a:xfrm>
              <a:prstGeom prst="rect">
                <a:avLst/>
              </a:prstGeom>
              <a:blipFill>
                <a:blip r:embed="rId3"/>
                <a:stretch>
                  <a:fillRect l="-4098" t="-2174" r="-4098" b="-3260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22C3E531-2AC7-488A-AE1A-C062ED0AE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47320"/>
            <a:ext cx="4810804" cy="343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2B9631B-A516-4484-9B88-440CA9B39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12" y="2647320"/>
            <a:ext cx="4885005" cy="343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5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6E587E19-DB94-4E63-849B-EC4D65984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451" y="2580742"/>
            <a:ext cx="4996309" cy="349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11D8121F-CBA9-42A2-B8CD-CD8C0E5A6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26" y="2611053"/>
            <a:ext cx="4996309" cy="343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F6479A-A02E-4269-9817-198CCD1E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Comparing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in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bodyparts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2576E0-F04D-4005-9427-AD4A8A010CDB}"/>
              </a:ext>
            </a:extLst>
          </p:cNvPr>
          <p:cNvSpPr txBox="1"/>
          <p:nvPr/>
        </p:nvSpPr>
        <p:spPr>
          <a:xfrm>
            <a:off x="6652812" y="1984338"/>
            <a:ext cx="388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Device</a:t>
            </a:r>
            <a:r>
              <a:rPr lang="es-ES" dirty="0"/>
              <a:t> 2 (</a:t>
            </a:r>
            <a:r>
              <a:rPr lang="es-ES" dirty="0" err="1"/>
              <a:t>Belly</a:t>
            </a:r>
            <a:r>
              <a:rPr lang="es-ES" dirty="0"/>
              <a:t>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97679D9-2335-489B-9414-20FA18C23F05}"/>
              </a:ext>
            </a:extLst>
          </p:cNvPr>
          <p:cNvSpPr txBox="1"/>
          <p:nvPr/>
        </p:nvSpPr>
        <p:spPr>
          <a:xfrm>
            <a:off x="1248474" y="1984338"/>
            <a:ext cx="388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Device</a:t>
            </a:r>
            <a:r>
              <a:rPr lang="es-ES" dirty="0"/>
              <a:t> 1 (</a:t>
            </a:r>
            <a:r>
              <a:rPr lang="es-ES" dirty="0" err="1"/>
              <a:t>Right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 </a:t>
            </a:r>
            <a:r>
              <a:rPr lang="es-ES" dirty="0" err="1"/>
              <a:t>finger</a:t>
            </a:r>
            <a:r>
              <a:rPr lang="es-E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5D4598C-3671-4C26-A9D5-FA3E37B3CFE4}"/>
                  </a:ext>
                </a:extLst>
              </p:cNvPr>
              <p:cNvSpPr txBox="1"/>
              <p:nvPr/>
            </p:nvSpPr>
            <p:spPr>
              <a:xfrm>
                <a:off x="2758428" y="6218555"/>
                <a:ext cx="14557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𝐻𝑅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=60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𝑏𝑝𝑚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5D4598C-3671-4C26-A9D5-FA3E37B3C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428" y="6218555"/>
                <a:ext cx="1455720" cy="276999"/>
              </a:xfrm>
              <a:prstGeom prst="rect">
                <a:avLst/>
              </a:prstGeom>
              <a:blipFill>
                <a:blip r:embed="rId4"/>
                <a:stretch>
                  <a:fillRect l="-5439" t="-2174" r="-5021" b="-3260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BFE7A64-7B44-4F4B-B572-7A91FC8331A3}"/>
                  </a:ext>
                </a:extLst>
              </p:cNvPr>
              <p:cNvSpPr txBox="1"/>
              <p:nvPr/>
            </p:nvSpPr>
            <p:spPr>
              <a:xfrm>
                <a:off x="8369092" y="6218555"/>
                <a:ext cx="14909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𝐻𝑅</m:t>
                          </m:r>
                        </m:sub>
                      </m:sSub>
                      <m:r>
                        <a:rPr lang="es-E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=27 </m:t>
                      </m:r>
                      <m:r>
                        <a:rPr lang="es-E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𝑏𝑝𝑚</m:t>
                      </m:r>
                    </m:oMath>
                  </m:oMathPara>
                </a14:m>
                <a:endParaRPr lang="es-E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BFE7A64-7B44-4F4B-B572-7A91FC833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092" y="6218555"/>
                <a:ext cx="1490986" cy="276999"/>
              </a:xfrm>
              <a:prstGeom prst="rect">
                <a:avLst/>
              </a:prstGeom>
              <a:blipFill>
                <a:blip r:embed="rId5"/>
                <a:stretch>
                  <a:fillRect l="-4098" t="-2174" r="-4098" b="-3260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951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9E228C3A-0D89-4321-88D5-C420B3D09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11" y="2647320"/>
            <a:ext cx="4885005" cy="343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F6479A-A02E-4269-9817-198CCD1E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Comparing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in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bodyparts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2576E0-F04D-4005-9427-AD4A8A010CDB}"/>
              </a:ext>
            </a:extLst>
          </p:cNvPr>
          <p:cNvSpPr txBox="1"/>
          <p:nvPr/>
        </p:nvSpPr>
        <p:spPr>
          <a:xfrm>
            <a:off x="6652812" y="1984338"/>
            <a:ext cx="388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Device</a:t>
            </a:r>
            <a:r>
              <a:rPr lang="es-ES" dirty="0"/>
              <a:t> 2 (</a:t>
            </a:r>
            <a:r>
              <a:rPr lang="es-ES" dirty="0" err="1"/>
              <a:t>Belly</a:t>
            </a:r>
            <a:r>
              <a:rPr lang="es-ES" dirty="0"/>
              <a:t>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97679D9-2335-489B-9414-20FA18C23F05}"/>
              </a:ext>
            </a:extLst>
          </p:cNvPr>
          <p:cNvSpPr txBox="1"/>
          <p:nvPr/>
        </p:nvSpPr>
        <p:spPr>
          <a:xfrm>
            <a:off x="1248474" y="1984338"/>
            <a:ext cx="388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Device</a:t>
            </a:r>
            <a:r>
              <a:rPr lang="es-ES" dirty="0"/>
              <a:t> 1 (</a:t>
            </a:r>
            <a:r>
              <a:rPr lang="es-ES" dirty="0" err="1"/>
              <a:t>Right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 </a:t>
            </a:r>
            <a:r>
              <a:rPr lang="es-ES" dirty="0" err="1"/>
              <a:t>finger</a:t>
            </a:r>
            <a:r>
              <a:rPr lang="es-E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5D4598C-3671-4C26-A9D5-FA3E37B3CFE4}"/>
                  </a:ext>
                </a:extLst>
              </p:cNvPr>
              <p:cNvSpPr txBox="1"/>
              <p:nvPr/>
            </p:nvSpPr>
            <p:spPr>
              <a:xfrm>
                <a:off x="2758428" y="6218555"/>
                <a:ext cx="14557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𝐻𝑅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=60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𝑏𝑝𝑚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5D4598C-3671-4C26-A9D5-FA3E37B3C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428" y="6218555"/>
                <a:ext cx="1455720" cy="276999"/>
              </a:xfrm>
              <a:prstGeom prst="rect">
                <a:avLst/>
              </a:prstGeom>
              <a:blipFill>
                <a:blip r:embed="rId3"/>
                <a:stretch>
                  <a:fillRect l="-5439" t="-2174" r="-5021" b="-3260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BFE7A64-7B44-4F4B-B572-7A91FC8331A3}"/>
                  </a:ext>
                </a:extLst>
              </p:cNvPr>
              <p:cNvSpPr txBox="1"/>
              <p:nvPr/>
            </p:nvSpPr>
            <p:spPr>
              <a:xfrm>
                <a:off x="8369092" y="6218555"/>
                <a:ext cx="14557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𝐻𝑅</m:t>
                          </m:r>
                        </m:sub>
                      </m:sSub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=27 </m:t>
                      </m:r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𝑏𝑝𝑚</m:t>
                      </m:r>
                    </m:oMath>
                  </m:oMathPara>
                </a14:m>
                <a:endParaRPr lang="es-E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BFE7A64-7B44-4F4B-B572-7A91FC833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092" y="6218555"/>
                <a:ext cx="1455720" cy="276999"/>
              </a:xfrm>
              <a:prstGeom prst="rect">
                <a:avLst/>
              </a:prstGeom>
              <a:blipFill>
                <a:blip r:embed="rId4"/>
                <a:stretch>
                  <a:fillRect l="-5439" t="-2174" r="-5021" b="-3260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8" name="Picture 4">
            <a:extLst>
              <a:ext uri="{FF2B5EF4-FFF2-40B4-BE49-F238E27FC236}">
                <a16:creationId xmlns:a16="http://schemas.microsoft.com/office/drawing/2014/main" id="{ABBE2F2E-B11F-4A64-B50C-D041BDCB2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650" y="2594291"/>
            <a:ext cx="4885005" cy="349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676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136FD-71A3-463F-9C48-80298439A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Measure</a:t>
            </a:r>
            <a:r>
              <a:rPr lang="es-ES" dirty="0"/>
              <a:t> and compare a </a:t>
            </a:r>
            <a:r>
              <a:rPr lang="es-ES" dirty="0" err="1"/>
              <a:t>population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2E86784-9F81-4FDB-BF29-5258ABFCAD9C}"/>
              </a:ext>
            </a:extLst>
          </p:cNvPr>
          <p:cNvSpPr txBox="1"/>
          <p:nvPr/>
        </p:nvSpPr>
        <p:spPr>
          <a:xfrm>
            <a:off x="692425" y="2398644"/>
            <a:ext cx="1038639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/>
              <a:t>Population</a:t>
            </a:r>
            <a:r>
              <a:rPr lang="es-ES" sz="2800" dirty="0"/>
              <a:t> </a:t>
            </a:r>
            <a:r>
              <a:rPr lang="es-ES" sz="2800" dirty="0" err="1"/>
              <a:t>formed</a:t>
            </a:r>
            <a:r>
              <a:rPr lang="es-ES" sz="2800" dirty="0"/>
              <a:t> </a:t>
            </a:r>
            <a:r>
              <a:rPr lang="es-ES" sz="2800" dirty="0" err="1"/>
              <a:t>by</a:t>
            </a:r>
            <a:r>
              <a:rPr lang="es-ES" sz="2800" dirty="0"/>
              <a:t> </a:t>
            </a:r>
            <a:r>
              <a:rPr lang="es-ES" sz="2800" dirty="0" err="1"/>
              <a:t>people</a:t>
            </a:r>
            <a:r>
              <a:rPr lang="es-ES" sz="2800" dirty="0"/>
              <a:t> </a:t>
            </a:r>
            <a:r>
              <a:rPr lang="es-ES" sz="2800" dirty="0" err="1"/>
              <a:t>with</a:t>
            </a:r>
            <a:r>
              <a:rPr lang="es-ES" sz="2800" dirty="0"/>
              <a:t> </a:t>
            </a:r>
            <a:r>
              <a:rPr lang="es-ES" sz="2800" dirty="0" err="1"/>
              <a:t>different</a:t>
            </a:r>
            <a:r>
              <a:rPr lang="es-ES" sz="2800" dirty="0"/>
              <a:t> </a:t>
            </a:r>
            <a:r>
              <a:rPr lang="es-ES" sz="2800" dirty="0" err="1"/>
              <a:t>gender</a:t>
            </a:r>
            <a:r>
              <a:rPr lang="es-ES" sz="2800" dirty="0"/>
              <a:t>, </a:t>
            </a:r>
            <a:r>
              <a:rPr lang="es-ES" sz="2800" dirty="0" err="1"/>
              <a:t>age</a:t>
            </a:r>
            <a:r>
              <a:rPr lang="es-ES" sz="2800" dirty="0"/>
              <a:t>, smoking </a:t>
            </a:r>
            <a:r>
              <a:rPr lang="es-ES" sz="2800" dirty="0" err="1"/>
              <a:t>preferences</a:t>
            </a:r>
            <a:r>
              <a:rPr lang="es-ES" sz="2800" dirty="0"/>
              <a:t>, </a:t>
            </a:r>
            <a:r>
              <a:rPr lang="es-ES" sz="2800" dirty="0" err="1"/>
              <a:t>heart</a:t>
            </a:r>
            <a:r>
              <a:rPr lang="es-ES" sz="2800" dirty="0"/>
              <a:t> </a:t>
            </a:r>
            <a:r>
              <a:rPr lang="es-ES" sz="2800" dirty="0" err="1"/>
              <a:t>diseases</a:t>
            </a:r>
            <a:r>
              <a:rPr lang="es-ES" sz="28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dirty="0"/>
          </a:p>
          <a:p>
            <a:pPr algn="ctr"/>
            <a:r>
              <a:rPr lang="es-ES" sz="5400" dirty="0"/>
              <a:t>WE NEED VOLUNTEERS!</a:t>
            </a:r>
          </a:p>
        </p:txBody>
      </p:sp>
    </p:spTree>
    <p:extLst>
      <p:ext uri="{BB962C8B-B14F-4D97-AF65-F5344CB8AC3E}">
        <p14:creationId xmlns:p14="http://schemas.microsoft.com/office/powerpoint/2010/main" val="3891535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136FD-71A3-463F-9C48-80298439A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Measure</a:t>
            </a:r>
            <a:r>
              <a:rPr lang="es-ES" dirty="0"/>
              <a:t> and compare a </a:t>
            </a:r>
            <a:r>
              <a:rPr lang="es-ES" dirty="0" err="1"/>
              <a:t>population</a:t>
            </a:r>
            <a:endParaRPr lang="es-ES" dirty="0"/>
          </a:p>
        </p:txBody>
      </p:sp>
      <p:pic>
        <p:nvPicPr>
          <p:cNvPr id="7" name="alvaro_jumping_Trim">
            <a:hlinkClick r:id="" action="ppaction://media"/>
            <a:extLst>
              <a:ext uri="{FF2B5EF4-FFF2-40B4-BE49-F238E27FC236}">
                <a16:creationId xmlns:a16="http://schemas.microsoft.com/office/drawing/2014/main" id="{2FF4C816-8FBF-49E1-BE67-68295F881F8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938052" y="1456879"/>
            <a:ext cx="2604560" cy="4734151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2E86784-9F81-4FDB-BF29-5258ABFCAD9C}"/>
              </a:ext>
            </a:extLst>
          </p:cNvPr>
          <p:cNvSpPr txBox="1"/>
          <p:nvPr/>
        </p:nvSpPr>
        <p:spPr>
          <a:xfrm>
            <a:off x="692426" y="2398644"/>
            <a:ext cx="64504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/>
              <a:t>Measure</a:t>
            </a:r>
            <a:r>
              <a:rPr lang="es-ES" sz="2800" dirty="0"/>
              <a:t> </a:t>
            </a:r>
            <a:r>
              <a:rPr lang="es-ES" sz="2800" dirty="0" err="1"/>
              <a:t>heartrate</a:t>
            </a:r>
            <a:r>
              <a:rPr lang="es-ES" sz="2800" dirty="0"/>
              <a:t> in a </a:t>
            </a:r>
            <a:r>
              <a:rPr lang="es-ES" sz="2800" dirty="0" err="1"/>
              <a:t>rest</a:t>
            </a:r>
            <a:r>
              <a:rPr lang="es-ES" sz="2800" dirty="0"/>
              <a:t>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/>
              <a:t>Perform</a:t>
            </a:r>
            <a:r>
              <a:rPr lang="es-ES" sz="2800" dirty="0"/>
              <a:t> 25 jumping </a:t>
            </a:r>
            <a:r>
              <a:rPr lang="es-ES" sz="2800" dirty="0" err="1"/>
              <a:t>jacks</a:t>
            </a: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/>
              <a:t>Measure</a:t>
            </a:r>
            <a:r>
              <a:rPr lang="es-ES" sz="2800" dirty="0"/>
              <a:t> </a:t>
            </a:r>
            <a:r>
              <a:rPr lang="es-ES" sz="2800" dirty="0" err="1"/>
              <a:t>heartrate</a:t>
            </a:r>
            <a:r>
              <a:rPr lang="es-ES" sz="2800" dirty="0"/>
              <a:t> after </a:t>
            </a:r>
            <a:r>
              <a:rPr lang="es-ES" sz="2800" dirty="0" err="1"/>
              <a:t>exercise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14313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6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8791B-FDDC-4FFA-80F1-67206CC8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access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code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8D9F01-792D-4C4A-A51E-5E93F49D8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4945"/>
            <a:ext cx="10515600" cy="4351338"/>
          </a:xfrm>
        </p:spPr>
        <p:txBody>
          <a:bodyPr/>
          <a:lstStyle/>
          <a:p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acces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source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implement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actibelt</a:t>
            </a:r>
            <a:r>
              <a:rPr lang="es-ES" dirty="0"/>
              <a:t> RCT3 software.</a:t>
            </a: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9B4E737-447C-4B5E-A9BE-1E3C3CE24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893" y="2841210"/>
            <a:ext cx="3973616" cy="347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0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4A62F-E3ED-444B-82D2-212D9D648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9440"/>
            <a:ext cx="9144000" cy="2387600"/>
          </a:xfrm>
        </p:spPr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07390B-0B47-4B86-B5F7-6A5D2751D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115"/>
            <a:ext cx="9144000" cy="1655762"/>
          </a:xfrm>
        </p:spPr>
        <p:txBody>
          <a:bodyPr/>
          <a:lstStyle/>
          <a:p>
            <a:endParaRPr lang="es-ES"/>
          </a:p>
        </p:txBody>
      </p:sp>
      <p:pic>
        <p:nvPicPr>
          <p:cNvPr id="5" name="Imagen 4" descr="Un espejo en la pared&#10;&#10;Descripción generada automáticamente con confianza baja">
            <a:extLst>
              <a:ext uri="{FF2B5EF4-FFF2-40B4-BE49-F238E27FC236}">
                <a16:creationId xmlns:a16="http://schemas.microsoft.com/office/drawing/2014/main" id="{9E4A0CDF-CE36-4CA0-9D2B-6D94737F6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226" y="1151003"/>
            <a:ext cx="2643514" cy="4704808"/>
          </a:xfrm>
          <a:prstGeom prst="rect">
            <a:avLst/>
          </a:prstGeom>
        </p:spPr>
      </p:pic>
      <p:pic>
        <p:nvPicPr>
          <p:cNvPr id="7" name="Imagen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D23EE88B-A049-4EBC-8E79-63E9C1298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260" y="1151003"/>
            <a:ext cx="2643514" cy="470480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44E7C9D-B6CA-4818-82FA-1178B056C1D3}"/>
              </a:ext>
            </a:extLst>
          </p:cNvPr>
          <p:cNvSpPr txBox="1"/>
          <p:nvPr/>
        </p:nvSpPr>
        <p:spPr>
          <a:xfrm>
            <a:off x="7686260" y="6008512"/>
            <a:ext cx="2643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Sensor </a:t>
            </a:r>
            <a:r>
              <a:rPr lang="es-ES" dirty="0" err="1"/>
              <a:t>measures</a:t>
            </a:r>
            <a:r>
              <a:rPr lang="es-ES" dirty="0"/>
              <a:t> HR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finger</a:t>
            </a:r>
            <a:r>
              <a:rPr lang="es-ES" dirty="0"/>
              <a:t> </a:t>
            </a:r>
            <a:r>
              <a:rPr lang="es-ES" dirty="0" err="1"/>
              <a:t>tip</a:t>
            </a:r>
            <a:r>
              <a:rPr lang="es-ES" dirty="0"/>
              <a:t>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A5F9226-59F8-455C-A0B8-DB437656DA3B}"/>
              </a:ext>
            </a:extLst>
          </p:cNvPr>
          <p:cNvSpPr txBox="1"/>
          <p:nvPr/>
        </p:nvSpPr>
        <p:spPr>
          <a:xfrm>
            <a:off x="1862226" y="6085471"/>
            <a:ext cx="2643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Actibelt</a:t>
            </a:r>
            <a:r>
              <a:rPr lang="es-ES" dirty="0"/>
              <a:t> has a LED HR sensor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31130DB2-065F-4096-BCBC-87F0378BC897}"/>
              </a:ext>
            </a:extLst>
          </p:cNvPr>
          <p:cNvSpPr txBox="1">
            <a:spLocks/>
          </p:cNvSpPr>
          <p:nvPr/>
        </p:nvSpPr>
        <p:spPr>
          <a:xfrm>
            <a:off x="771940" y="-19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 err="1"/>
              <a:t>Recap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941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F284E6E-C4B8-46E6-B85E-1C70735FEB32}"/>
              </a:ext>
            </a:extLst>
          </p:cNvPr>
          <p:cNvGrpSpPr/>
          <p:nvPr/>
        </p:nvGrpSpPr>
        <p:grpSpPr>
          <a:xfrm>
            <a:off x="516833" y="1372047"/>
            <a:ext cx="11476383" cy="1033671"/>
            <a:chOff x="145774" y="3227352"/>
            <a:chExt cx="11476383" cy="1033671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E5D5DFE5-1038-4FFD-B232-F4E62AF8A2BE}"/>
                </a:ext>
              </a:extLst>
            </p:cNvPr>
            <p:cNvSpPr txBox="1"/>
            <p:nvPr/>
          </p:nvSpPr>
          <p:spPr>
            <a:xfrm>
              <a:off x="6197145" y="3238967"/>
              <a:ext cx="12336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err="1"/>
                <a:t>Filtered</a:t>
              </a:r>
              <a:r>
                <a:rPr lang="es-ES" sz="1600" dirty="0"/>
                <a:t> </a:t>
              </a:r>
              <a:r>
                <a:rPr lang="es-ES" sz="1600" dirty="0" err="1"/>
                <a:t>signal</a:t>
              </a:r>
              <a:endParaRPr lang="es-ES" sz="1600" dirty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5C4005D3-4488-47F9-92C4-E2965F213A27}"/>
                </a:ext>
              </a:extLst>
            </p:cNvPr>
            <p:cNvSpPr/>
            <p:nvPr/>
          </p:nvSpPr>
          <p:spPr>
            <a:xfrm>
              <a:off x="145774" y="3238968"/>
              <a:ext cx="1819816" cy="1022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/>
                <a:t>Actibelt</a:t>
              </a:r>
              <a:r>
                <a:rPr lang="es-ES" dirty="0"/>
                <a:t> HR Sensor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ángulo 8">
                  <a:extLst>
                    <a:ext uri="{FF2B5EF4-FFF2-40B4-BE49-F238E27FC236}">
                      <a16:creationId xmlns:a16="http://schemas.microsoft.com/office/drawing/2014/main" id="{303721CD-F7EF-4419-A5DA-9BC7626BCAE7}"/>
                    </a:ext>
                  </a:extLst>
                </p:cNvPr>
                <p:cNvSpPr/>
                <p:nvPr/>
              </p:nvSpPr>
              <p:spPr>
                <a:xfrm>
                  <a:off x="2400774" y="3227352"/>
                  <a:ext cx="1819816" cy="10220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/>
                    <a:t>Low Pass </a:t>
                  </a:r>
                  <a:r>
                    <a:rPr lang="es-ES" dirty="0" err="1"/>
                    <a:t>Filter</a:t>
                  </a:r>
                  <a:endParaRPr lang="es-ES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𝑐𝑢𝑡𝑜𝑓𝑓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=4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𝐻𝑧</m:t>
                        </m:r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5" name="Rectángulo 4">
                  <a:extLst>
                    <a:ext uri="{FF2B5EF4-FFF2-40B4-BE49-F238E27FC236}">
                      <a16:creationId xmlns:a16="http://schemas.microsoft.com/office/drawing/2014/main" id="{50F02238-4674-49B1-9C13-C46A05510C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0774" y="3227352"/>
                  <a:ext cx="1819816" cy="102205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49F09FFB-059C-45D6-AE3F-45C99D1BA9B0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1965590" y="3738380"/>
              <a:ext cx="435184" cy="116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200358C9-2A21-45E2-9965-0F3C6FA5891E}"/>
                </a:ext>
              </a:extLst>
            </p:cNvPr>
            <p:cNvSpPr txBox="1"/>
            <p:nvPr/>
          </p:nvSpPr>
          <p:spPr>
            <a:xfrm>
              <a:off x="1936883" y="3227352"/>
              <a:ext cx="5920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err="1"/>
                <a:t>Rawdata</a:t>
              </a:r>
              <a:endParaRPr lang="es-E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1818A925-A2C3-434F-9E75-710178E6975C}"/>
                    </a:ext>
                  </a:extLst>
                </p:cNvPr>
                <p:cNvSpPr/>
                <p:nvPr/>
              </p:nvSpPr>
              <p:spPr>
                <a:xfrm>
                  <a:off x="4527808" y="3227353"/>
                  <a:ext cx="1819816" cy="10220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/>
                    <a:t>High Pass </a:t>
                  </a:r>
                  <a:r>
                    <a:rPr lang="es-ES" dirty="0" err="1"/>
                    <a:t>Filter</a:t>
                  </a:r>
                  <a:endParaRPr lang="es-ES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𝑐𝑢𝑡𝑜𝑓𝑓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=0,1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𝐻𝑧</m:t>
                        </m:r>
                      </m:oMath>
                    </m:oMathPara>
                  </a14:m>
                  <a:endParaRPr lang="es-ES" dirty="0"/>
                </a:p>
                <a:p>
                  <a:pPr algn="ctr"/>
                  <a:endParaRPr lang="es-ES" dirty="0"/>
                </a:p>
              </p:txBody>
            </p:sp>
          </mc:Choice>
          <mc:Fallback xmlns="">
            <p:sp>
              <p:nvSpPr>
                <p:cNvPr id="9" name="Rectángulo 8">
                  <a:extLst>
                    <a:ext uri="{FF2B5EF4-FFF2-40B4-BE49-F238E27FC236}">
                      <a16:creationId xmlns:a16="http://schemas.microsoft.com/office/drawing/2014/main" id="{B0DF83C4-F7E4-47A8-89E3-F7CFB0F018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7808" y="3227353"/>
                  <a:ext cx="1819816" cy="1022055"/>
                </a:xfrm>
                <a:prstGeom prst="rect">
                  <a:avLst/>
                </a:prstGeom>
                <a:blipFill>
                  <a:blip r:embed="rId3"/>
                  <a:stretch>
                    <a:fillRect l="-133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E85F0E08-73E0-4DE6-94B7-853A20FB5F1C}"/>
                </a:ext>
              </a:extLst>
            </p:cNvPr>
            <p:cNvCxnSpPr>
              <a:endCxn id="12" idx="1"/>
            </p:cNvCxnSpPr>
            <p:nvPr/>
          </p:nvCxnSpPr>
          <p:spPr>
            <a:xfrm flipV="1">
              <a:off x="3811101" y="3738381"/>
              <a:ext cx="71670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C8859CC1-4C82-4A2A-8862-6D6C6F3EAC1A}"/>
                </a:ext>
              </a:extLst>
            </p:cNvPr>
            <p:cNvCxnSpPr>
              <a:cxnSpLocks/>
              <a:stCxn id="12" idx="3"/>
              <a:endCxn id="15" idx="1"/>
            </p:cNvCxnSpPr>
            <p:nvPr/>
          </p:nvCxnSpPr>
          <p:spPr>
            <a:xfrm>
              <a:off x="6347624" y="3738381"/>
              <a:ext cx="835160" cy="116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9887C15B-ABB2-4726-BA0C-A0F52D9D5EF5}"/>
                </a:ext>
              </a:extLst>
            </p:cNvPr>
            <p:cNvSpPr/>
            <p:nvPr/>
          </p:nvSpPr>
          <p:spPr>
            <a:xfrm>
              <a:off x="7182784" y="3238967"/>
              <a:ext cx="1819816" cy="1022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FFT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ángulo 15">
                  <a:extLst>
                    <a:ext uri="{FF2B5EF4-FFF2-40B4-BE49-F238E27FC236}">
                      <a16:creationId xmlns:a16="http://schemas.microsoft.com/office/drawing/2014/main" id="{CC8D5003-EAA2-4C23-B4B8-07C4BF33F47B}"/>
                    </a:ext>
                  </a:extLst>
                </p:cNvPr>
                <p:cNvSpPr/>
                <p:nvPr/>
              </p:nvSpPr>
              <p:spPr>
                <a:xfrm>
                  <a:off x="9309818" y="3238967"/>
                  <a:ext cx="1695685" cy="10220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i="1" dirty="0" smtClean="0">
                            <a:latin typeface="Cambria Math" panose="02040503050406030204" pitchFamily="18" charset="0"/>
                          </a:rPr>
                          <m:t>ar</m:t>
                        </m:r>
                        <m:r>
                          <m:rPr>
                            <m:sty m:val="p"/>
                          </m:rPr>
                          <a:rPr lang="es-ES" i="1" dirty="0" err="1">
                            <a:latin typeface="Cambria Math" panose="02040503050406030204" pitchFamily="18" charset="0"/>
                          </a:rPr>
                          <m:t>g</m:t>
                        </m:r>
                        <m:func>
                          <m:funcPr>
                            <m:ctrlP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s-ES" b="0" i="0" dirty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lim>
                            </m:limLow>
                          </m:fName>
                          <m:e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𝐹𝐹𝑇</m:t>
                            </m:r>
                          </m:e>
                        </m:func>
                        <m:r>
                          <a:rPr lang="es-ES" i="1" dirty="0" err="1">
                            <a:latin typeface="Cambria Math" panose="02040503050406030204" pitchFamily="18" charset="0"/>
                          </a:rPr>
                          <m:t>⁡</m:t>
                        </m:r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947A4C03-318D-4F49-AE5A-FA0006DAE3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9818" y="3238967"/>
                  <a:ext cx="1695685" cy="10220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B1744C04-A71C-4357-81B8-2AF2A82071B0}"/>
                </a:ext>
              </a:extLst>
            </p:cNvPr>
            <p:cNvCxnSpPr>
              <a:stCxn id="15" idx="3"/>
              <a:endCxn id="16" idx="1"/>
            </p:cNvCxnSpPr>
            <p:nvPr/>
          </p:nvCxnSpPr>
          <p:spPr>
            <a:xfrm>
              <a:off x="9002600" y="3749995"/>
              <a:ext cx="3072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93941A2B-8F7E-442D-B781-EA1DEA49FCC3}"/>
                </a:ext>
              </a:extLst>
            </p:cNvPr>
            <p:cNvCxnSpPr>
              <a:stCxn id="16" idx="3"/>
            </p:cNvCxnSpPr>
            <p:nvPr/>
          </p:nvCxnSpPr>
          <p:spPr>
            <a:xfrm flipV="1">
              <a:off x="11005503" y="3749994"/>
              <a:ext cx="61665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150CC025-D0AB-4544-AE84-BBB548081203}"/>
                    </a:ext>
                  </a:extLst>
                </p:cNvPr>
                <p:cNvSpPr txBox="1"/>
                <p:nvPr/>
              </p:nvSpPr>
              <p:spPr>
                <a:xfrm>
                  <a:off x="11179745" y="3429000"/>
                  <a:ext cx="3953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𝐻𝑅</m:t>
                            </m:r>
                          </m:sub>
                        </m:sSub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480891EC-C4AD-4B11-B63D-F253FF1AD2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9745" y="3429000"/>
                  <a:ext cx="39536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0000" t="-4444" r="-4615" b="-3333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68D5D7BB-0A2B-4108-B968-629281F7F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499" y="3379144"/>
            <a:ext cx="3802409" cy="265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14698CE9-76F4-4C4C-AA66-EDB750A7D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025" y="3379142"/>
            <a:ext cx="3859732" cy="265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152F9F0-4915-4C53-84EB-35CC20357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290" y="3379147"/>
            <a:ext cx="3773741" cy="265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ítulo 1">
            <a:extLst>
              <a:ext uri="{FF2B5EF4-FFF2-40B4-BE49-F238E27FC236}">
                <a16:creationId xmlns:a16="http://schemas.microsoft.com/office/drawing/2014/main" id="{C1B11768-BF1F-4176-8F55-3052516DC86D}"/>
              </a:ext>
            </a:extLst>
          </p:cNvPr>
          <p:cNvSpPr txBox="1">
            <a:spLocks/>
          </p:cNvSpPr>
          <p:nvPr/>
        </p:nvSpPr>
        <p:spPr>
          <a:xfrm>
            <a:off x="771940" y="-19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 err="1"/>
              <a:t>Recap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215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EC3B64-EB8B-42B7-840F-357ACF9D9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5" y="887928"/>
            <a:ext cx="7221031" cy="508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4ED1375-6A31-4C2D-AAD6-747D6B76F3F9}"/>
                  </a:ext>
                </a:extLst>
              </p:cNvPr>
              <p:cNvSpPr txBox="1"/>
              <p:nvPr/>
            </p:nvSpPr>
            <p:spPr>
              <a:xfrm>
                <a:off x="7558656" y="2952908"/>
                <a:ext cx="3882160" cy="9521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/>
                        <m:e>
                          <m:eqArr>
                            <m:eqArr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=1,1 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𝐻𝑧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 ⇒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𝐻𝑅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=1,1 ∗60=</m:t>
                              </m:r>
                              <m:r>
                                <a:rPr lang="es-ES" sz="2400" b="1" i="1" smtClean="0">
                                  <a:latin typeface="Cambria Math" panose="02040503050406030204" pitchFamily="18" charset="0"/>
                                </a:rPr>
                                <m:t>𝟔𝟔</m:t>
                              </m:r>
                              <m:r>
                                <a:rPr lang="es-ES" sz="24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400" b="1" i="1" smtClean="0">
                                  <a:latin typeface="Cambria Math" panose="02040503050406030204" pitchFamily="18" charset="0"/>
                                </a:rPr>
                                <m:t>𝑩𝑷𝑴</m:t>
                              </m:r>
                            </m:e>
                          </m:eqArr>
                        </m:e>
                      </m:func>
                    </m:oMath>
                  </m:oMathPara>
                </a14:m>
                <a:endParaRPr lang="es-ES" sz="2400" b="0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4ED1375-6A31-4C2D-AAD6-747D6B76F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656" y="2952908"/>
                <a:ext cx="3882160" cy="9521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ítulo 1">
            <a:extLst>
              <a:ext uri="{FF2B5EF4-FFF2-40B4-BE49-F238E27FC236}">
                <a16:creationId xmlns:a16="http://schemas.microsoft.com/office/drawing/2014/main" id="{8045E6BA-838F-4A8D-A6D8-38269F58B5A5}"/>
              </a:ext>
            </a:extLst>
          </p:cNvPr>
          <p:cNvSpPr txBox="1">
            <a:spLocks/>
          </p:cNvSpPr>
          <p:nvPr/>
        </p:nvSpPr>
        <p:spPr>
          <a:xfrm>
            <a:off x="771940" y="-19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 err="1"/>
              <a:t>Recap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270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045E6BA-838F-4A8D-A6D8-38269F58B5A5}"/>
              </a:ext>
            </a:extLst>
          </p:cNvPr>
          <p:cNvSpPr txBox="1">
            <a:spLocks/>
          </p:cNvSpPr>
          <p:nvPr/>
        </p:nvSpPr>
        <p:spPr>
          <a:xfrm>
            <a:off x="771940" y="-19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 err="1"/>
              <a:t>Recap</a:t>
            </a:r>
            <a:endParaRPr lang="es-E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A3838564-3110-4CFF-9E0B-4ACB424BE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7"/>
            <a:ext cx="10515600" cy="4351338"/>
          </a:xfrm>
        </p:spPr>
        <p:txBody>
          <a:bodyPr/>
          <a:lstStyle/>
          <a:p>
            <a:r>
              <a:rPr lang="es-ES" dirty="0" err="1"/>
              <a:t>Windowing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.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C8C4D50B-5BB3-432B-913F-F1EC458458C9}"/>
              </a:ext>
            </a:extLst>
          </p:cNvPr>
          <p:cNvGrpSpPr/>
          <p:nvPr/>
        </p:nvGrpSpPr>
        <p:grpSpPr>
          <a:xfrm>
            <a:off x="503580" y="3293615"/>
            <a:ext cx="11675163" cy="1033671"/>
            <a:chOff x="503580" y="2684012"/>
            <a:chExt cx="11675163" cy="1033671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281F7BA4-09D4-46B7-AD36-1866D709C83A}"/>
                </a:ext>
              </a:extLst>
            </p:cNvPr>
            <p:cNvGrpSpPr/>
            <p:nvPr/>
          </p:nvGrpSpPr>
          <p:grpSpPr>
            <a:xfrm>
              <a:off x="503580" y="2684012"/>
              <a:ext cx="11675163" cy="1033671"/>
              <a:chOff x="145774" y="3227352"/>
              <a:chExt cx="11675163" cy="1033671"/>
            </a:xfrm>
          </p:grpSpPr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04CE0CB-63DA-4AB0-9867-4E0B9A0DD606}"/>
                  </a:ext>
                </a:extLst>
              </p:cNvPr>
              <p:cNvSpPr txBox="1"/>
              <p:nvPr/>
            </p:nvSpPr>
            <p:spPr>
              <a:xfrm>
                <a:off x="4341841" y="3238967"/>
                <a:ext cx="12336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dirty="0" err="1"/>
                  <a:t>Filtered</a:t>
                </a:r>
                <a:r>
                  <a:rPr lang="es-ES" sz="1600" dirty="0"/>
                  <a:t> </a:t>
                </a:r>
                <a:r>
                  <a:rPr lang="es-ES" sz="1600" dirty="0" err="1"/>
                  <a:t>signal</a:t>
                </a:r>
                <a:endParaRPr lang="es-ES" sz="1600" dirty="0"/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26950EFD-EB69-4EC1-AD69-48A853028FBB}"/>
                  </a:ext>
                </a:extLst>
              </p:cNvPr>
              <p:cNvSpPr/>
              <p:nvPr/>
            </p:nvSpPr>
            <p:spPr>
              <a:xfrm>
                <a:off x="145774" y="3238968"/>
                <a:ext cx="1819816" cy="10220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err="1"/>
                  <a:t>Actibelt</a:t>
                </a:r>
                <a:r>
                  <a:rPr lang="es-ES" dirty="0"/>
                  <a:t> HR Sensor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ángulo 9">
                    <a:extLst>
                      <a:ext uri="{FF2B5EF4-FFF2-40B4-BE49-F238E27FC236}">
                        <a16:creationId xmlns:a16="http://schemas.microsoft.com/office/drawing/2014/main" id="{65D237AF-6668-481A-809C-804E30000B21}"/>
                      </a:ext>
                    </a:extLst>
                  </p:cNvPr>
                  <p:cNvSpPr/>
                  <p:nvPr/>
                </p:nvSpPr>
                <p:spPr>
                  <a:xfrm>
                    <a:off x="2400773" y="3227352"/>
                    <a:ext cx="2127035" cy="102205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dirty="0"/>
                      <a:t>Filters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𝐿𝑃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𝑐𝑢𝑡𝑜𝑓𝑓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=4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𝐻𝑧</m:t>
                          </m:r>
                        </m:oMath>
                      </m:oMathPara>
                    </a14:m>
                    <a:endParaRPr lang="es-ES" b="0" dirty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𝐻𝑃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𝑐𝑢𝑡𝑜𝑓𝑓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=0,1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𝐻𝑧</m:t>
                          </m:r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10" name="Rectángulo 9">
                    <a:extLst>
                      <a:ext uri="{FF2B5EF4-FFF2-40B4-BE49-F238E27FC236}">
                        <a16:creationId xmlns:a16="http://schemas.microsoft.com/office/drawing/2014/main" id="{65D237AF-6668-481A-809C-804E30000B2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0773" y="3227352"/>
                    <a:ext cx="2127035" cy="102205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onector recto de flecha 10">
                <a:extLst>
                  <a:ext uri="{FF2B5EF4-FFF2-40B4-BE49-F238E27FC236}">
                    <a16:creationId xmlns:a16="http://schemas.microsoft.com/office/drawing/2014/main" id="{97BADD26-76C8-49C8-8C02-174DF9AB6468}"/>
                  </a:ext>
                </a:extLst>
              </p:cNvPr>
              <p:cNvCxnSpPr>
                <a:cxnSpLocks/>
                <a:stCxn id="9" idx="3"/>
                <a:endCxn id="10" idx="1"/>
              </p:cNvCxnSpPr>
              <p:nvPr/>
            </p:nvCxnSpPr>
            <p:spPr>
              <a:xfrm flipV="1">
                <a:off x="1965590" y="3738380"/>
                <a:ext cx="435183" cy="116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EF027079-3857-4C60-AC39-41814F4E1D39}"/>
                  </a:ext>
                </a:extLst>
              </p:cNvPr>
              <p:cNvSpPr txBox="1"/>
              <p:nvPr/>
            </p:nvSpPr>
            <p:spPr>
              <a:xfrm>
                <a:off x="1936883" y="3227352"/>
                <a:ext cx="59206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err="1"/>
                  <a:t>Rawdata</a:t>
                </a:r>
                <a:endParaRPr lang="es-ES" sz="1600" dirty="0"/>
              </a:p>
            </p:txBody>
          </p:sp>
          <p:cxnSp>
            <p:nvCxnSpPr>
              <p:cNvPr id="14" name="Conector recto de flecha 13">
                <a:extLst>
                  <a:ext uri="{FF2B5EF4-FFF2-40B4-BE49-F238E27FC236}">
                    <a16:creationId xmlns:a16="http://schemas.microsoft.com/office/drawing/2014/main" id="{E501B12B-0AD8-4F8B-92AE-1771CAC22C21}"/>
                  </a:ext>
                </a:extLst>
              </p:cNvPr>
              <p:cNvCxnSpPr>
                <a:cxnSpLocks/>
                <a:stCxn id="10" idx="3"/>
                <a:endCxn id="23" idx="1"/>
              </p:cNvCxnSpPr>
              <p:nvPr/>
            </p:nvCxnSpPr>
            <p:spPr>
              <a:xfrm>
                <a:off x="4527808" y="3738380"/>
                <a:ext cx="845925" cy="116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>
                <a:extLst>
                  <a:ext uri="{FF2B5EF4-FFF2-40B4-BE49-F238E27FC236}">
                    <a16:creationId xmlns:a16="http://schemas.microsoft.com/office/drawing/2014/main" id="{ACECD422-BD31-43DB-AB67-04C6024A1EA1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>
                <a:off x="6612667" y="3738381"/>
                <a:ext cx="835160" cy="11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FD34D2C2-37C7-4BBA-B3A9-A112AE398894}"/>
                  </a:ext>
                </a:extLst>
              </p:cNvPr>
              <p:cNvSpPr/>
              <p:nvPr/>
            </p:nvSpPr>
            <p:spPr>
              <a:xfrm>
                <a:off x="7447827" y="3238967"/>
                <a:ext cx="1819816" cy="10220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FFT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ángulo 16">
                    <a:extLst>
                      <a:ext uri="{FF2B5EF4-FFF2-40B4-BE49-F238E27FC236}">
                        <a16:creationId xmlns:a16="http://schemas.microsoft.com/office/drawing/2014/main" id="{B7F0C0B2-8E1A-41D6-8535-0EC57A122819}"/>
                      </a:ext>
                    </a:extLst>
                  </p:cNvPr>
                  <p:cNvSpPr/>
                  <p:nvPr/>
                </p:nvSpPr>
                <p:spPr>
                  <a:xfrm>
                    <a:off x="9508598" y="3238967"/>
                    <a:ext cx="1695685" cy="102205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s-ES" i="1" dirty="0" smtClean="0">
                              <a:latin typeface="Cambria Math" panose="02040503050406030204" pitchFamily="18" charset="0"/>
                            </a:rPr>
                            <m:t>ar</m:t>
                          </m:r>
                          <m:r>
                            <m:rPr>
                              <m:sty m:val="p"/>
                            </m:rPr>
                            <a:rPr lang="es-ES" i="1" dirty="0" err="1">
                              <a:latin typeface="Cambria Math" panose="02040503050406030204" pitchFamily="18" charset="0"/>
                            </a:rPr>
                            <m:t>g</m:t>
                          </m:r>
                          <m:func>
                            <m:funcPr>
                              <m:ctrl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s-E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b="0" i="0" dirty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s-ES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𝐹𝐹𝑇</m:t>
                              </m:r>
                            </m:e>
                          </m:func>
                          <m:r>
                            <a:rPr lang="es-ES" i="1" dirty="0" err="1">
                              <a:latin typeface="Cambria Math" panose="02040503050406030204" pitchFamily="18" charset="0"/>
                            </a:rPr>
                            <m:t>⁡</m:t>
                          </m:r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17" name="Rectángulo 16">
                    <a:extLst>
                      <a:ext uri="{FF2B5EF4-FFF2-40B4-BE49-F238E27FC236}">
                        <a16:creationId xmlns:a16="http://schemas.microsoft.com/office/drawing/2014/main" id="{B7F0C0B2-8E1A-41D6-8535-0EC57A1228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8598" y="3238967"/>
                    <a:ext cx="1695685" cy="102205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Conector recto de flecha 17">
                <a:extLst>
                  <a:ext uri="{FF2B5EF4-FFF2-40B4-BE49-F238E27FC236}">
                    <a16:creationId xmlns:a16="http://schemas.microsoft.com/office/drawing/2014/main" id="{F2CD3D04-655A-493A-B4E1-5E7AA1842C2A}"/>
                  </a:ext>
                </a:extLst>
              </p:cNvPr>
              <p:cNvCxnSpPr>
                <a:stCxn id="16" idx="3"/>
                <a:endCxn id="17" idx="1"/>
              </p:cNvCxnSpPr>
              <p:nvPr/>
            </p:nvCxnSpPr>
            <p:spPr>
              <a:xfrm>
                <a:off x="9267643" y="3749995"/>
                <a:ext cx="2409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de flecha 18">
                <a:extLst>
                  <a:ext uri="{FF2B5EF4-FFF2-40B4-BE49-F238E27FC236}">
                    <a16:creationId xmlns:a16="http://schemas.microsoft.com/office/drawing/2014/main" id="{A9ADBAB6-7CB3-418E-B0C9-CCD8F4C01D7E}"/>
                  </a:ext>
                </a:extLst>
              </p:cNvPr>
              <p:cNvCxnSpPr>
                <a:stCxn id="17" idx="3"/>
              </p:cNvCxnSpPr>
              <p:nvPr/>
            </p:nvCxnSpPr>
            <p:spPr>
              <a:xfrm flipV="1">
                <a:off x="11204283" y="3749994"/>
                <a:ext cx="61665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>
                    <a:extLst>
                      <a:ext uri="{FF2B5EF4-FFF2-40B4-BE49-F238E27FC236}">
                        <a16:creationId xmlns:a16="http://schemas.microsoft.com/office/drawing/2014/main" id="{E0F612F2-E682-41B6-8A1C-8D567097F384}"/>
                      </a:ext>
                    </a:extLst>
                  </p:cNvPr>
                  <p:cNvSpPr txBox="1"/>
                  <p:nvPr/>
                </p:nvSpPr>
                <p:spPr>
                  <a:xfrm>
                    <a:off x="11219501" y="3429000"/>
                    <a:ext cx="3953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𝐻𝑅</m:t>
                              </m:r>
                            </m:sub>
                          </m:sSub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20" name="CuadroTexto 19">
                    <a:extLst>
                      <a:ext uri="{FF2B5EF4-FFF2-40B4-BE49-F238E27FC236}">
                        <a16:creationId xmlns:a16="http://schemas.microsoft.com/office/drawing/2014/main" id="{E0F612F2-E682-41B6-8A1C-8D567097F3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19501" y="3429000"/>
                    <a:ext cx="395365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0000" t="-2174" r="-6154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323E8501-B9F1-470F-8067-3C14AC4B8ACA}"/>
                </a:ext>
              </a:extLst>
            </p:cNvPr>
            <p:cNvSpPr/>
            <p:nvPr/>
          </p:nvSpPr>
          <p:spPr>
            <a:xfrm>
              <a:off x="5731539" y="2695627"/>
              <a:ext cx="1819816" cy="1022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/>
                <a:t>Windowing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66406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045E6BA-838F-4A8D-A6D8-38269F58B5A5}"/>
              </a:ext>
            </a:extLst>
          </p:cNvPr>
          <p:cNvSpPr txBox="1">
            <a:spLocks/>
          </p:cNvSpPr>
          <p:nvPr/>
        </p:nvSpPr>
        <p:spPr>
          <a:xfrm>
            <a:off x="771940" y="-19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 err="1"/>
              <a:t>Recap</a:t>
            </a:r>
            <a:endParaRPr lang="es-E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A3838564-3110-4CFF-9E0B-4ACB424BE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7"/>
            <a:ext cx="10515600" cy="4351338"/>
          </a:xfrm>
        </p:spPr>
        <p:txBody>
          <a:bodyPr/>
          <a:lstStyle/>
          <a:p>
            <a:r>
              <a:rPr lang="es-ES" dirty="0" err="1"/>
              <a:t>Windowing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12397F-193D-46AA-8AB9-88D4E2DD8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147" y="2067340"/>
            <a:ext cx="6306461" cy="448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C7AA205-B0C0-4C78-86D2-D5322AA80EF4}"/>
              </a:ext>
            </a:extLst>
          </p:cNvPr>
          <p:cNvSpPr txBox="1"/>
          <p:nvPr/>
        </p:nvSpPr>
        <p:spPr>
          <a:xfrm rot="16200000">
            <a:off x="1387594" y="4028648"/>
            <a:ext cx="170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Heartrate</a:t>
            </a:r>
            <a:r>
              <a:rPr lang="es-ES" dirty="0"/>
              <a:t> [</a:t>
            </a:r>
            <a:r>
              <a:rPr lang="es-ES" dirty="0" err="1"/>
              <a:t>bpm</a:t>
            </a:r>
            <a:r>
              <a:rPr lang="es-ES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7FC79A8-8E35-453B-8143-A246D591FBDF}"/>
                  </a:ext>
                </a:extLst>
              </p:cNvPr>
              <p:cNvSpPr txBox="1"/>
              <p:nvPr/>
            </p:nvSpPr>
            <p:spPr>
              <a:xfrm>
                <a:off x="8822485" y="3590476"/>
                <a:ext cx="3061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𝑊𝑖𝑑𝑡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𝑤𝑖𝑛𝑑𝑜𝑤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𝑠𝑒𝑐𝑜𝑛𝑑𝑠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7FC79A8-8E35-453B-8143-A246D591F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485" y="3590476"/>
                <a:ext cx="306182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69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330D8-3F15-4BA1-841A-6F193CF6B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New Material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A79FFB-014B-4CFD-926C-944277C89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370C17D-9302-4607-9468-779800FBE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000" t="24665" r="1346" b="-24"/>
          <a:stretch/>
        </p:blipFill>
        <p:spPr>
          <a:xfrm>
            <a:off x="6948573" y="1159736"/>
            <a:ext cx="3981157" cy="5165638"/>
          </a:xfrm>
          <a:prstGeom prst="rect">
            <a:avLst/>
          </a:prstGeom>
        </p:spPr>
      </p:pic>
      <p:pic>
        <p:nvPicPr>
          <p:cNvPr id="1026" name="Picture 2" descr="Bittium Faros™ - Cardiac Monitoring | Bittium">
            <a:extLst>
              <a:ext uri="{FF2B5EF4-FFF2-40B4-BE49-F238E27FC236}">
                <a16:creationId xmlns:a16="http://schemas.microsoft.com/office/drawing/2014/main" id="{1D800530-F3C3-4476-A5BD-37E56DDA1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871" y="2090737"/>
            <a:ext cx="17907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00A9178-CE4C-49F6-9315-4A4F90612DE9}"/>
              </a:ext>
            </a:extLst>
          </p:cNvPr>
          <p:cNvSpPr txBox="1"/>
          <p:nvPr/>
        </p:nvSpPr>
        <p:spPr>
          <a:xfrm>
            <a:off x="1657642" y="4902199"/>
            <a:ext cx="398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/>
              <a:t>Bittium</a:t>
            </a:r>
            <a:r>
              <a:rPr lang="es-ES" sz="2800" dirty="0"/>
              <a:t> Faros 360 ECG</a:t>
            </a:r>
          </a:p>
        </p:txBody>
      </p:sp>
    </p:spTree>
    <p:extLst>
      <p:ext uri="{BB962C8B-B14F-4D97-AF65-F5344CB8AC3E}">
        <p14:creationId xmlns:p14="http://schemas.microsoft.com/office/powerpoint/2010/main" val="282106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5784F-0E64-4F26-A6E9-53750222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New </a:t>
            </a:r>
            <a:r>
              <a:rPr lang="es-ES" dirty="0" err="1"/>
              <a:t>Goals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16B42D-92A3-4DA5-B388-5D2A561D9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Compare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provided</a:t>
            </a:r>
            <a:r>
              <a:rPr lang="es-ES" dirty="0"/>
              <a:t> ECG and </a:t>
            </a:r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accuracy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.</a:t>
            </a:r>
          </a:p>
          <a:p>
            <a:r>
              <a:rPr lang="es-ES" dirty="0"/>
              <a:t>Compare </a:t>
            </a:r>
            <a:r>
              <a:rPr lang="es-ES" dirty="0" err="1"/>
              <a:t>results</a:t>
            </a:r>
            <a:r>
              <a:rPr lang="es-ES" dirty="0"/>
              <a:t> </a:t>
            </a:r>
            <a:r>
              <a:rPr lang="es-ES" dirty="0" err="1"/>
              <a:t>obtained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actibelts</a:t>
            </a:r>
            <a:r>
              <a:rPr lang="es-ES" dirty="0"/>
              <a:t> in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bodyparts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Use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measure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HR </a:t>
            </a:r>
            <a:r>
              <a:rPr lang="es-ES" dirty="0" err="1"/>
              <a:t>of</a:t>
            </a:r>
            <a:r>
              <a:rPr lang="es-ES" dirty="0"/>
              <a:t> a </a:t>
            </a:r>
            <a:r>
              <a:rPr lang="es-ES" dirty="0" err="1"/>
              <a:t>population</a:t>
            </a:r>
            <a:r>
              <a:rPr lang="es-ES" dirty="0"/>
              <a:t> </a:t>
            </a:r>
            <a:r>
              <a:rPr lang="es-ES" dirty="0" err="1"/>
              <a:t>sample</a:t>
            </a:r>
            <a:r>
              <a:rPr lang="es-ES" dirty="0"/>
              <a:t> </a:t>
            </a:r>
            <a:r>
              <a:rPr lang="es-ES" dirty="0" err="1"/>
              <a:t>including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ranges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age</a:t>
            </a:r>
            <a:r>
              <a:rPr lang="es-ES" dirty="0"/>
              <a:t>, </a:t>
            </a:r>
            <a:r>
              <a:rPr lang="es-ES" dirty="0" err="1"/>
              <a:t>smokers</a:t>
            </a:r>
            <a:r>
              <a:rPr lang="es-ES" dirty="0"/>
              <a:t> and non-</a:t>
            </a:r>
            <a:r>
              <a:rPr lang="es-ES" dirty="0" err="1"/>
              <a:t>smokers</a:t>
            </a:r>
            <a:r>
              <a:rPr lang="es-ES" dirty="0"/>
              <a:t>…</a:t>
            </a:r>
          </a:p>
          <a:p>
            <a:endParaRPr lang="es-ES" dirty="0"/>
          </a:p>
          <a:p>
            <a:r>
              <a:rPr lang="es-ES" dirty="0" err="1"/>
              <a:t>Getting</a:t>
            </a:r>
            <a:r>
              <a:rPr lang="es-ES" dirty="0"/>
              <a:t> Access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actibelt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and </a:t>
            </a:r>
            <a:r>
              <a:rPr lang="es-ES" dirty="0" err="1"/>
              <a:t>integrate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final HR </a:t>
            </a:r>
            <a:r>
              <a:rPr lang="es-ES" dirty="0" err="1"/>
              <a:t>measures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362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5784F-0E64-4F26-A6E9-53750222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New </a:t>
            </a:r>
            <a:r>
              <a:rPr lang="es-ES" dirty="0" err="1"/>
              <a:t>Goals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16B42D-92A3-4DA5-B388-5D2A561D9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00B0F0"/>
                </a:solidFill>
              </a:rPr>
              <a:t>Compare </a:t>
            </a:r>
            <a:r>
              <a:rPr lang="es-ES" dirty="0" err="1">
                <a:solidFill>
                  <a:srgbClr val="00B0F0"/>
                </a:solidFill>
              </a:rPr>
              <a:t>our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results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with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the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provided</a:t>
            </a:r>
            <a:r>
              <a:rPr lang="es-ES" dirty="0">
                <a:solidFill>
                  <a:srgbClr val="00B0F0"/>
                </a:solidFill>
              </a:rPr>
              <a:t> ECG and </a:t>
            </a:r>
            <a:r>
              <a:rPr lang="es-ES" dirty="0" err="1">
                <a:solidFill>
                  <a:srgbClr val="00B0F0"/>
                </a:solidFill>
              </a:rPr>
              <a:t>check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the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accuracy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of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our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method</a:t>
            </a:r>
            <a:r>
              <a:rPr lang="es-ES" dirty="0">
                <a:solidFill>
                  <a:srgbClr val="00B0F0"/>
                </a:solidFill>
              </a:rPr>
              <a:t>.</a:t>
            </a:r>
          </a:p>
          <a:p>
            <a:r>
              <a:rPr lang="es-ES" dirty="0">
                <a:solidFill>
                  <a:srgbClr val="00B0F0"/>
                </a:solidFill>
              </a:rPr>
              <a:t>Compare </a:t>
            </a:r>
            <a:r>
              <a:rPr lang="es-ES" dirty="0" err="1">
                <a:solidFill>
                  <a:srgbClr val="00B0F0"/>
                </a:solidFill>
              </a:rPr>
              <a:t>results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obtained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with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two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actibelts</a:t>
            </a:r>
            <a:r>
              <a:rPr lang="es-ES" dirty="0">
                <a:solidFill>
                  <a:srgbClr val="00B0F0"/>
                </a:solidFill>
              </a:rPr>
              <a:t> in </a:t>
            </a:r>
            <a:r>
              <a:rPr lang="es-ES" dirty="0" err="1">
                <a:solidFill>
                  <a:srgbClr val="00B0F0"/>
                </a:solidFill>
              </a:rPr>
              <a:t>different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bodyparts</a:t>
            </a:r>
            <a:r>
              <a:rPr lang="es-ES" dirty="0">
                <a:solidFill>
                  <a:srgbClr val="00B0F0"/>
                </a:solidFill>
              </a:rPr>
              <a:t>.</a:t>
            </a:r>
          </a:p>
          <a:p>
            <a:endParaRPr lang="es-ES" dirty="0"/>
          </a:p>
          <a:p>
            <a:r>
              <a:rPr lang="es-ES" dirty="0">
                <a:solidFill>
                  <a:srgbClr val="FFC000"/>
                </a:solidFill>
              </a:rPr>
              <a:t>Use </a:t>
            </a:r>
            <a:r>
              <a:rPr lang="es-ES" dirty="0" err="1">
                <a:solidFill>
                  <a:srgbClr val="FFC000"/>
                </a:solidFill>
              </a:rPr>
              <a:t>our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method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to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measure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the</a:t>
            </a:r>
            <a:r>
              <a:rPr lang="es-ES" dirty="0">
                <a:solidFill>
                  <a:srgbClr val="FFC000"/>
                </a:solidFill>
              </a:rPr>
              <a:t> HR </a:t>
            </a:r>
            <a:r>
              <a:rPr lang="es-ES" dirty="0" err="1">
                <a:solidFill>
                  <a:srgbClr val="FFC000"/>
                </a:solidFill>
              </a:rPr>
              <a:t>of</a:t>
            </a:r>
            <a:r>
              <a:rPr lang="es-ES" dirty="0">
                <a:solidFill>
                  <a:srgbClr val="FFC000"/>
                </a:solidFill>
              </a:rPr>
              <a:t> a </a:t>
            </a:r>
            <a:r>
              <a:rPr lang="es-ES" dirty="0" err="1">
                <a:solidFill>
                  <a:srgbClr val="FFC000"/>
                </a:solidFill>
              </a:rPr>
              <a:t>population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sample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including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different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ranges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of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age</a:t>
            </a:r>
            <a:r>
              <a:rPr lang="es-ES" dirty="0">
                <a:solidFill>
                  <a:srgbClr val="FFC000"/>
                </a:solidFill>
              </a:rPr>
              <a:t>, </a:t>
            </a:r>
            <a:r>
              <a:rPr lang="es-ES" dirty="0" err="1">
                <a:solidFill>
                  <a:srgbClr val="FFC000"/>
                </a:solidFill>
              </a:rPr>
              <a:t>smokers</a:t>
            </a:r>
            <a:r>
              <a:rPr lang="es-ES" dirty="0">
                <a:solidFill>
                  <a:srgbClr val="FFC000"/>
                </a:solidFill>
              </a:rPr>
              <a:t> and non-</a:t>
            </a:r>
            <a:r>
              <a:rPr lang="es-ES" dirty="0" err="1">
                <a:solidFill>
                  <a:srgbClr val="FFC000"/>
                </a:solidFill>
              </a:rPr>
              <a:t>smokers</a:t>
            </a:r>
            <a:r>
              <a:rPr lang="es-ES" dirty="0">
                <a:solidFill>
                  <a:srgbClr val="FFC000"/>
                </a:solidFill>
              </a:rPr>
              <a:t>…</a:t>
            </a:r>
          </a:p>
          <a:p>
            <a:endParaRPr lang="es-ES" dirty="0">
              <a:solidFill>
                <a:srgbClr val="FFC000"/>
              </a:solidFill>
            </a:endParaRPr>
          </a:p>
          <a:p>
            <a:r>
              <a:rPr lang="es-ES" dirty="0" err="1">
                <a:solidFill>
                  <a:srgbClr val="FFC000"/>
                </a:solidFill>
              </a:rPr>
              <a:t>Getting</a:t>
            </a:r>
            <a:r>
              <a:rPr lang="es-ES" dirty="0">
                <a:solidFill>
                  <a:srgbClr val="FFC000"/>
                </a:solidFill>
              </a:rPr>
              <a:t> Access </a:t>
            </a:r>
            <a:r>
              <a:rPr lang="es-ES" dirty="0" err="1">
                <a:solidFill>
                  <a:srgbClr val="FFC000"/>
                </a:solidFill>
              </a:rPr>
              <a:t>to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the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actibelt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code</a:t>
            </a:r>
            <a:r>
              <a:rPr lang="es-ES" dirty="0">
                <a:solidFill>
                  <a:srgbClr val="FFC000"/>
                </a:solidFill>
              </a:rPr>
              <a:t> and </a:t>
            </a:r>
            <a:r>
              <a:rPr lang="es-ES" dirty="0" err="1">
                <a:solidFill>
                  <a:srgbClr val="FFC000"/>
                </a:solidFill>
              </a:rPr>
              <a:t>integrate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our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method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to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get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the</a:t>
            </a:r>
            <a:r>
              <a:rPr lang="es-ES" dirty="0">
                <a:solidFill>
                  <a:srgbClr val="FFC000"/>
                </a:solidFill>
              </a:rPr>
              <a:t> final HR </a:t>
            </a:r>
            <a:r>
              <a:rPr lang="es-ES" dirty="0" err="1">
                <a:solidFill>
                  <a:srgbClr val="FFC000"/>
                </a:solidFill>
              </a:rPr>
              <a:t>measures</a:t>
            </a:r>
            <a:r>
              <a:rPr lang="es-ES" dirty="0">
                <a:solidFill>
                  <a:srgbClr val="FFC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53592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427</Words>
  <Application>Microsoft Office PowerPoint</Application>
  <PresentationFormat>Panorámica</PresentationFormat>
  <Paragraphs>88</Paragraphs>
  <Slides>17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Tema de Office</vt:lpstr>
      <vt:lpstr>actirate – actibelt Heart Rate Sensor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New Material</vt:lpstr>
      <vt:lpstr>New Goals</vt:lpstr>
      <vt:lpstr>New Goals</vt:lpstr>
      <vt:lpstr>Comparing results with ECG</vt:lpstr>
      <vt:lpstr>Comparing results in different bodyparts</vt:lpstr>
      <vt:lpstr>Comparing results in different bodyparts</vt:lpstr>
      <vt:lpstr>Comparing results in different bodyparts</vt:lpstr>
      <vt:lpstr>Comparing results in different bodyparts</vt:lpstr>
      <vt:lpstr>Measure and compare a population</vt:lpstr>
      <vt:lpstr>Measure and compare a population</vt:lpstr>
      <vt:lpstr>Get access to the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Actirate – Actibelt Heart Rate Sensor</dc:title>
  <dc:creator>Álvaro Gutiérrez Tenorio</dc:creator>
  <cp:lastModifiedBy>Álvaro Gutiérrez Tenorio</cp:lastModifiedBy>
  <cp:revision>8</cp:revision>
  <dcterms:created xsi:type="dcterms:W3CDTF">2021-05-26T20:22:43Z</dcterms:created>
  <dcterms:modified xsi:type="dcterms:W3CDTF">2021-07-08T15:39:10Z</dcterms:modified>
</cp:coreProperties>
</file>