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qBGwHZsO9C8zDQGIZQqeZ7z0e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7A526-1E37-E60B-4B5E-38B6C0D227CB}" v="9" dt="2023-11-03T08:22:35.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NA VALVERDE DIEGO" userId="S::cristina.valdie@educa.jcyl.es::3ff687ca-fcfe-473d-b5fe-53b0d4104dea" providerId="AD" clId="Web-{71B7A526-1E37-E60B-4B5E-38B6C0D227CB}"/>
    <pc:docChg chg="modSld">
      <pc:chgData name="CRISTINA VALVERDE DIEGO" userId="S::cristina.valdie@educa.jcyl.es::3ff687ca-fcfe-473d-b5fe-53b0d4104dea" providerId="AD" clId="Web-{71B7A526-1E37-E60B-4B5E-38B6C0D227CB}" dt="2023-11-03T08:22:35.606" v="8" actId="20577"/>
      <pc:docMkLst>
        <pc:docMk/>
      </pc:docMkLst>
      <pc:sldChg chg="modSp">
        <pc:chgData name="CRISTINA VALVERDE DIEGO" userId="S::cristina.valdie@educa.jcyl.es::3ff687ca-fcfe-473d-b5fe-53b0d4104dea" providerId="AD" clId="Web-{71B7A526-1E37-E60B-4B5E-38B6C0D227CB}" dt="2023-11-03T08:22:35.606" v="8" actId="20577"/>
        <pc:sldMkLst>
          <pc:docMk/>
          <pc:sldMk cId="0" sldId="256"/>
        </pc:sldMkLst>
        <pc:spChg chg="mod">
          <ac:chgData name="CRISTINA VALVERDE DIEGO" userId="S::cristina.valdie@educa.jcyl.es::3ff687ca-fcfe-473d-b5fe-53b0d4104dea" providerId="AD" clId="Web-{71B7A526-1E37-E60B-4B5E-38B6C0D227CB}" dt="2023-11-03T08:22:35.606" v="8" actId="20577"/>
          <ac:spMkLst>
            <pc:docMk/>
            <pc:sldMk cId="0" sldId="256"/>
            <ac:spMk id="14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2"/>
        <p:cNvGrpSpPr/>
        <p:nvPr/>
      </p:nvGrpSpPr>
      <p:grpSpPr>
        <a:xfrm>
          <a:off x="0" y="0"/>
          <a:ext cx="0" cy="0"/>
          <a:chOff x="0" y="0"/>
          <a:chExt cx="0" cy="0"/>
        </a:xfrm>
      </p:grpSpPr>
      <p:grpSp>
        <p:nvGrpSpPr>
          <p:cNvPr id="23" name="Google Shape;23;p23"/>
          <p:cNvGrpSpPr/>
          <p:nvPr/>
        </p:nvGrpSpPr>
        <p:grpSpPr>
          <a:xfrm>
            <a:off x="0" y="-8467"/>
            <a:ext cx="12192000" cy="6866467"/>
            <a:chOff x="0" y="-8467"/>
            <a:chExt cx="12192000" cy="6866467"/>
          </a:xfrm>
        </p:grpSpPr>
        <p:cxnSp>
          <p:nvCxnSpPr>
            <p:cNvPr id="24" name="Google Shape;24;p2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3"/>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0"/>
        <p:cNvGrpSpPr/>
        <p:nvPr/>
      </p:nvGrpSpPr>
      <p:grpSpPr>
        <a:xfrm>
          <a:off x="0" y="0"/>
          <a:ext cx="0" cy="0"/>
          <a:chOff x="0" y="0"/>
          <a:chExt cx="0" cy="0"/>
        </a:xfrm>
      </p:grpSpPr>
      <p:sp>
        <p:nvSpPr>
          <p:cNvPr id="91" name="Google Shape;91;p32"/>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2"/>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6"/>
        <p:cNvGrpSpPr/>
        <p:nvPr/>
      </p:nvGrpSpPr>
      <p:grpSpPr>
        <a:xfrm>
          <a:off x="0" y="0"/>
          <a:ext cx="0" cy="0"/>
          <a:chOff x="0" y="0"/>
          <a:chExt cx="0" cy="0"/>
        </a:xfrm>
      </p:grpSpPr>
      <p:sp>
        <p:nvSpPr>
          <p:cNvPr id="97" name="Google Shape;97;p33"/>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3"/>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33"/>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103" name="Google Shape;103;p3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rgbClr val="BFE471"/>
                </a:solidFill>
                <a:latin typeface="Arial"/>
                <a:ea typeface="Arial"/>
                <a:cs typeface="Arial"/>
                <a:sym typeface="Arial"/>
              </a:rPr>
              <a:t>“</a:t>
            </a:r>
            <a:endParaRPr/>
          </a:p>
        </p:txBody>
      </p:sp>
      <p:sp>
        <p:nvSpPr>
          <p:cNvPr id="104" name="Google Shape;104;p33"/>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5"/>
        <p:cNvGrpSpPr/>
        <p:nvPr/>
      </p:nvGrpSpPr>
      <p:grpSpPr>
        <a:xfrm>
          <a:off x="0" y="0"/>
          <a:ext cx="0" cy="0"/>
          <a:chOff x="0" y="0"/>
          <a:chExt cx="0" cy="0"/>
        </a:xfrm>
      </p:grpSpPr>
      <p:sp>
        <p:nvSpPr>
          <p:cNvPr id="106" name="Google Shape;106;p34"/>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4"/>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1"/>
        <p:cNvGrpSpPr/>
        <p:nvPr/>
      </p:nvGrpSpPr>
      <p:grpSpPr>
        <a:xfrm>
          <a:off x="0" y="0"/>
          <a:ext cx="0" cy="0"/>
          <a:chOff x="0" y="0"/>
          <a:chExt cx="0" cy="0"/>
        </a:xfrm>
      </p:grpSpPr>
      <p:sp>
        <p:nvSpPr>
          <p:cNvPr id="112" name="Google Shape;112;p35"/>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3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118" name="Google Shape;118;p35"/>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rgbClr val="BFE471"/>
                </a:solidFill>
                <a:latin typeface="Arial"/>
                <a:ea typeface="Arial"/>
                <a:cs typeface="Arial"/>
                <a:sym typeface="Arial"/>
              </a:rPr>
              <a:t>“</a:t>
            </a:r>
            <a:endParaRPr/>
          </a:p>
        </p:txBody>
      </p:sp>
      <p:sp>
        <p:nvSpPr>
          <p:cNvPr id="119" name="Google Shape;119;p35"/>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0"/>
        <p:cNvGrpSpPr/>
        <p:nvPr/>
      </p:nvGrpSpPr>
      <p:grpSpPr>
        <a:xfrm>
          <a:off x="0" y="0"/>
          <a:ext cx="0" cy="0"/>
          <a:chOff x="0" y="0"/>
          <a:chExt cx="0" cy="0"/>
        </a:xfrm>
      </p:grpSpPr>
      <p:sp>
        <p:nvSpPr>
          <p:cNvPr id="121" name="Google Shape;121;p36"/>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6"/>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36"/>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3"/>
        <p:cNvGrpSpPr/>
        <p:nvPr/>
      </p:nvGrpSpPr>
      <p:grpSpPr>
        <a:xfrm>
          <a:off x="0" y="0"/>
          <a:ext cx="0" cy="0"/>
          <a:chOff x="0" y="0"/>
          <a:chExt cx="0" cy="0"/>
        </a:xfrm>
      </p:grpSpPr>
      <p:sp>
        <p:nvSpPr>
          <p:cNvPr id="134" name="Google Shape;134;p38"/>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8"/>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7" name="Google Shape;47;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50"/>
        <p:cNvGrpSpPr/>
        <p:nvPr/>
      </p:nvGrpSpPr>
      <p:grpSpPr>
        <a:xfrm>
          <a:off x="0" y="0"/>
          <a:ext cx="0" cy="0"/>
          <a:chOff x="0" y="0"/>
          <a:chExt cx="0" cy="0"/>
        </a:xfrm>
      </p:grpSpPr>
      <p:sp>
        <p:nvSpPr>
          <p:cNvPr id="51" name="Google Shape;51;p26"/>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3" name="Google Shape;53;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6"/>
        <p:cNvGrpSpPr/>
        <p:nvPr/>
      </p:nvGrpSpPr>
      <p:grpSpPr>
        <a:xfrm>
          <a:off x="0" y="0"/>
          <a:ext cx="0" cy="0"/>
          <a:chOff x="0" y="0"/>
          <a:chExt cx="0" cy="0"/>
        </a:xfrm>
      </p:grpSpPr>
      <p:sp>
        <p:nvSpPr>
          <p:cNvPr id="57" name="Google Shape;57;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7"/>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27"/>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0" name="Google Shape;60;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63"/>
        <p:cNvGrpSpPr/>
        <p:nvPr/>
      </p:nvGrpSpPr>
      <p:grpSpPr>
        <a:xfrm>
          <a:off x="0" y="0"/>
          <a:ext cx="0" cy="0"/>
          <a:chOff x="0" y="0"/>
          <a:chExt cx="0" cy="0"/>
        </a:xfrm>
      </p:grpSpPr>
      <p:sp>
        <p:nvSpPr>
          <p:cNvPr id="64" name="Google Shape;64;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6" name="Google Shape;66;p28"/>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7" name="Google Shape;67;p28"/>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8" name="Google Shape;68;p28"/>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9" name="Google Shape;69;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Google Shape;73;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Google Shape;77;p30"/>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30"/>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3"/>
        <p:cNvGrpSpPr/>
        <p:nvPr/>
      </p:nvGrpSpPr>
      <p:grpSpPr>
        <a:xfrm>
          <a:off x="0" y="0"/>
          <a:ext cx="0" cy="0"/>
          <a:chOff x="0" y="0"/>
          <a:chExt cx="0" cy="0"/>
        </a:xfrm>
      </p:grpSpPr>
      <p:sp>
        <p:nvSpPr>
          <p:cNvPr id="84" name="Google Shape;84;p31"/>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1"/>
          <p:cNvSpPr>
            <a:spLocks noGrp="1"/>
          </p:cNvSpPr>
          <p:nvPr>
            <p:ph type="pic" idx="2"/>
          </p:nvPr>
        </p:nvSpPr>
        <p:spPr>
          <a:xfrm>
            <a:off x="677334" y="609600"/>
            <a:ext cx="8596668" cy="3845718"/>
          </a:xfrm>
          <a:prstGeom prst="rect">
            <a:avLst/>
          </a:prstGeom>
          <a:noFill/>
          <a:ln>
            <a:noFill/>
          </a:ln>
        </p:spPr>
      </p:sp>
      <p:sp>
        <p:nvSpPr>
          <p:cNvPr id="86" name="Google Shape;86;p31"/>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22"/>
          <p:cNvGrpSpPr/>
          <p:nvPr/>
        </p:nvGrpSpPr>
        <p:grpSpPr>
          <a:xfrm>
            <a:off x="0" y="-8467"/>
            <a:ext cx="12192000" cy="6866467"/>
            <a:chOff x="0" y="-8467"/>
            <a:chExt cx="12192000" cy="6866467"/>
          </a:xfrm>
        </p:grpSpPr>
        <p:cxnSp>
          <p:nvCxnSpPr>
            <p:cNvPr id="7" name="Google Shape;7;p2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2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2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2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2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2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2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2"/>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2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904393" y="1184561"/>
            <a:ext cx="8644851" cy="286627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rebuchet MS"/>
              <a:buNone/>
            </a:pPr>
            <a:r>
              <a:rPr lang="es-ES" dirty="0"/>
              <a:t>U.T.2 Configuración y administración de</a:t>
            </a:r>
            <a:br>
              <a:rPr lang="es-ES" dirty="0"/>
            </a:br>
            <a:r>
              <a:rPr lang="es-ES" dirty="0"/>
              <a:t>servidores Web.</a:t>
            </a:r>
            <a:endParaRPr dirty="0"/>
          </a:p>
        </p:txBody>
      </p:sp>
      <p:sp>
        <p:nvSpPr>
          <p:cNvPr id="144" name="Google Shape;144;p1"/>
          <p:cNvSpPr txBox="1">
            <a:spLocks noGrp="1"/>
          </p:cNvSpPr>
          <p:nvPr>
            <p:ph type="subTitle" idx="1"/>
          </p:nvPr>
        </p:nvSpPr>
        <p:spPr>
          <a:xfrm>
            <a:off x="1444722" y="4404124"/>
            <a:ext cx="7766936" cy="1096899"/>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440"/>
              <a:buNone/>
            </a:pPr>
            <a:r>
              <a:rPr lang="es-ES"/>
              <a:t>2º DAW FFGS DAW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344824" y="329046"/>
            <a:ext cx="10212340"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s-ES" b="1"/>
              <a:t>2.- Hosts virtuales. Creación, </a:t>
            </a:r>
            <a:br>
              <a:rPr lang="es-ES" b="1"/>
            </a:br>
            <a:r>
              <a:rPr lang="es-ES" b="1"/>
              <a:t>configuración y utilización</a:t>
            </a:r>
            <a:endParaRPr/>
          </a:p>
        </p:txBody>
      </p:sp>
      <p:sp>
        <p:nvSpPr>
          <p:cNvPr id="198" name="Google Shape;198;p10"/>
          <p:cNvSpPr/>
          <p:nvPr/>
        </p:nvSpPr>
        <p:spPr>
          <a:xfrm>
            <a:off x="529936" y="1485901"/>
            <a:ext cx="8614064"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Calibri"/>
                <a:ea typeface="Calibri"/>
                <a:cs typeface="Calibri"/>
                <a:sym typeface="Calibri"/>
              </a:rPr>
              <a:t>¿se puede alojar páginas de distintos dominios en el mismo servidor web?</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Mediante la configuración de hostsvirtuales o virtualhosts, lo que hacen es permitir que un mismo servidor web pueda alojar múltiples dominios, así configurando hosts virtuales podemos alojar:</a:t>
            </a:r>
            <a:r>
              <a:rPr lang="es-ES" sz="1800" b="1">
                <a:solidFill>
                  <a:schemeClr val="dk1"/>
                </a:solidFill>
                <a:latin typeface="Calibri"/>
                <a:ea typeface="Calibri"/>
                <a:cs typeface="Calibri"/>
                <a:sym typeface="Calibri"/>
              </a:rPr>
              <a:t>empresa1.com </a:t>
            </a:r>
            <a:r>
              <a:rPr lang="es-ES" sz="1800" i="1">
                <a:solidFill>
                  <a:schemeClr val="dk1"/>
                </a:solidFill>
                <a:latin typeface="Calibri"/>
                <a:ea typeface="Calibri"/>
                <a:cs typeface="Calibri"/>
                <a:sym typeface="Calibri"/>
              </a:rPr>
              <a:t>, </a:t>
            </a:r>
            <a:r>
              <a:rPr lang="es-ES" sz="1800" b="1">
                <a:solidFill>
                  <a:schemeClr val="dk1"/>
                </a:solidFill>
                <a:latin typeface="Calibri"/>
                <a:ea typeface="Calibri"/>
                <a:cs typeface="Calibri"/>
                <a:sym typeface="Calibri"/>
              </a:rPr>
              <a:t>empresa2.com</a:t>
            </a:r>
            <a:r>
              <a:rPr lang="es-ES" sz="1800" i="1">
                <a:solidFill>
                  <a:schemeClr val="dk1"/>
                </a:solidFill>
                <a:latin typeface="Calibri"/>
                <a:ea typeface="Calibri"/>
                <a:cs typeface="Calibri"/>
                <a:sym typeface="Calibri"/>
              </a:rPr>
              <a:t>, ..., </a:t>
            </a:r>
            <a:r>
              <a:rPr lang="es-ES" sz="1800" b="1">
                <a:solidFill>
                  <a:schemeClr val="dk1"/>
                </a:solidFill>
                <a:latin typeface="Calibri"/>
                <a:ea typeface="Calibri"/>
                <a:cs typeface="Calibri"/>
                <a:sym typeface="Calibri"/>
              </a:rPr>
              <a:t>empresaN.com </a:t>
            </a:r>
            <a:r>
              <a:rPr lang="es-ES" sz="1800">
                <a:solidFill>
                  <a:schemeClr val="dk1"/>
                </a:solidFill>
                <a:latin typeface="Calibri"/>
                <a:ea typeface="Calibri"/>
                <a:cs typeface="Calibri"/>
                <a:sym typeface="Calibri"/>
              </a:rPr>
              <a:t>en el mismo servidor web</a:t>
            </a:r>
            <a:r>
              <a:rPr lang="es-ES" sz="1800" i="1">
                <a:solidFill>
                  <a:schemeClr val="dk1"/>
                </a:solidFill>
                <a:latin typeface="Calibri"/>
                <a:ea typeface="Calibri"/>
                <a:cs typeface="Calibri"/>
                <a:sym typeface="Calibri"/>
              </a:rPr>
              <a:t>. </a:t>
            </a:r>
            <a:r>
              <a:rPr lang="es-ES" sz="1800">
                <a:solidFill>
                  <a:schemeClr val="dk1"/>
                </a:solidFill>
                <a:latin typeface="Calibri"/>
                <a:ea typeface="Calibri"/>
                <a:cs typeface="Calibri"/>
                <a:sym typeface="Calibri"/>
              </a:rPr>
              <a:t>Cada empresa tendrá su virtualhost único e independiente de las demás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Existen tres tipos de virtualhost: basados en nombre, basados en IP y basados en varios servidores principales.</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Si no tienes configurado un servidor DNS con las entradas de dominio necesarias, puedes generar estas entradas modificando el archivo </a:t>
            </a:r>
            <a:r>
              <a:rPr lang="es-ES" sz="1800" b="1">
                <a:solidFill>
                  <a:schemeClr val="dk1"/>
                </a:solidFill>
                <a:latin typeface="Calibri"/>
                <a:ea typeface="Calibri"/>
                <a:cs typeface="Calibri"/>
                <a:sym typeface="Calibri"/>
              </a:rPr>
              <a:t>/etc/hosts</a:t>
            </a:r>
            <a:r>
              <a:rPr lang="es-ES" sz="1800">
                <a:solidFill>
                  <a:schemeClr val="dk1"/>
                </a:solidFill>
                <a:latin typeface="Calibri"/>
                <a:ea typeface="Calibri"/>
                <a:cs typeface="Calibri"/>
                <a:sym typeface="Calibri"/>
              </a:rPr>
              <a:t>, añadiéndolas al final del mismo: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9" name="Google Shape;199;p10"/>
          <p:cNvPicPr preferRelativeResize="0"/>
          <p:nvPr/>
        </p:nvPicPr>
        <p:blipFill rotWithShape="1">
          <a:blip r:embed="rId3">
            <a:alphaModFix/>
          </a:blip>
          <a:srcRect/>
          <a:stretch/>
        </p:blipFill>
        <p:spPr>
          <a:xfrm>
            <a:off x="1391948" y="4798220"/>
            <a:ext cx="6581775" cy="76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1"/>
          <p:cNvSpPr txBox="1">
            <a:spLocks noGrp="1"/>
          </p:cNvSpPr>
          <p:nvPr>
            <p:ph type="title"/>
          </p:nvPr>
        </p:nvSpPr>
        <p:spPr>
          <a:xfrm>
            <a:off x="677334" y="609600"/>
            <a:ext cx="8596668" cy="77239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s-ES" b="1"/>
              <a:t>2.1.- Virtualhosts basados en nombre</a:t>
            </a:r>
            <a:endParaRPr/>
          </a:p>
        </p:txBody>
      </p:sp>
      <p:sp>
        <p:nvSpPr>
          <p:cNvPr id="205" name="Google Shape;205;p11"/>
          <p:cNvSpPr/>
          <p:nvPr/>
        </p:nvSpPr>
        <p:spPr>
          <a:xfrm>
            <a:off x="677333" y="1381991"/>
            <a:ext cx="8830349"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Calibri"/>
                <a:ea typeface="Calibri"/>
                <a:cs typeface="Calibri"/>
                <a:sym typeface="Calibri"/>
              </a:rPr>
              <a:t>La IP que debemos poner siempre en la definición de la directiva Virtualhost es la IP del servidor web</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s-ES" sz="1800">
                <a:solidFill>
                  <a:schemeClr val="dk1"/>
                </a:solidFill>
                <a:latin typeface="Trebuchet MS"/>
                <a:ea typeface="Trebuchet MS"/>
                <a:cs typeface="Trebuchet MS"/>
                <a:sym typeface="Trebuchet MS"/>
              </a:rPr>
              <a:t>/etc/apache2/sites-available</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206" name="Google Shape;206;p11"/>
          <p:cNvPicPr preferRelativeResize="0"/>
          <p:nvPr/>
        </p:nvPicPr>
        <p:blipFill rotWithShape="1">
          <a:blip r:embed="rId3">
            <a:alphaModFix/>
          </a:blip>
          <a:srcRect/>
          <a:stretch/>
        </p:blipFill>
        <p:spPr>
          <a:xfrm>
            <a:off x="826943" y="2029096"/>
            <a:ext cx="3714750" cy="276225"/>
          </a:xfrm>
          <a:prstGeom prst="rect">
            <a:avLst/>
          </a:prstGeom>
          <a:noFill/>
          <a:ln>
            <a:noFill/>
          </a:ln>
        </p:spPr>
      </p:pic>
      <p:pic>
        <p:nvPicPr>
          <p:cNvPr id="207" name="Google Shape;207;p11"/>
          <p:cNvPicPr preferRelativeResize="0"/>
          <p:nvPr/>
        </p:nvPicPr>
        <p:blipFill rotWithShape="1">
          <a:blip r:embed="rId4">
            <a:alphaModFix/>
          </a:blip>
          <a:srcRect l="5348" r="-143"/>
          <a:stretch/>
        </p:blipFill>
        <p:spPr>
          <a:xfrm>
            <a:off x="1527464" y="3067050"/>
            <a:ext cx="6853237" cy="318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2"/>
          <p:cNvSpPr txBox="1">
            <a:spLocks noGrp="1"/>
          </p:cNvSpPr>
          <p:nvPr>
            <p:ph type="title"/>
          </p:nvPr>
        </p:nvSpPr>
        <p:spPr>
          <a:xfrm>
            <a:off x="677334" y="609600"/>
            <a:ext cx="8596668" cy="72043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s-ES" b="1"/>
              <a:t>2.2.- Virtualhosts basados en IP</a:t>
            </a:r>
            <a:endParaRPr/>
          </a:p>
        </p:txBody>
      </p:sp>
      <p:sp>
        <p:nvSpPr>
          <p:cNvPr id="213" name="Google Shape;213;p12"/>
          <p:cNvSpPr/>
          <p:nvPr/>
        </p:nvSpPr>
        <p:spPr>
          <a:xfrm>
            <a:off x="758536" y="1423556"/>
            <a:ext cx="883227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Calibri"/>
                <a:ea typeface="Calibri"/>
                <a:cs typeface="Calibri"/>
                <a:sym typeface="Calibri"/>
              </a:rPr>
              <a:t>La IP que debemos poner ahora en la definición de la directiva Virtualhost cambia, cada IP corresponde a una interfaz de red del servidor web</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214" name="Google Shape;214;p12"/>
          <p:cNvPicPr preferRelativeResize="0"/>
          <p:nvPr/>
        </p:nvPicPr>
        <p:blipFill rotWithShape="1">
          <a:blip r:embed="rId3">
            <a:alphaModFix/>
          </a:blip>
          <a:srcRect/>
          <a:stretch/>
        </p:blipFill>
        <p:spPr>
          <a:xfrm>
            <a:off x="832293" y="2149893"/>
            <a:ext cx="4143375" cy="581025"/>
          </a:xfrm>
          <a:prstGeom prst="rect">
            <a:avLst/>
          </a:prstGeom>
          <a:noFill/>
          <a:ln>
            <a:noFill/>
          </a:ln>
        </p:spPr>
      </p:pic>
      <p:pic>
        <p:nvPicPr>
          <p:cNvPr id="215" name="Google Shape;215;p12"/>
          <p:cNvPicPr preferRelativeResize="0"/>
          <p:nvPr/>
        </p:nvPicPr>
        <p:blipFill rotWithShape="1">
          <a:blip r:embed="rId4">
            <a:alphaModFix/>
          </a:blip>
          <a:srcRect/>
          <a:stretch/>
        </p:blipFill>
        <p:spPr>
          <a:xfrm>
            <a:off x="1926499" y="3210952"/>
            <a:ext cx="5543550" cy="260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3"/>
          <p:cNvSpPr txBox="1">
            <a:spLocks noGrp="1"/>
          </p:cNvSpPr>
          <p:nvPr>
            <p:ph type="title"/>
          </p:nvPr>
        </p:nvSpPr>
        <p:spPr>
          <a:xfrm>
            <a:off x="427839" y="609600"/>
            <a:ext cx="8846163" cy="105980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s-ES" b="1"/>
              <a:t>2.3.- Virtualhosts basados en varios servidores principales</a:t>
            </a:r>
            <a:endParaRPr/>
          </a:p>
        </p:txBody>
      </p:sp>
      <p:sp>
        <p:nvSpPr>
          <p:cNvPr id="221" name="Google Shape;221;p13"/>
          <p:cNvSpPr/>
          <p:nvPr/>
        </p:nvSpPr>
        <p:spPr>
          <a:xfrm>
            <a:off x="578840" y="1996580"/>
            <a:ext cx="856516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Calibri"/>
                <a:ea typeface="Calibri"/>
                <a:cs typeface="Calibri"/>
                <a:sym typeface="Calibri"/>
              </a:rPr>
              <a:t>Este método es el más complejo de todos, solo tiene sentido cuando quieras tener varios archivos de configuración </a:t>
            </a:r>
            <a:r>
              <a:rPr lang="es-ES" sz="1800" b="1">
                <a:solidFill>
                  <a:schemeClr val="dk1"/>
                </a:solidFill>
                <a:latin typeface="Calibri"/>
                <a:ea typeface="Calibri"/>
                <a:cs typeface="Calibri"/>
                <a:sym typeface="Calibri"/>
              </a:rPr>
              <a:t>apache2.conf </a:t>
            </a:r>
            <a:r>
              <a:rPr lang="es-ES" sz="1800">
                <a:solidFill>
                  <a:schemeClr val="dk1"/>
                </a:solidFill>
                <a:latin typeface="Calibri"/>
                <a:ea typeface="Calibri"/>
                <a:cs typeface="Calibri"/>
                <a:sym typeface="Calibri"/>
              </a:rPr>
              <a:t>independientes organizando cada uno sus propios hostsvirtuales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a:spLocks noGrp="1"/>
          </p:cNvSpPr>
          <p:nvPr>
            <p:ph type="title"/>
          </p:nvPr>
        </p:nvSpPr>
        <p:spPr>
          <a:xfrm>
            <a:off x="677334" y="609600"/>
            <a:ext cx="8596668" cy="71586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s-ES" b="1"/>
              <a:t>3.- Módulos</a:t>
            </a:r>
            <a:endParaRPr/>
          </a:p>
        </p:txBody>
      </p:sp>
      <p:sp>
        <p:nvSpPr>
          <p:cNvPr id="227" name="Google Shape;227;p14"/>
          <p:cNvSpPr/>
          <p:nvPr/>
        </p:nvSpPr>
        <p:spPr>
          <a:xfrm>
            <a:off x="606802" y="1469981"/>
            <a:ext cx="8667199"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Calibri"/>
                <a:ea typeface="Calibri"/>
                <a:cs typeface="Calibri"/>
                <a:sym typeface="Calibri"/>
              </a:rPr>
              <a:t>La importancia de un servidor web radica en su: estabilidad, disponibilidad y escalabilidad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a:solidFill>
                  <a:schemeClr val="dk1"/>
                </a:solidFill>
                <a:latin typeface="Calibri"/>
                <a:ea typeface="Calibri"/>
                <a:cs typeface="Calibri"/>
                <a:sym typeface="Calibri"/>
              </a:rPr>
              <a:t>El servidor web Apache mediante sus módulos es uno de los servidores web más manejables y potentes que existen: que necesito soporte SSL pues módulo SSL, que necesito soporte PHP pues módulo PHP, que necesito</a:t>
            </a:r>
            <a:endParaRPr/>
          </a:p>
          <a:p>
            <a:pPr marL="0" marR="0" lvl="0" indent="0" algn="just" rtl="0">
              <a:spcBef>
                <a:spcPts val="0"/>
              </a:spcBef>
              <a:spcAft>
                <a:spcPts val="0"/>
              </a:spcAft>
              <a:buNone/>
            </a:pPr>
            <a:r>
              <a:rPr lang="es-ES" sz="1800">
                <a:solidFill>
                  <a:schemeClr val="dk1"/>
                </a:solidFill>
                <a:latin typeface="Calibri"/>
                <a:ea typeface="Calibri"/>
                <a:cs typeface="Calibri"/>
                <a:sym typeface="Calibri"/>
              </a:rPr>
              <a:t>soporte LDAP pues módulo LDAP, que necesito...</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En Debian, y derivados, existen dos comandos fundamentales para el funcionamiento de los módulos en el servidor web Apache: </a:t>
            </a:r>
            <a:r>
              <a:rPr lang="es-ES" sz="1800" b="1">
                <a:solidFill>
                  <a:schemeClr val="dk1"/>
                </a:solidFill>
                <a:latin typeface="Calibri"/>
                <a:ea typeface="Calibri"/>
                <a:cs typeface="Calibri"/>
                <a:sym typeface="Calibri"/>
              </a:rPr>
              <a:t>a2enmod </a:t>
            </a:r>
            <a:r>
              <a:rPr lang="es-ES" sz="1800">
                <a:solidFill>
                  <a:schemeClr val="dk1"/>
                </a:solidFill>
                <a:latin typeface="Calibri"/>
                <a:ea typeface="Calibri"/>
                <a:cs typeface="Calibri"/>
                <a:sym typeface="Calibri"/>
              </a:rPr>
              <a:t>y </a:t>
            </a:r>
            <a:r>
              <a:rPr lang="es-ES" sz="1800" b="1">
                <a:solidFill>
                  <a:schemeClr val="dk1"/>
                </a:solidFill>
                <a:latin typeface="Calibri"/>
                <a:ea typeface="Calibri"/>
                <a:cs typeface="Calibri"/>
                <a:sym typeface="Calibri"/>
              </a:rPr>
              <a:t>a2dismod</a:t>
            </a:r>
            <a:r>
              <a:rPr lang="es-E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a:solidFill>
                  <a:schemeClr val="dk1"/>
                </a:solidFill>
                <a:latin typeface="Calibri"/>
                <a:ea typeface="Calibri"/>
                <a:cs typeface="Calibri"/>
                <a:sym typeface="Calibri"/>
              </a:rPr>
              <a:t>La instalación o desinstalación de un módulo no implica la desinstalación de Apache o la nueva instalación de Apache perdiendo la configuración del servidor en el proceso, simplemente implica la posibilidad de poder trabajar en Apache con un nuevo módulo o no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5"/>
          <p:cNvSpPr txBox="1">
            <a:spLocks noGrp="1"/>
          </p:cNvSpPr>
          <p:nvPr>
            <p:ph type="title"/>
          </p:nvPr>
        </p:nvSpPr>
        <p:spPr>
          <a:xfrm>
            <a:off x="677334" y="609600"/>
            <a:ext cx="8596668" cy="66552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s-ES" b="1"/>
              <a:t>3.1.- Operaciones sobre módulos</a:t>
            </a:r>
            <a:endParaRPr/>
          </a:p>
        </p:txBody>
      </p:sp>
      <p:pic>
        <p:nvPicPr>
          <p:cNvPr id="233" name="Google Shape;233;p15"/>
          <p:cNvPicPr preferRelativeResize="0"/>
          <p:nvPr/>
        </p:nvPicPr>
        <p:blipFill rotWithShape="1">
          <a:blip r:embed="rId3">
            <a:alphaModFix/>
          </a:blip>
          <a:srcRect/>
          <a:stretch/>
        </p:blipFill>
        <p:spPr>
          <a:xfrm>
            <a:off x="361950" y="1790700"/>
            <a:ext cx="8810042" cy="3276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6"/>
          <p:cNvSpPr txBox="1">
            <a:spLocks noGrp="1"/>
          </p:cNvSpPr>
          <p:nvPr>
            <p:ph type="title"/>
          </p:nvPr>
        </p:nvSpPr>
        <p:spPr>
          <a:xfrm>
            <a:off x="677334" y="609600"/>
            <a:ext cx="8596668" cy="73263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s-ES" b="1"/>
              <a:t>4.2.- Módulo ssl para apache</a:t>
            </a:r>
            <a:endParaRPr/>
          </a:p>
        </p:txBody>
      </p:sp>
      <p:sp>
        <p:nvSpPr>
          <p:cNvPr id="239" name="Google Shape;239;p16"/>
          <p:cNvSpPr/>
          <p:nvPr/>
        </p:nvSpPr>
        <p:spPr>
          <a:xfrm>
            <a:off x="547332" y="1434517"/>
            <a:ext cx="859666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Calibri"/>
                <a:ea typeface="Calibri"/>
                <a:cs typeface="Calibri"/>
                <a:sym typeface="Calibri"/>
              </a:rPr>
              <a:t>El método de cifrado SSL/TLS utiliza un método de cifrado de clave pública (cifrado asimétrico) para la autenticación del servidor.</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El </a:t>
            </a:r>
            <a:r>
              <a:rPr lang="es-ES" sz="1800" b="1">
                <a:solidFill>
                  <a:schemeClr val="dk1"/>
                </a:solidFill>
                <a:latin typeface="Calibri"/>
                <a:ea typeface="Calibri"/>
                <a:cs typeface="Calibri"/>
                <a:sym typeface="Calibri"/>
              </a:rPr>
              <a:t>módulo ssl </a:t>
            </a:r>
            <a:r>
              <a:rPr lang="es-ES" sz="1800">
                <a:solidFill>
                  <a:schemeClr val="dk1"/>
                </a:solidFill>
                <a:latin typeface="Calibri"/>
                <a:ea typeface="Calibri"/>
                <a:cs typeface="Calibri"/>
                <a:sym typeface="Calibri"/>
              </a:rPr>
              <a:t>es quien permite cifrar la información entre navegador y servidor web. En la instalación por defecto éste módulo no viene activado, así que debes ejecutar el siguiente comando para poder activarlo: </a:t>
            </a:r>
            <a:r>
              <a:rPr lang="es-ES" sz="1100" b="1">
                <a:solidFill>
                  <a:schemeClr val="dk1"/>
                </a:solidFill>
                <a:highlight>
                  <a:srgbClr val="808000"/>
                </a:highlight>
                <a:latin typeface="Courier New"/>
                <a:ea typeface="Courier New"/>
                <a:cs typeface="Courier New"/>
                <a:sym typeface="Courier New"/>
              </a:rPr>
              <a:t>a2enmod ssl</a:t>
            </a:r>
            <a:endParaRPr sz="1800">
              <a:solidFill>
                <a:schemeClr val="dk1"/>
              </a:solidFill>
              <a:highlight>
                <a:srgbClr val="808000"/>
              </a:highlight>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677334" y="609600"/>
            <a:ext cx="8596668" cy="100947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s-ES" b="1"/>
              <a:t>4.3.- Crear un servidor virtual seguro en Apache</a:t>
            </a:r>
            <a:endParaRPr/>
          </a:p>
        </p:txBody>
      </p:sp>
      <p:sp>
        <p:nvSpPr>
          <p:cNvPr id="245" name="Google Shape;245;p17"/>
          <p:cNvSpPr/>
          <p:nvPr/>
        </p:nvSpPr>
        <p:spPr>
          <a:xfrm>
            <a:off x="547332" y="1828800"/>
            <a:ext cx="859666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000000"/>
                </a:solidFill>
                <a:latin typeface="Calibri"/>
                <a:ea typeface="Calibri"/>
                <a:cs typeface="Calibri"/>
                <a:sym typeface="Calibri"/>
              </a:rPr>
              <a:t>En Debian, Apache posee por defecto en su instalación el fichero </a:t>
            </a:r>
            <a:r>
              <a:rPr lang="es-ES" sz="1100">
                <a:solidFill>
                  <a:srgbClr val="0000FF"/>
                </a:solidFill>
                <a:highlight>
                  <a:srgbClr val="808000"/>
                </a:highlight>
                <a:latin typeface="Courier New"/>
                <a:ea typeface="Courier New"/>
                <a:cs typeface="Courier New"/>
                <a:sym typeface="Courier New"/>
              </a:rPr>
              <a:t>/etc/apache2/sitesavailable/</a:t>
            </a:r>
            <a:endParaRPr/>
          </a:p>
          <a:p>
            <a:pPr marL="0" marR="0" lvl="0" indent="0" algn="l" rtl="0">
              <a:spcBef>
                <a:spcPts val="0"/>
              </a:spcBef>
              <a:spcAft>
                <a:spcPts val="0"/>
              </a:spcAft>
              <a:buNone/>
            </a:pPr>
            <a:r>
              <a:rPr lang="es-ES" sz="1100">
                <a:solidFill>
                  <a:srgbClr val="0000FF"/>
                </a:solidFill>
                <a:highlight>
                  <a:srgbClr val="808000"/>
                </a:highlight>
                <a:latin typeface="Courier New"/>
                <a:ea typeface="Courier New"/>
                <a:cs typeface="Courier New"/>
                <a:sym typeface="Courier New"/>
              </a:rPr>
              <a:t>default-ssl</a:t>
            </a:r>
            <a:r>
              <a:rPr lang="es-ES" sz="1800">
                <a:solidFill>
                  <a:srgbClr val="000000"/>
                </a:solidFill>
                <a:latin typeface="Calibri"/>
                <a:ea typeface="Calibri"/>
                <a:cs typeface="Calibri"/>
                <a:sym typeface="Calibri"/>
              </a:rPr>
              <a:t>, que contiene la configuración por defecto de SSL. En su contenido podemos</a:t>
            </a:r>
            <a:endParaRPr/>
          </a:p>
          <a:p>
            <a:pPr marL="0" marR="0" lvl="0" indent="0" algn="l" rtl="0">
              <a:spcBef>
                <a:spcPts val="0"/>
              </a:spcBef>
              <a:spcAft>
                <a:spcPts val="0"/>
              </a:spcAft>
              <a:buNone/>
            </a:pPr>
            <a:r>
              <a:rPr lang="es-ES" sz="1800">
                <a:solidFill>
                  <a:srgbClr val="000000"/>
                </a:solidFill>
                <a:latin typeface="Calibri"/>
                <a:ea typeface="Calibri"/>
                <a:cs typeface="Calibri"/>
                <a:sym typeface="Calibri"/>
              </a:rPr>
              <a:t>ver las siguientes líneas:</a:t>
            </a:r>
            <a:endParaRPr/>
          </a:p>
          <a:p>
            <a:pPr marL="0" marR="0" lvl="0" indent="0" algn="l" rtl="0">
              <a:spcBef>
                <a:spcPts val="0"/>
              </a:spcBef>
              <a:spcAft>
                <a:spcPts val="0"/>
              </a:spcAft>
              <a:buNone/>
            </a:pPr>
            <a:endParaRPr sz="1800">
              <a:solidFill>
                <a:srgbClr val="000000"/>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246" name="Google Shape;246;p17"/>
          <p:cNvPicPr preferRelativeResize="0"/>
          <p:nvPr/>
        </p:nvPicPr>
        <p:blipFill rotWithShape="1">
          <a:blip r:embed="rId3">
            <a:alphaModFix/>
          </a:blip>
          <a:srcRect/>
          <a:stretch/>
        </p:blipFill>
        <p:spPr>
          <a:xfrm>
            <a:off x="904263" y="3111040"/>
            <a:ext cx="8001000" cy="809625"/>
          </a:xfrm>
          <a:prstGeom prst="rect">
            <a:avLst/>
          </a:prstGeom>
          <a:noFill/>
          <a:ln>
            <a:noFill/>
          </a:ln>
        </p:spPr>
      </p:pic>
      <p:pic>
        <p:nvPicPr>
          <p:cNvPr id="247" name="Google Shape;247;p17"/>
          <p:cNvPicPr preferRelativeResize="0"/>
          <p:nvPr/>
        </p:nvPicPr>
        <p:blipFill rotWithShape="1">
          <a:blip r:embed="rId4">
            <a:alphaModFix/>
          </a:blip>
          <a:srcRect/>
          <a:stretch/>
        </p:blipFill>
        <p:spPr>
          <a:xfrm>
            <a:off x="2602771" y="4105538"/>
            <a:ext cx="3714750" cy="2019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title"/>
          </p:nvPr>
        </p:nvSpPr>
        <p:spPr>
          <a:xfrm>
            <a:off x="677334" y="609600"/>
            <a:ext cx="8596668" cy="102625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s-ES" b="1" i="1"/>
              <a:t>4.3.1.- Crear un servidor virtual seguro en Apache</a:t>
            </a:r>
            <a:endParaRPr/>
          </a:p>
        </p:txBody>
      </p:sp>
      <p:pic>
        <p:nvPicPr>
          <p:cNvPr id="253" name="Google Shape;253;p18"/>
          <p:cNvPicPr preferRelativeResize="0"/>
          <p:nvPr/>
        </p:nvPicPr>
        <p:blipFill rotWithShape="1">
          <a:blip r:embed="rId3">
            <a:alphaModFix/>
          </a:blip>
          <a:srcRect/>
          <a:stretch/>
        </p:blipFill>
        <p:spPr>
          <a:xfrm>
            <a:off x="314325" y="1757350"/>
            <a:ext cx="10312951" cy="3040150"/>
          </a:xfrm>
          <a:prstGeom prst="rect">
            <a:avLst/>
          </a:prstGeom>
          <a:noFill/>
          <a:ln>
            <a:noFill/>
          </a:ln>
        </p:spPr>
      </p:pic>
      <p:pic>
        <p:nvPicPr>
          <p:cNvPr id="254" name="Google Shape;254;p18"/>
          <p:cNvPicPr preferRelativeResize="0"/>
          <p:nvPr/>
        </p:nvPicPr>
        <p:blipFill rotWithShape="1">
          <a:blip r:embed="rId4">
            <a:alphaModFix/>
          </a:blip>
          <a:srcRect/>
          <a:stretch/>
        </p:blipFill>
        <p:spPr>
          <a:xfrm>
            <a:off x="3746105" y="4919003"/>
            <a:ext cx="6330307" cy="141242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9"/>
          <p:cNvSpPr txBox="1">
            <a:spLocks noGrp="1"/>
          </p:cNvSpPr>
          <p:nvPr>
            <p:ph type="title"/>
          </p:nvPr>
        </p:nvSpPr>
        <p:spPr>
          <a:xfrm>
            <a:off x="677334" y="609600"/>
            <a:ext cx="8596668" cy="74102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s-ES" b="1"/>
              <a:t>5.- Autenticación y control de acceso</a:t>
            </a:r>
            <a:endParaRPr/>
          </a:p>
        </p:txBody>
      </p:sp>
      <p:sp>
        <p:nvSpPr>
          <p:cNvPr id="260" name="Google Shape;260;p19"/>
          <p:cNvSpPr/>
          <p:nvPr/>
        </p:nvSpPr>
        <p:spPr>
          <a:xfrm>
            <a:off x="624826" y="1486272"/>
            <a:ext cx="8466666"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000000"/>
                </a:solidFill>
                <a:latin typeface="Calibri"/>
                <a:ea typeface="Calibri"/>
                <a:cs typeface="Calibri"/>
                <a:sym typeface="Calibri"/>
              </a:rPr>
              <a:t>Cuando nos autenticamos en una web suele transferirse la información de autenticación a una base de datos, que puede existir en la misma máquina que el servidor web o en otra totalmente diferente.</a:t>
            </a:r>
            <a:endParaRPr/>
          </a:p>
          <a:p>
            <a:pPr marL="0" marR="0" lvl="0" indent="0" algn="l" rtl="0">
              <a:spcBef>
                <a:spcPts val="0"/>
              </a:spcBef>
              <a:spcAft>
                <a:spcPts val="0"/>
              </a:spcAft>
              <a:buNone/>
            </a:pPr>
            <a:r>
              <a:rPr lang="es-ES" sz="1800">
                <a:solidFill>
                  <a:srgbClr val="000000"/>
                </a:solidFill>
                <a:latin typeface="Calibri"/>
                <a:ea typeface="Calibri"/>
                <a:cs typeface="Calibri"/>
                <a:sym typeface="Calibri"/>
              </a:rPr>
              <a:t>Suelen emplearse bases de datos SQL o LDAP para la autenticación de usuarios, siendo OpenLDAP</a:t>
            </a:r>
            <a:endParaRPr sz="1800">
              <a:solidFill>
                <a:srgbClr val="000000"/>
              </a:solidFill>
              <a:latin typeface="Calibri"/>
              <a:ea typeface="Calibri"/>
              <a:cs typeface="Calibri"/>
              <a:sym typeface="Calibri"/>
            </a:endParaRPr>
          </a:p>
          <a:p>
            <a:pPr marL="0" marR="0" lvl="0" indent="0" algn="l" rtl="0">
              <a:spcBef>
                <a:spcPts val="0"/>
              </a:spcBef>
              <a:spcAft>
                <a:spcPts val="0"/>
              </a:spcAft>
              <a:buNone/>
            </a:pPr>
            <a:r>
              <a:rPr lang="es-ES" sz="1800">
                <a:solidFill>
                  <a:srgbClr val="000000"/>
                </a:solidFill>
                <a:latin typeface="Calibri"/>
                <a:ea typeface="Calibri"/>
                <a:cs typeface="Calibri"/>
                <a:sym typeface="Calibri"/>
              </a:rPr>
              <a:t>(</a:t>
            </a:r>
            <a:r>
              <a:rPr lang="es-ES" sz="1800">
                <a:solidFill>
                  <a:srgbClr val="0000FF"/>
                </a:solidFill>
                <a:latin typeface="Calibri"/>
                <a:ea typeface="Calibri"/>
                <a:cs typeface="Calibri"/>
                <a:sym typeface="Calibri"/>
              </a:rPr>
              <a:t>http://www.openldap.org/</a:t>
            </a:r>
            <a:r>
              <a:rPr lang="es-ES" sz="1800">
                <a:solidFill>
                  <a:srgbClr val="000000"/>
                </a:solidFill>
                <a:latin typeface="Calibri"/>
                <a:ea typeface="Calibri"/>
                <a:cs typeface="Calibri"/>
                <a:sym typeface="Calibri"/>
              </a:rPr>
              <a:t>) una de las alternativas más empleadas.</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261" name="Google Shape;261;p19"/>
          <p:cNvPicPr preferRelativeResize="0"/>
          <p:nvPr/>
        </p:nvPicPr>
        <p:blipFill rotWithShape="1">
          <a:blip r:embed="rId3">
            <a:alphaModFix/>
          </a:blip>
          <a:srcRect/>
          <a:stretch/>
        </p:blipFill>
        <p:spPr>
          <a:xfrm>
            <a:off x="3300821" y="3653241"/>
            <a:ext cx="3114675" cy="1257300"/>
          </a:xfrm>
          <a:prstGeom prst="rect">
            <a:avLst/>
          </a:prstGeom>
          <a:noFill/>
          <a:ln>
            <a:noFill/>
          </a:ln>
        </p:spPr>
      </p:pic>
      <p:pic>
        <p:nvPicPr>
          <p:cNvPr id="262" name="Google Shape;262;p19"/>
          <p:cNvPicPr preferRelativeResize="0"/>
          <p:nvPr/>
        </p:nvPicPr>
        <p:blipFill rotWithShape="1">
          <a:blip r:embed="rId4">
            <a:alphaModFix/>
          </a:blip>
          <a:srcRect/>
          <a:stretch/>
        </p:blipFill>
        <p:spPr>
          <a:xfrm>
            <a:off x="482276" y="5046185"/>
            <a:ext cx="11563350" cy="1019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677334" y="609600"/>
            <a:ext cx="9131684" cy="92825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s-ES" b="1"/>
              <a:t>1.- Funcionamiento de un servidor Web.</a:t>
            </a:r>
            <a:endParaRPr/>
          </a:p>
        </p:txBody>
      </p:sp>
      <p:sp>
        <p:nvSpPr>
          <p:cNvPr id="150" name="Google Shape;150;p2"/>
          <p:cNvSpPr/>
          <p:nvPr/>
        </p:nvSpPr>
        <p:spPr>
          <a:xfrm>
            <a:off x="677334" y="1930400"/>
            <a:ext cx="9266766"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Un servidor web puede alojar varias páginas, sitios, dominios de Internet, pero hay que tener en cuenta que la elección del servidor web será muy importante para la configuración y administración de uno o múltiples sitios, ya que: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¿puede el servidor web ser modular?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¿fácilmente se le pueden añadir o quitar características-?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 o por la contra si queremos añadirle una funcionalidad que no posea en la instalación base debemos desinstalarlo e instalarlo de nuevo, por ejemplo: hasta ahora el servidor web solamente ofrecía páginas estáticas pero queremos ofrecer también páginas web dinámicas, qué hacemos: modular o nueva instalación.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Por todo lo anteriormente comentado veremos cómo configurar y administrar el servidor Apache</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(apache2), ya que soporta: páginas web estáticas, dinámicas, hosts virtuales, seguridad mediante</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cifrado, autenticación y control de acceso, modularización y monitorización de archivos de registro.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0"/>
          <p:cNvSpPr txBox="1">
            <a:spLocks noGrp="1"/>
          </p:cNvSpPr>
          <p:nvPr>
            <p:ph type="title"/>
          </p:nvPr>
        </p:nvSpPr>
        <p:spPr>
          <a:xfrm>
            <a:off x="677334" y="609600"/>
            <a:ext cx="8596668" cy="92558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s-ES" b="1"/>
              <a:t>5.1.- Autenticar usuarios en apache mediante LDAP.</a:t>
            </a:r>
            <a:endParaRPr/>
          </a:p>
        </p:txBody>
      </p:sp>
      <p:sp>
        <p:nvSpPr>
          <p:cNvPr id="268" name="Google Shape;268;p20"/>
          <p:cNvSpPr/>
          <p:nvPr/>
        </p:nvSpPr>
        <p:spPr>
          <a:xfrm>
            <a:off x="461394" y="1719743"/>
            <a:ext cx="868260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Calibri"/>
                <a:ea typeface="Calibri"/>
                <a:cs typeface="Calibri"/>
                <a:sym typeface="Calibri"/>
              </a:rPr>
              <a:t>El servidor web Apache permite la autenticación de usuarios mediante LDAP. Esto es posible mediante los módulos </a:t>
            </a:r>
            <a:r>
              <a:rPr lang="es-ES" sz="1100" b="1">
                <a:solidFill>
                  <a:schemeClr val="dk1"/>
                </a:solidFill>
                <a:highlight>
                  <a:srgbClr val="808000"/>
                </a:highlight>
                <a:latin typeface="Courier New"/>
                <a:ea typeface="Courier New"/>
                <a:cs typeface="Courier New"/>
                <a:sym typeface="Courier New"/>
              </a:rPr>
              <a:t>ldap</a:t>
            </a:r>
            <a:r>
              <a:rPr lang="es-ES" sz="1100" b="1">
                <a:solidFill>
                  <a:schemeClr val="dk1"/>
                </a:solidFill>
                <a:latin typeface="Courier New"/>
                <a:ea typeface="Courier New"/>
                <a:cs typeface="Courier New"/>
                <a:sym typeface="Courier New"/>
              </a:rPr>
              <a:t> </a:t>
            </a:r>
            <a:r>
              <a:rPr lang="es-ES" sz="1800">
                <a:solidFill>
                  <a:schemeClr val="dk1"/>
                </a:solidFill>
                <a:latin typeface="Calibri"/>
                <a:ea typeface="Calibri"/>
                <a:cs typeface="Calibri"/>
                <a:sym typeface="Calibri"/>
              </a:rPr>
              <a:t>y </a:t>
            </a:r>
            <a:r>
              <a:rPr lang="es-ES" sz="1100" b="1">
                <a:solidFill>
                  <a:schemeClr val="dk1"/>
                </a:solidFill>
                <a:highlight>
                  <a:srgbClr val="808000"/>
                </a:highlight>
                <a:latin typeface="Courier New"/>
                <a:ea typeface="Courier New"/>
                <a:cs typeface="Courier New"/>
                <a:sym typeface="Courier New"/>
              </a:rPr>
              <a:t>authnz_ldap</a:t>
            </a:r>
            <a:r>
              <a:rPr lang="es-ES" sz="1800">
                <a:solidFill>
                  <a:schemeClr val="dk1"/>
                </a:solidFill>
                <a:latin typeface="Calibri"/>
                <a:ea typeface="Calibri"/>
                <a:cs typeface="Calibri"/>
                <a:sym typeface="Calibri"/>
              </a:rPr>
              <a: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s-ES" b="1"/>
              <a:t>Despliegue de aplicaciones sobre servidores Web</a:t>
            </a:r>
            <a:endParaRPr/>
          </a:p>
        </p:txBody>
      </p:sp>
      <p:sp>
        <p:nvSpPr>
          <p:cNvPr id="274" name="Google Shape;274;p21"/>
          <p:cNvSpPr/>
          <p:nvPr/>
        </p:nvSpPr>
        <p:spPr>
          <a:xfrm>
            <a:off x="554670" y="1724085"/>
            <a:ext cx="8841996" cy="452431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rgbClr val="000000"/>
                </a:solidFill>
                <a:latin typeface="Calibri"/>
                <a:ea typeface="Calibri"/>
                <a:cs typeface="Calibri"/>
                <a:sym typeface="Calibri"/>
              </a:rPr>
              <a:t>Normalmente las aplicaciones sobre servidores web necesitan de los siguientes elementos para su</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correcto funcionamiento: </a:t>
            </a:r>
            <a:r>
              <a:rPr lang="es-ES" sz="1600">
                <a:solidFill>
                  <a:srgbClr val="000000"/>
                </a:solidFill>
                <a:latin typeface="Courier New"/>
                <a:ea typeface="Courier New"/>
                <a:cs typeface="Courier New"/>
                <a:sym typeface="Courier New"/>
              </a:rPr>
              <a:t>soporte php </a:t>
            </a:r>
            <a:r>
              <a:rPr lang="es-ES" sz="1600">
                <a:solidFill>
                  <a:srgbClr val="000000"/>
                </a:solidFill>
                <a:latin typeface="Calibri"/>
                <a:ea typeface="Calibri"/>
                <a:cs typeface="Calibri"/>
                <a:sym typeface="Calibri"/>
              </a:rPr>
              <a:t>y </a:t>
            </a:r>
            <a:r>
              <a:rPr lang="es-ES" sz="1600">
                <a:solidFill>
                  <a:srgbClr val="000000"/>
                </a:solidFill>
                <a:latin typeface="Courier New"/>
                <a:ea typeface="Courier New"/>
                <a:cs typeface="Courier New"/>
                <a:sym typeface="Courier New"/>
              </a:rPr>
              <a:t>soporte sql</a:t>
            </a:r>
            <a:r>
              <a:rPr lang="es-ES" sz="1600">
                <a:solidFill>
                  <a:srgbClr val="000000"/>
                </a:solidFill>
                <a:latin typeface="Calibri"/>
                <a:ea typeface="Calibri"/>
                <a:cs typeface="Calibri"/>
                <a:sym typeface="Calibri"/>
              </a:rPr>
              <a:t>.</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El servidor web puede tener soporte php, pero el soporte sql debe ser ofrecido por otro servidor al</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que pueda acceder el servidor web. Este servidor con soporte sql puede estar configurado en el</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mismo equipo que el servidor web o en otro.</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El procedimiento suele ser el siguiente:</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1. Se descarga la aplicación.</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2. Se configura para que sea visible a través del servidor web.</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3. Suele traer una página de instalación que verifique si el servidor web cumple los requisitos para</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la instalación de la aplicación.</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4. Es necesaria antes de finalizar el proceso de instalación autenticarse al servidor sql con un</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usuario con permisos para crear/modificar una base de datos. Puede que previamente se tenga</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que crear la base de datos para que el proceso de instalación genere las tablas necesarias en la</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misma.</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5. Se pide un usuario y contraseña para poder acceder a la aplicación web.</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6. Fin de la instalación.</a:t>
            </a:r>
            <a:endParaRPr/>
          </a:p>
          <a:p>
            <a:pPr marL="0" marR="0" lvl="0" indent="0" algn="just" rtl="0">
              <a:spcBef>
                <a:spcPts val="0"/>
              </a:spcBef>
              <a:spcAft>
                <a:spcPts val="0"/>
              </a:spcAft>
              <a:buNone/>
            </a:pPr>
            <a:r>
              <a:rPr lang="es-ES" sz="1600">
                <a:solidFill>
                  <a:srgbClr val="000000"/>
                </a:solidFill>
                <a:latin typeface="Calibri"/>
                <a:ea typeface="Calibri"/>
                <a:cs typeface="Calibri"/>
                <a:sym typeface="Calibri"/>
              </a:rPr>
              <a:t>En este documento se supone que tienes funcionando el siguiente entorno básico: </a:t>
            </a:r>
            <a:r>
              <a:rPr lang="es-ES" sz="1600">
                <a:solidFill>
                  <a:srgbClr val="0000FF"/>
                </a:solidFill>
                <a:latin typeface="Calibri"/>
                <a:ea typeface="Calibri"/>
                <a:cs typeface="Calibri"/>
                <a:sym typeface="Calibri"/>
              </a:rPr>
              <a:t>Apache</a:t>
            </a:r>
            <a:r>
              <a:rPr lang="es-ES" sz="1600">
                <a:solidFill>
                  <a:srgbClr val="000000"/>
                </a:solidFill>
                <a:latin typeface="Calibri"/>
                <a:ea typeface="Calibri"/>
                <a:cs typeface="Calibri"/>
                <a:sym typeface="Calibri"/>
              </a:rPr>
              <a:t>, </a:t>
            </a:r>
            <a:r>
              <a:rPr lang="es-ES" sz="1600">
                <a:solidFill>
                  <a:srgbClr val="0000FF"/>
                </a:solidFill>
                <a:latin typeface="Calibri"/>
                <a:ea typeface="Calibri"/>
                <a:cs typeface="Calibri"/>
                <a:sym typeface="Calibri"/>
              </a:rPr>
              <a:t>MySQL </a:t>
            </a:r>
            <a:r>
              <a:rPr lang="es-ES" sz="1600">
                <a:solidFill>
                  <a:srgbClr val="000000"/>
                </a:solidFill>
                <a:latin typeface="Calibri"/>
                <a:ea typeface="Calibri"/>
                <a:cs typeface="Calibri"/>
                <a:sym typeface="Calibri"/>
              </a:rPr>
              <a:t>y</a:t>
            </a:r>
            <a:endParaRPr/>
          </a:p>
          <a:p>
            <a:pPr marL="0" marR="0" lvl="0" indent="0" algn="just" rtl="0">
              <a:spcBef>
                <a:spcPts val="0"/>
              </a:spcBef>
              <a:spcAft>
                <a:spcPts val="0"/>
              </a:spcAft>
              <a:buNone/>
            </a:pPr>
            <a:r>
              <a:rPr lang="es-ES" sz="1600">
                <a:solidFill>
                  <a:srgbClr val="0000FF"/>
                </a:solidFill>
                <a:latin typeface="Calibri"/>
                <a:ea typeface="Calibri"/>
                <a:cs typeface="Calibri"/>
                <a:sym typeface="Calibri"/>
              </a:rPr>
              <a:t>PHP</a:t>
            </a:r>
            <a:r>
              <a:rPr lang="es-ES" sz="1600">
                <a:solidFill>
                  <a:srgbClr val="000000"/>
                </a:solidFill>
                <a:latin typeface="Calibri"/>
                <a:ea typeface="Calibri"/>
                <a:cs typeface="Calibri"/>
                <a:sym typeface="Calibri"/>
              </a:rPr>
              <a:t>. </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677334" y="609600"/>
            <a:ext cx="8596668" cy="83473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s-ES" b="1"/>
              <a:t>1.1.- Servicio de ficheros estáticos</a:t>
            </a:r>
            <a:endParaRPr/>
          </a:p>
        </p:txBody>
      </p:sp>
      <p:sp>
        <p:nvSpPr>
          <p:cNvPr id="156" name="Google Shape;156;p3"/>
          <p:cNvSpPr/>
          <p:nvPr/>
        </p:nvSpPr>
        <p:spPr>
          <a:xfrm>
            <a:off x="677334" y="1444336"/>
            <a:ext cx="8466666" cy="424731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dk1"/>
                </a:solidFill>
                <a:latin typeface="Calibri"/>
                <a:ea typeface="Calibri"/>
                <a:cs typeface="Calibri"/>
                <a:sym typeface="Calibri"/>
              </a:rPr>
              <a:t>Todas aquellas páginas web que durante el tiempo no cambian su contenido no necesariamente son estáticas. Una página estática puede modificarse, actualizando su contenido y seguir siendo estática</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a:solidFill>
                  <a:schemeClr val="dk1"/>
                </a:solidFill>
                <a:latin typeface="Calibri"/>
                <a:ea typeface="Calibri"/>
                <a:cs typeface="Calibri"/>
                <a:sym typeface="Calibri"/>
              </a:rPr>
              <a:t>Si al acceder a una página web no es necesaria la intervención de código en</a:t>
            </a:r>
            <a:endParaRPr/>
          </a:p>
          <a:p>
            <a:pPr marL="0" marR="0" lvl="0" indent="0" algn="just" rtl="0">
              <a:spcBef>
                <a:spcPts val="0"/>
              </a:spcBef>
              <a:spcAft>
                <a:spcPts val="0"/>
              </a:spcAft>
              <a:buNone/>
            </a:pPr>
            <a:r>
              <a:rPr lang="es-ES" sz="1800">
                <a:solidFill>
                  <a:schemeClr val="dk1"/>
                </a:solidFill>
                <a:latin typeface="Calibri"/>
                <a:ea typeface="Calibri"/>
                <a:cs typeface="Calibri"/>
                <a:sym typeface="Calibri"/>
              </a:rPr>
              <a:t>el lado del servidor -por ejemplo código PHP- o en el lado del cliente -por ejemplo javascript- entonces entenderemos que la página es estática, si por el contrario es necesaria la intervención en el lado del servidor y/o en el lado del cliente entenderemos que la página es dinámica</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a:solidFill>
                  <a:schemeClr val="dk1"/>
                </a:solidFill>
                <a:latin typeface="Calibri"/>
                <a:ea typeface="Calibri"/>
                <a:cs typeface="Calibri"/>
                <a:sym typeface="Calibri"/>
              </a:rPr>
              <a:t>Ofrecer páginas estáticas es simple, puesto que solamente se necesita que el</a:t>
            </a:r>
            <a:endParaRPr/>
          </a:p>
          <a:p>
            <a:pPr marL="0" marR="0" lvl="0" indent="0" algn="just" rtl="0">
              <a:spcBef>
                <a:spcPts val="0"/>
              </a:spcBef>
              <a:spcAft>
                <a:spcPts val="0"/>
              </a:spcAft>
              <a:buNone/>
            </a:pPr>
            <a:r>
              <a:rPr lang="es-ES" sz="1800">
                <a:solidFill>
                  <a:schemeClr val="dk1"/>
                </a:solidFill>
                <a:latin typeface="Calibri"/>
                <a:ea typeface="Calibri"/>
                <a:cs typeface="Calibri"/>
                <a:sym typeface="Calibri"/>
              </a:rPr>
              <a:t>servidor web disponga de soporte html/xhtml/css o incluso solamente html/xhtml. En cuanto a configuración y administración del servidor es el caso más simple: solamente se necesita un soporte mínimo base de instalación del servidor Apache, esto es, no se necesita por ejemplo soporte PHP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4"/>
          <p:cNvPicPr preferRelativeResize="0"/>
          <p:nvPr/>
        </p:nvPicPr>
        <p:blipFill rotWithShape="1">
          <a:blip r:embed="rId3">
            <a:alphaModFix/>
          </a:blip>
          <a:srcRect/>
          <a:stretch/>
        </p:blipFill>
        <p:spPr>
          <a:xfrm>
            <a:off x="995362" y="1260157"/>
            <a:ext cx="9286875" cy="397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5"/>
          <p:cNvSpPr/>
          <p:nvPr/>
        </p:nvSpPr>
        <p:spPr>
          <a:xfrm>
            <a:off x="446810" y="623455"/>
            <a:ext cx="9175172"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000000"/>
                </a:solidFill>
                <a:latin typeface="Calibri"/>
                <a:ea typeface="Calibri"/>
                <a:cs typeface="Calibri"/>
                <a:sym typeface="Calibri"/>
              </a:rPr>
              <a:t>En la instalación de Apache se crea una página web en </a:t>
            </a:r>
            <a:r>
              <a:rPr lang="es-ES" sz="1100" b="1">
                <a:solidFill>
                  <a:srgbClr val="000000"/>
                </a:solidFill>
                <a:latin typeface="Courier New"/>
                <a:ea typeface="Courier New"/>
                <a:cs typeface="Courier New"/>
                <a:sym typeface="Courier New"/>
              </a:rPr>
              <a:t>/var/www/index.html </a:t>
            </a:r>
            <a:r>
              <a:rPr lang="es-ES" sz="1800">
                <a:solidFill>
                  <a:srgbClr val="000000"/>
                </a:solidFill>
                <a:latin typeface="Calibri"/>
                <a:ea typeface="Calibri"/>
                <a:cs typeface="Calibri"/>
                <a:sym typeface="Calibri"/>
              </a:rPr>
              <a:t>referenciada a través del </a:t>
            </a:r>
            <a:r>
              <a:rPr lang="es-ES" sz="1800">
                <a:solidFill>
                  <a:srgbClr val="0000FF"/>
                </a:solidFill>
                <a:latin typeface="Calibri"/>
                <a:ea typeface="Calibri"/>
                <a:cs typeface="Calibri"/>
                <a:sym typeface="Calibri"/>
              </a:rPr>
              <a:t>archivo default </a:t>
            </a:r>
            <a:r>
              <a:rPr lang="es-ES" sz="1800">
                <a:solidFill>
                  <a:srgbClr val="000000"/>
                </a:solidFill>
                <a:latin typeface="Calibri"/>
                <a:ea typeface="Calibri"/>
                <a:cs typeface="Calibri"/>
                <a:sym typeface="Calibri"/>
              </a:rPr>
              <a:t>(</a:t>
            </a:r>
            <a:r>
              <a:rPr lang="es-ES" sz="1100">
                <a:solidFill>
                  <a:srgbClr val="000000"/>
                </a:solidFill>
                <a:latin typeface="Courier New"/>
                <a:ea typeface="Courier New"/>
                <a:cs typeface="Courier New"/>
                <a:sym typeface="Courier New"/>
              </a:rPr>
              <a:t>/etc/apache/sites-available/default</a:t>
            </a:r>
            <a:r>
              <a:rPr lang="es-ES" sz="1800">
                <a:solidFill>
                  <a:srgbClr val="000000"/>
                </a:solidFill>
                <a:latin typeface="Calibri"/>
                <a:ea typeface="Calibri"/>
                <a:cs typeface="Calibri"/>
                <a:sym typeface="Calibri"/>
              </a:rPr>
              <a:t>), éste contiene la configuración por defecto,</a:t>
            </a:r>
            <a:endParaRPr/>
          </a:p>
          <a:p>
            <a:pPr marL="0" marR="0" lvl="0" indent="0" algn="l" rtl="0">
              <a:spcBef>
                <a:spcPts val="0"/>
              </a:spcBef>
              <a:spcAft>
                <a:spcPts val="0"/>
              </a:spcAft>
              <a:buNone/>
            </a:pPr>
            <a:r>
              <a:rPr lang="es-ES" sz="1800">
                <a:solidFill>
                  <a:srgbClr val="000000"/>
                </a:solidFill>
                <a:latin typeface="Calibri"/>
                <a:ea typeface="Calibri"/>
                <a:cs typeface="Calibri"/>
                <a:sym typeface="Calibri"/>
              </a:rPr>
              <a:t>generada en la instalación de Apache, para esa página. Si solamente quieres servir una página web la forma más fácil de hacerlo sería sustituyendo la página </a:t>
            </a:r>
            <a:r>
              <a:rPr lang="es-ES" sz="1100" b="1">
                <a:solidFill>
                  <a:srgbClr val="000000"/>
                </a:solidFill>
                <a:latin typeface="Courier New"/>
                <a:ea typeface="Courier New"/>
                <a:cs typeface="Courier New"/>
                <a:sym typeface="Courier New"/>
              </a:rPr>
              <a:t>index.html</a:t>
            </a:r>
            <a:r>
              <a:rPr lang="es-ES" sz="1800" b="1">
                <a:solidFill>
                  <a:srgbClr val="000000"/>
                </a:solidFill>
                <a:latin typeface="Calibri"/>
                <a:ea typeface="Calibri"/>
                <a:cs typeface="Calibri"/>
                <a:sym typeface="Calibri"/>
              </a:rPr>
              <a:t>, </a:t>
            </a:r>
            <a:r>
              <a:rPr lang="es-ES" sz="1800">
                <a:solidFill>
                  <a:srgbClr val="000000"/>
                </a:solidFill>
                <a:latin typeface="Calibri"/>
                <a:ea typeface="Calibri"/>
                <a:cs typeface="Calibri"/>
                <a:sym typeface="Calibri"/>
              </a:rPr>
              <a:t>referenciada en </a:t>
            </a:r>
            <a:r>
              <a:rPr lang="es-ES" sz="1100" b="1">
                <a:solidFill>
                  <a:srgbClr val="000000"/>
                </a:solidFill>
                <a:latin typeface="Courier New"/>
                <a:ea typeface="Courier New"/>
                <a:cs typeface="Courier New"/>
                <a:sym typeface="Courier New"/>
              </a:rPr>
              <a:t>default</a:t>
            </a:r>
            <a:r>
              <a:rPr lang="es-ES" sz="1800" b="1">
                <a:solidFill>
                  <a:srgbClr val="000000"/>
                </a:solidFill>
                <a:latin typeface="Calibri"/>
                <a:ea typeface="Calibri"/>
                <a:cs typeface="Calibri"/>
                <a:sym typeface="Calibri"/>
              </a:rPr>
              <a:t>, </a:t>
            </a:r>
            <a:r>
              <a:rPr lang="es-ES" sz="1800">
                <a:solidFill>
                  <a:srgbClr val="000000"/>
                </a:solidFill>
                <a:latin typeface="Calibri"/>
                <a:ea typeface="Calibri"/>
                <a:cs typeface="Calibri"/>
                <a:sym typeface="Calibri"/>
              </a:rPr>
              <a:t>por la página que quieres servir, por ejemplo </a:t>
            </a:r>
            <a:r>
              <a:rPr lang="es-ES" sz="1100" b="1">
                <a:solidFill>
                  <a:srgbClr val="000000"/>
                </a:solidFill>
                <a:latin typeface="Courier New"/>
                <a:ea typeface="Courier New"/>
                <a:cs typeface="Courier New"/>
                <a:sym typeface="Courier New"/>
              </a:rPr>
              <a:t>empresa.html</a:t>
            </a:r>
            <a:r>
              <a:rPr lang="es-ES" sz="1800">
                <a:solidFill>
                  <a:srgbClr val="000000"/>
                </a:solidFill>
                <a:latin typeface="Calibri"/>
                <a:ea typeface="Calibri"/>
                <a:cs typeface="Calibri"/>
                <a:sym typeface="Calibri"/>
              </a:rPr>
              <a:t>. Puedes comprobarlo siguiendo el</a:t>
            </a:r>
            <a:endParaRPr/>
          </a:p>
          <a:p>
            <a:pPr marL="0" marR="0" lvl="0" indent="0" algn="l" rtl="0">
              <a:spcBef>
                <a:spcPts val="0"/>
              </a:spcBef>
              <a:spcAft>
                <a:spcPts val="0"/>
              </a:spcAft>
              <a:buNone/>
            </a:pPr>
            <a:r>
              <a:rPr lang="es-ES" sz="1800">
                <a:solidFill>
                  <a:srgbClr val="000000"/>
                </a:solidFill>
                <a:latin typeface="Calibri"/>
                <a:ea typeface="Calibri"/>
                <a:cs typeface="Calibri"/>
                <a:sym typeface="Calibri"/>
              </a:rPr>
              <a:t>procedimiento:</a:t>
            </a:r>
            <a:endParaRPr/>
          </a:p>
          <a:p>
            <a:pPr marL="0" marR="0" lvl="0" indent="0" algn="l" rtl="0">
              <a:spcBef>
                <a:spcPts val="0"/>
              </a:spcBef>
              <a:spcAft>
                <a:spcPts val="0"/>
              </a:spcAft>
              <a:buNone/>
            </a:pPr>
            <a:r>
              <a:rPr lang="es-ES" sz="1800">
                <a:solidFill>
                  <a:srgbClr val="000000"/>
                </a:solidFill>
                <a:latin typeface="Calibri"/>
                <a:ea typeface="Calibri"/>
                <a:cs typeface="Calibri"/>
                <a:sym typeface="Calibri"/>
              </a:rPr>
              <a:t>1. Abres el navegador en la página por defecto creada en la instalación de Apache: </a:t>
            </a:r>
            <a:r>
              <a:rPr lang="es-ES" sz="1100">
                <a:solidFill>
                  <a:srgbClr val="000000"/>
                </a:solidFill>
                <a:latin typeface="Courier New"/>
                <a:ea typeface="Courier New"/>
                <a:cs typeface="Courier New"/>
                <a:sym typeface="Courier New"/>
              </a:rPr>
              <a:t>index.html</a:t>
            </a:r>
            <a:r>
              <a:rPr lang="es-ES" sz="1800" b="1">
                <a:solidFill>
                  <a:srgbClr val="000000"/>
                </a:solidFill>
                <a:latin typeface="Calibri"/>
                <a:ea typeface="Calibri"/>
                <a:cs typeface="Calibri"/>
                <a:sym typeface="Calibri"/>
              </a:rPr>
              <a:t>.</a:t>
            </a:r>
            <a:endParaRPr/>
          </a:p>
          <a:p>
            <a:pPr marL="0" marR="0" lvl="0" indent="0" algn="l" rtl="0">
              <a:spcBef>
                <a:spcPts val="0"/>
              </a:spcBef>
              <a:spcAft>
                <a:spcPts val="0"/>
              </a:spcAft>
              <a:buNone/>
            </a:pPr>
            <a:r>
              <a:rPr lang="es-ES" sz="1800">
                <a:solidFill>
                  <a:srgbClr val="000000"/>
                </a:solidFill>
                <a:latin typeface="Calibri"/>
                <a:ea typeface="Calibri"/>
                <a:cs typeface="Calibri"/>
                <a:sym typeface="Calibri"/>
              </a:rPr>
              <a:t>2. Sustituyes los archivos en el servidor. Ten en cuenta que la página a servir debe siempre poseer el nombre </a:t>
            </a:r>
            <a:r>
              <a:rPr lang="es-ES" sz="1100">
                <a:solidFill>
                  <a:srgbClr val="000000"/>
                </a:solidFill>
                <a:latin typeface="Courier New"/>
                <a:ea typeface="Courier New"/>
                <a:cs typeface="Courier New"/>
                <a:sym typeface="Courier New"/>
              </a:rPr>
              <a:t>index.html</a:t>
            </a:r>
            <a:r>
              <a:rPr lang="es-ES" sz="1800" b="1">
                <a:solidFill>
                  <a:srgbClr val="000000"/>
                </a:solidFill>
                <a:latin typeface="Calibri"/>
                <a:ea typeface="Calibri"/>
                <a:cs typeface="Calibri"/>
                <a:sym typeface="Calibri"/>
              </a:rPr>
              <a:t>.</a:t>
            </a:r>
            <a:endParaRPr/>
          </a:p>
          <a:p>
            <a:pPr marL="0" marR="0" lvl="0" indent="0" algn="l" rtl="0">
              <a:spcBef>
                <a:spcPts val="0"/>
              </a:spcBef>
              <a:spcAft>
                <a:spcPts val="0"/>
              </a:spcAft>
              <a:buNone/>
            </a:pPr>
            <a:r>
              <a:rPr lang="es-ES" sz="1800">
                <a:solidFill>
                  <a:srgbClr val="000000"/>
                </a:solidFill>
                <a:latin typeface="Calibri"/>
                <a:ea typeface="Calibri"/>
                <a:cs typeface="Calibri"/>
                <a:sym typeface="Calibri"/>
              </a:rPr>
              <a:t>3. Pulsas F5 en el navegador para actualizar la página y la página que verás será la tuya.</a:t>
            </a:r>
            <a:endParaRPr/>
          </a:p>
          <a:p>
            <a:pPr marL="0" marR="0" lvl="0" indent="0" algn="l" rtl="0">
              <a:spcBef>
                <a:spcPts val="0"/>
              </a:spcBef>
              <a:spcAft>
                <a:spcPts val="0"/>
              </a:spcAft>
              <a:buNone/>
            </a:pPr>
            <a:endParaRPr sz="1800">
              <a:solidFill>
                <a:srgbClr val="000000"/>
              </a:solidFill>
              <a:latin typeface="Calibri"/>
              <a:ea typeface="Calibri"/>
              <a:cs typeface="Calibri"/>
              <a:sym typeface="Calibri"/>
            </a:endParaRPr>
          </a:p>
          <a:p>
            <a:pPr marL="0" marR="0" lvl="0" indent="0" algn="l" rtl="0">
              <a:spcBef>
                <a:spcPts val="0"/>
              </a:spcBef>
              <a:spcAft>
                <a:spcPts val="0"/>
              </a:spcAft>
              <a:buNone/>
            </a:pPr>
            <a:r>
              <a:rPr lang="es-ES" sz="1800">
                <a:solidFill>
                  <a:srgbClr val="000000"/>
                </a:solidFill>
                <a:latin typeface="Calibri"/>
                <a:ea typeface="Calibri"/>
                <a:cs typeface="Calibri"/>
                <a:sym typeface="Calibri"/>
              </a:rPr>
              <a:t>Si lo que quieres es servir otra página, por ejemplo </a:t>
            </a:r>
            <a:r>
              <a:rPr lang="es-ES" sz="1100" b="1">
                <a:solidFill>
                  <a:srgbClr val="000000"/>
                </a:solidFill>
                <a:latin typeface="Courier New"/>
                <a:ea typeface="Courier New"/>
                <a:cs typeface="Courier New"/>
                <a:sym typeface="Courier New"/>
              </a:rPr>
              <a:t>empresa.html</a:t>
            </a:r>
            <a:r>
              <a:rPr lang="es-ES" sz="1800">
                <a:solidFill>
                  <a:srgbClr val="000000"/>
                </a:solidFill>
                <a:latin typeface="Calibri"/>
                <a:ea typeface="Calibri"/>
                <a:cs typeface="Calibri"/>
                <a:sym typeface="Calibri"/>
              </a:rPr>
              <a:t>, simplemente no le cambies como antes el nombre, deja el que posee la página. Ahora podrás ver dos páginas en el servidor: la página </a:t>
            </a:r>
            <a:r>
              <a:rPr lang="es-ES" sz="1100" b="1">
                <a:solidFill>
                  <a:srgbClr val="000000"/>
                </a:solidFill>
                <a:latin typeface="Courier New"/>
                <a:ea typeface="Courier New"/>
                <a:cs typeface="Courier New"/>
                <a:sym typeface="Courier New"/>
              </a:rPr>
              <a:t>index.html </a:t>
            </a:r>
            <a:r>
              <a:rPr lang="es-ES" sz="1800">
                <a:solidFill>
                  <a:srgbClr val="000000"/>
                </a:solidFill>
                <a:latin typeface="Calibri"/>
                <a:ea typeface="Calibri"/>
                <a:cs typeface="Calibri"/>
                <a:sym typeface="Calibri"/>
              </a:rPr>
              <a:t>y la página </a:t>
            </a:r>
            <a:r>
              <a:rPr lang="es-ES" sz="1100" b="1">
                <a:solidFill>
                  <a:srgbClr val="000000"/>
                </a:solidFill>
                <a:latin typeface="Courier New"/>
                <a:ea typeface="Courier New"/>
                <a:cs typeface="Courier New"/>
                <a:sym typeface="Courier New"/>
              </a:rPr>
              <a:t>empresa.html</a:t>
            </a:r>
            <a:r>
              <a:rPr lang="es-ES" sz="1800">
                <a:solidFill>
                  <a:srgbClr val="000000"/>
                </a:solidFill>
                <a:latin typeface="Calibri"/>
                <a:ea typeface="Calibri"/>
                <a:cs typeface="Calibri"/>
                <a:sym typeface="Calibri"/>
              </a:rPr>
              <a:t>. Si lo que quieres es servir más páginas pues, como antes,</a:t>
            </a:r>
            <a:endParaRPr/>
          </a:p>
          <a:p>
            <a:pPr marL="0" marR="0" lvl="0" indent="0" algn="l" rtl="0">
              <a:spcBef>
                <a:spcPts val="0"/>
              </a:spcBef>
              <a:spcAft>
                <a:spcPts val="0"/>
              </a:spcAft>
              <a:buNone/>
            </a:pPr>
            <a:r>
              <a:rPr lang="es-ES" sz="1800">
                <a:solidFill>
                  <a:srgbClr val="000000"/>
                </a:solidFill>
                <a:latin typeface="Calibri"/>
                <a:ea typeface="Calibri"/>
                <a:cs typeface="Calibri"/>
                <a:sym typeface="Calibri"/>
              </a:rPr>
              <a:t>simplemente vas subiendo al servidor las páginas e incluso podrías organizarlas en carpetas.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6"/>
          <p:cNvSpPr txBox="1">
            <a:spLocks noGrp="1"/>
          </p:cNvSpPr>
          <p:nvPr>
            <p:ph type="title"/>
          </p:nvPr>
        </p:nvSpPr>
        <p:spPr>
          <a:xfrm>
            <a:off x="677334" y="609600"/>
            <a:ext cx="8596668" cy="78278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s-ES" b="1"/>
              <a:t>1.2.- Contenido dinámico</a:t>
            </a:r>
            <a:endParaRPr/>
          </a:p>
        </p:txBody>
      </p:sp>
      <p:sp>
        <p:nvSpPr>
          <p:cNvPr id="172" name="Google Shape;172;p6"/>
          <p:cNvSpPr/>
          <p:nvPr/>
        </p:nvSpPr>
        <p:spPr>
          <a:xfrm>
            <a:off x="547332" y="1392382"/>
            <a:ext cx="8596668"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Calibri"/>
                <a:ea typeface="Calibri"/>
                <a:cs typeface="Calibri"/>
                <a:sym typeface="Calibri"/>
              </a:rPr>
              <a:t>Si de cualquier forma la página ha sido modificada mediante una interacción con el usuario y/o el navegador, por lo tanto nos encontramos con una página dinámica.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Una página dinámica, necesita más recursos del servidor web que una página estática, ya que consume más tiempo de CPU y más memoria que una página estática.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Además la configuración y administración del servidor web será más compleja: cuántos más módulos tengamos que soportar, más tendremos que configurar y actualizar. Esto también tendrá una gran repercusión en la seguridad del servidor web: cuantos más módulos más posibilidades de problemas de seguridad, así si la página web dinámica necesita, para ser ofrecida, de ejecución en el servidor debemos controlar que es lo que se ejecuta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Algunos módulos con los que trabaja el servidor web Apache para poder soportar páginas dinámicas son: </a:t>
            </a:r>
            <a:r>
              <a:rPr lang="es-ES" sz="1800" b="1">
                <a:solidFill>
                  <a:schemeClr val="dk1"/>
                </a:solidFill>
                <a:latin typeface="Calibri"/>
                <a:ea typeface="Calibri"/>
                <a:cs typeface="Calibri"/>
                <a:sym typeface="Calibri"/>
              </a:rPr>
              <a:t>mod_actions, mod_cgi, mod_cgid, mod_ext_filter, mod_include, mod_ldap, mod_perl, mod_php5,</a:t>
            </a:r>
            <a:endParaRPr/>
          </a:p>
          <a:p>
            <a:pPr marL="0" marR="0" lvl="0" indent="0" algn="l" rtl="0">
              <a:spcBef>
                <a:spcPts val="0"/>
              </a:spcBef>
              <a:spcAft>
                <a:spcPts val="0"/>
              </a:spcAft>
              <a:buNone/>
            </a:pPr>
            <a:r>
              <a:rPr lang="es-ES" sz="1800" b="1">
                <a:solidFill>
                  <a:schemeClr val="dk1"/>
                </a:solidFill>
                <a:latin typeface="Calibri"/>
                <a:ea typeface="Calibri"/>
                <a:cs typeface="Calibri"/>
                <a:sym typeface="Calibri"/>
              </a:rPr>
              <a:t>mod_python.</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7"/>
          <p:cNvSpPr txBox="1">
            <a:spLocks noGrp="1"/>
          </p:cNvSpPr>
          <p:nvPr>
            <p:ph type="title"/>
          </p:nvPr>
        </p:nvSpPr>
        <p:spPr>
          <a:xfrm>
            <a:off x="677334" y="609600"/>
            <a:ext cx="8596668" cy="73082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s-ES" b="1"/>
              <a:t>1.4.- Tipos MIME</a:t>
            </a:r>
            <a:endParaRPr/>
          </a:p>
        </p:txBody>
      </p:sp>
      <p:sp>
        <p:nvSpPr>
          <p:cNvPr id="178" name="Google Shape;178;p7"/>
          <p:cNvSpPr/>
          <p:nvPr/>
        </p:nvSpPr>
        <p:spPr>
          <a:xfrm>
            <a:off x="677334" y="1506682"/>
            <a:ext cx="8466666"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Calibri"/>
                <a:ea typeface="Calibri"/>
                <a:cs typeface="Calibri"/>
                <a:sym typeface="Calibri"/>
              </a:rPr>
              <a:t>El estándar Extensiones Multipropósito de Correo de Internet o MIME (Multipurpose Internet Mail Extensions), especifica como un programa debe transferir archivos de texto, imagen, audio, vídeo o cualquier archivo que no esté codificado en US-ASCII</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El navegador solicita la página web y el servidor antes de transferirla confirma que la petición requerida existe y el tipo de datos que contiene. Esto último, mediante referencia al tipo MIME al que corresponde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a:solidFill>
                  <a:schemeClr val="dk1"/>
                </a:solidFill>
                <a:latin typeface="Calibri"/>
                <a:ea typeface="Calibri"/>
                <a:cs typeface="Calibri"/>
                <a:sym typeface="Calibri"/>
              </a:rPr>
              <a:t>Cada identificador de tipo MIME consta de dos partes. La primera parte indica la categoría general a la que pertenece el archivo como, por ejemplo, </a:t>
            </a:r>
            <a:r>
              <a:rPr lang="es-ES" sz="1800" b="1">
                <a:solidFill>
                  <a:schemeClr val="dk1"/>
                </a:solidFill>
                <a:latin typeface="Calibri"/>
                <a:ea typeface="Calibri"/>
                <a:cs typeface="Calibri"/>
                <a:sym typeface="Calibri"/>
              </a:rPr>
              <a:t>"text"</a:t>
            </a:r>
            <a:r>
              <a:rPr lang="es-ES" sz="1800">
                <a:solidFill>
                  <a:schemeClr val="dk1"/>
                </a:solidFill>
                <a:latin typeface="Calibri"/>
                <a:ea typeface="Calibri"/>
                <a:cs typeface="Calibri"/>
                <a:sym typeface="Calibri"/>
              </a:rPr>
              <a:t>. La segunda parte del identificador detalla el tipo de archivo específico como, por ejemplo, </a:t>
            </a:r>
            <a:r>
              <a:rPr lang="es-ES" sz="1800" b="1">
                <a:solidFill>
                  <a:schemeClr val="dk1"/>
                </a:solidFill>
                <a:latin typeface="Calibri"/>
                <a:ea typeface="Calibri"/>
                <a:cs typeface="Calibri"/>
                <a:sym typeface="Calibri"/>
              </a:rPr>
              <a:t>"html</a:t>
            </a:r>
            <a:r>
              <a:rPr lang="es-ES" sz="1800">
                <a:solidFill>
                  <a:schemeClr val="dk1"/>
                </a:solidFill>
                <a:latin typeface="Calibri"/>
                <a:ea typeface="Calibri"/>
                <a:cs typeface="Calibri"/>
                <a:sym typeface="Calibri"/>
              </a:rPr>
              <a:t>". Un identificador de tipo MIME </a:t>
            </a:r>
            <a:r>
              <a:rPr lang="es-ES" sz="1800" b="1">
                <a:solidFill>
                  <a:schemeClr val="dk1"/>
                </a:solidFill>
                <a:latin typeface="Calibri"/>
                <a:ea typeface="Calibri"/>
                <a:cs typeface="Calibri"/>
                <a:sym typeface="Calibri"/>
              </a:rPr>
              <a:t>"text/html"</a:t>
            </a:r>
            <a:r>
              <a:rPr lang="es-ES" sz="1800">
                <a:solidFill>
                  <a:schemeClr val="dk1"/>
                </a:solidFill>
                <a:latin typeface="Calibri"/>
                <a:ea typeface="Calibri"/>
                <a:cs typeface="Calibri"/>
                <a:sym typeface="Calibri"/>
              </a:rPr>
              <a:t>, por ejemplo, indica que el archivo es una página web estándar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8"/>
          <p:cNvSpPr/>
          <p:nvPr/>
        </p:nvSpPr>
        <p:spPr>
          <a:xfrm>
            <a:off x="554181" y="551289"/>
            <a:ext cx="9026237" cy="618630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000000"/>
                </a:solidFill>
                <a:latin typeface="Calibri"/>
                <a:ea typeface="Calibri"/>
                <a:cs typeface="Calibri"/>
                <a:sym typeface="Calibri"/>
              </a:rPr>
              <a:t>Los tipos MIME pueden indicarse en tres lugares distintos: el servidor web, la propia página web y el navegador.</a:t>
            </a:r>
            <a:endParaRPr/>
          </a:p>
          <a:p>
            <a:pPr marL="0" marR="0" lvl="0" indent="0" algn="just" rtl="0">
              <a:spcBef>
                <a:spcPts val="0"/>
              </a:spcBef>
              <a:spcAft>
                <a:spcPts val="0"/>
              </a:spcAft>
              <a:buNone/>
            </a:pPr>
            <a:r>
              <a:rPr lang="es-ES" sz="1800">
                <a:solidFill>
                  <a:srgbClr val="548ED5"/>
                </a:solidFill>
                <a:latin typeface="Noto Sans Symbols"/>
                <a:ea typeface="Noto Sans Symbols"/>
                <a:cs typeface="Noto Sans Symbols"/>
                <a:sym typeface="Noto Sans Symbols"/>
              </a:rPr>
              <a:t>✔ </a:t>
            </a:r>
            <a:r>
              <a:rPr lang="es-ES" sz="1800">
                <a:solidFill>
                  <a:srgbClr val="000000"/>
                </a:solidFill>
                <a:latin typeface="Calibri"/>
                <a:ea typeface="Calibri"/>
                <a:cs typeface="Calibri"/>
                <a:sym typeface="Calibri"/>
              </a:rPr>
              <a:t>El servidor debe estar capacitado y habilitado para manejar diversos tipos MIME.</a:t>
            </a:r>
            <a:endParaRPr/>
          </a:p>
          <a:p>
            <a:pPr marL="0" marR="0" lvl="0" indent="0" algn="just" rtl="0">
              <a:spcBef>
                <a:spcPts val="0"/>
              </a:spcBef>
              <a:spcAft>
                <a:spcPts val="0"/>
              </a:spcAft>
              <a:buNone/>
            </a:pPr>
            <a:r>
              <a:rPr lang="es-ES" sz="1800">
                <a:solidFill>
                  <a:srgbClr val="548ED5"/>
                </a:solidFill>
                <a:latin typeface="Noto Sans Symbols"/>
                <a:ea typeface="Noto Sans Symbols"/>
                <a:cs typeface="Noto Sans Symbols"/>
                <a:sym typeface="Noto Sans Symbols"/>
              </a:rPr>
              <a:t>✔ </a:t>
            </a:r>
            <a:r>
              <a:rPr lang="es-ES" sz="1800">
                <a:solidFill>
                  <a:srgbClr val="000000"/>
                </a:solidFill>
                <a:latin typeface="Calibri"/>
                <a:ea typeface="Calibri"/>
                <a:cs typeface="Calibri"/>
                <a:sym typeface="Calibri"/>
              </a:rPr>
              <a:t>En el código de la página web se referencia tipos MIME constantemente en etiquetas link, script, object, form, meta, así por ejemplo:</a:t>
            </a:r>
            <a:endParaRPr/>
          </a:p>
          <a:p>
            <a:pPr marL="285750" marR="0" lvl="0" indent="-285750" algn="just" rtl="0">
              <a:spcBef>
                <a:spcPts val="0"/>
              </a:spcBef>
              <a:spcAft>
                <a:spcPts val="0"/>
              </a:spcAft>
              <a:buClr>
                <a:srgbClr val="000000"/>
              </a:buClr>
              <a:buSzPts val="1800"/>
              <a:buFont typeface="Noto Sans Symbols"/>
              <a:buChar char="🡺"/>
            </a:pPr>
            <a:r>
              <a:rPr lang="es-ES" sz="1800">
                <a:solidFill>
                  <a:srgbClr val="000000"/>
                </a:solidFill>
                <a:latin typeface="Calibri"/>
                <a:ea typeface="Calibri"/>
                <a:cs typeface="Calibri"/>
                <a:sym typeface="Calibri"/>
              </a:rPr>
              <a:t>El enlace a un archivo hoja de estilo CSS:</a:t>
            </a:r>
            <a:endParaRPr/>
          </a:p>
          <a:p>
            <a:pPr marL="285750" marR="0" lvl="0" indent="-171450" algn="just" rtl="0">
              <a:spcBef>
                <a:spcPts val="0"/>
              </a:spcBef>
              <a:spcAft>
                <a:spcPts val="0"/>
              </a:spcAft>
              <a:buClr>
                <a:schemeClr val="dk1"/>
              </a:buClr>
              <a:buSzPts val="1800"/>
              <a:buFont typeface="Noto Sans Symbols"/>
              <a:buNone/>
            </a:pPr>
            <a:endParaRPr sz="1800">
              <a:solidFill>
                <a:srgbClr val="000000"/>
              </a:solidFill>
              <a:latin typeface="Calibri"/>
              <a:ea typeface="Calibri"/>
              <a:cs typeface="Calibri"/>
              <a:sym typeface="Calibri"/>
            </a:endParaRPr>
          </a:p>
          <a:p>
            <a:pPr marL="0" marR="0" lvl="0" indent="0" algn="just" rtl="0">
              <a:spcBef>
                <a:spcPts val="0"/>
              </a:spcBef>
              <a:spcAft>
                <a:spcPts val="0"/>
              </a:spcAft>
              <a:buNone/>
            </a:pPr>
            <a:endParaRPr sz="1800">
              <a:solidFill>
                <a:srgbClr val="000000"/>
              </a:solidFill>
              <a:latin typeface="Calibri"/>
              <a:ea typeface="Calibri"/>
              <a:cs typeface="Calibri"/>
              <a:sym typeface="Calibri"/>
            </a:endParaRPr>
          </a:p>
          <a:p>
            <a:pPr marL="285750" marR="0" lvl="0" indent="-285750" algn="just" rtl="0">
              <a:spcBef>
                <a:spcPts val="0"/>
              </a:spcBef>
              <a:spcAft>
                <a:spcPts val="0"/>
              </a:spcAft>
              <a:buClr>
                <a:srgbClr val="000000"/>
              </a:buClr>
              <a:buSzPts val="1800"/>
              <a:buFont typeface="Noto Sans Symbols"/>
              <a:buChar char="🡺"/>
            </a:pPr>
            <a:r>
              <a:rPr lang="es-ES" sz="1800">
                <a:solidFill>
                  <a:srgbClr val="000000"/>
                </a:solidFill>
                <a:latin typeface="Calibri"/>
                <a:ea typeface="Calibri"/>
                <a:cs typeface="Calibri"/>
                <a:sym typeface="Calibri"/>
              </a:rPr>
              <a:t>El enlace a un archivo código javascript:</a:t>
            </a:r>
            <a:endParaRPr/>
          </a:p>
          <a:p>
            <a:pPr marL="0" marR="0" lvl="0" indent="0" algn="just" rtl="0">
              <a:spcBef>
                <a:spcPts val="0"/>
              </a:spcBef>
              <a:spcAft>
                <a:spcPts val="0"/>
              </a:spcAft>
              <a:buNone/>
            </a:pPr>
            <a:endParaRPr sz="1800">
              <a:solidFill>
                <a:srgbClr val="000000"/>
              </a:solidFill>
              <a:latin typeface="Calibri"/>
              <a:ea typeface="Calibri"/>
              <a:cs typeface="Calibri"/>
              <a:sym typeface="Calibri"/>
            </a:endParaRPr>
          </a:p>
          <a:p>
            <a:pPr marL="0" marR="0" lvl="0" indent="0" algn="just" rtl="0">
              <a:spcBef>
                <a:spcPts val="0"/>
              </a:spcBef>
              <a:spcAft>
                <a:spcPts val="0"/>
              </a:spcAft>
              <a:buNone/>
            </a:pPr>
            <a:endParaRPr sz="1800">
              <a:solidFill>
                <a:srgbClr val="000000"/>
              </a:solidFill>
              <a:latin typeface="Calibri"/>
              <a:ea typeface="Calibri"/>
              <a:cs typeface="Calibri"/>
              <a:sym typeface="Calibri"/>
            </a:endParaRPr>
          </a:p>
          <a:p>
            <a:pPr marL="285750" marR="0" lvl="0" indent="-285750" algn="just" rtl="0">
              <a:spcBef>
                <a:spcPts val="0"/>
              </a:spcBef>
              <a:spcAft>
                <a:spcPts val="0"/>
              </a:spcAft>
              <a:buClr>
                <a:srgbClr val="000000"/>
              </a:buClr>
              <a:buSzPts val="1800"/>
              <a:buFont typeface="Noto Sans Symbols"/>
              <a:buChar char="✔"/>
            </a:pPr>
            <a:r>
              <a:rPr lang="es-ES" sz="1800">
                <a:solidFill>
                  <a:srgbClr val="000000"/>
                </a:solidFill>
                <a:latin typeface="Calibri"/>
                <a:ea typeface="Calibri"/>
                <a:cs typeface="Calibri"/>
                <a:sym typeface="Calibri"/>
              </a:rPr>
              <a:t>Con las etiquetas meta podemos hacer que la página participe en el diálogo servidor-cliente, especificando datos MIME:</a:t>
            </a:r>
            <a:endParaRPr/>
          </a:p>
          <a:p>
            <a:pPr marL="285750" marR="0" lvl="0" indent="-171450" algn="just" rtl="0">
              <a:spcBef>
                <a:spcPts val="0"/>
              </a:spcBef>
              <a:spcAft>
                <a:spcPts val="0"/>
              </a:spcAft>
              <a:buClr>
                <a:schemeClr val="dk1"/>
              </a:buClr>
              <a:buSzPts val="1800"/>
              <a:buFont typeface="Noto Sans Symbols"/>
              <a:buNone/>
            </a:pPr>
            <a:endParaRPr sz="1800">
              <a:solidFill>
                <a:srgbClr val="000000"/>
              </a:solidFill>
              <a:latin typeface="Calibri"/>
              <a:ea typeface="Calibri"/>
              <a:cs typeface="Calibri"/>
              <a:sym typeface="Calibri"/>
            </a:endParaRPr>
          </a:p>
          <a:p>
            <a:pPr marL="0" marR="0" lvl="0" indent="0" algn="just" rtl="0">
              <a:spcBef>
                <a:spcPts val="0"/>
              </a:spcBef>
              <a:spcAft>
                <a:spcPts val="0"/>
              </a:spcAft>
              <a:buNone/>
            </a:pPr>
            <a:endParaRPr sz="1800">
              <a:solidFill>
                <a:srgbClr val="000000"/>
              </a:solidFill>
              <a:latin typeface="Calibri"/>
              <a:ea typeface="Calibri"/>
              <a:cs typeface="Calibri"/>
              <a:sym typeface="Calibri"/>
            </a:endParaRPr>
          </a:p>
          <a:p>
            <a:pPr marL="0" marR="0" lvl="0" indent="0" algn="just" rtl="0">
              <a:spcBef>
                <a:spcPts val="0"/>
              </a:spcBef>
              <a:spcAft>
                <a:spcPts val="0"/>
              </a:spcAft>
              <a:buNone/>
            </a:pPr>
            <a:r>
              <a:rPr lang="es-ES" sz="1800">
                <a:solidFill>
                  <a:srgbClr val="548ED5"/>
                </a:solidFill>
                <a:latin typeface="Noto Sans Symbols"/>
                <a:ea typeface="Noto Sans Symbols"/>
                <a:cs typeface="Noto Sans Symbols"/>
                <a:sym typeface="Noto Sans Symbols"/>
              </a:rPr>
              <a:t>✔ </a:t>
            </a:r>
            <a:r>
              <a:rPr lang="es-ES" sz="1800">
                <a:solidFill>
                  <a:srgbClr val="000000"/>
                </a:solidFill>
                <a:latin typeface="Calibri"/>
                <a:ea typeface="Calibri"/>
                <a:cs typeface="Calibri"/>
                <a:sym typeface="Calibri"/>
              </a:rPr>
              <a:t>El navegador del cliente también participa, además de estar capacitado para interpretar el</a:t>
            </a:r>
            <a:endParaRPr/>
          </a:p>
          <a:p>
            <a:pPr marL="0" marR="0" lvl="0" indent="0" algn="just" rtl="0">
              <a:spcBef>
                <a:spcPts val="0"/>
              </a:spcBef>
              <a:spcAft>
                <a:spcPts val="0"/>
              </a:spcAft>
              <a:buNone/>
            </a:pPr>
            <a:r>
              <a:rPr lang="es-ES" sz="1800">
                <a:solidFill>
                  <a:srgbClr val="000000"/>
                </a:solidFill>
                <a:latin typeface="Calibri"/>
                <a:ea typeface="Calibri"/>
                <a:cs typeface="Calibri"/>
                <a:sym typeface="Calibri"/>
              </a:rPr>
              <a:t>concreto tipo MIME que el servidor le envía, también puede, en el diálogo previo al envío de</a:t>
            </a:r>
            <a:endParaRPr/>
          </a:p>
          <a:p>
            <a:pPr marL="0" marR="0" lvl="0" indent="0" algn="just" rtl="0">
              <a:spcBef>
                <a:spcPts val="0"/>
              </a:spcBef>
              <a:spcAft>
                <a:spcPts val="0"/>
              </a:spcAft>
              <a:buNone/>
            </a:pPr>
            <a:r>
              <a:rPr lang="es-ES" sz="1800">
                <a:solidFill>
                  <a:srgbClr val="000000"/>
                </a:solidFill>
                <a:latin typeface="Calibri"/>
                <a:ea typeface="Calibri"/>
                <a:cs typeface="Calibri"/>
                <a:sym typeface="Calibri"/>
              </a:rPr>
              <a:t>datos, informar que tipos MIME puede aceptar la cabecera http_accept, así por ejemplo una</a:t>
            </a:r>
            <a:endParaRPr/>
          </a:p>
          <a:p>
            <a:pPr marL="0" marR="0" lvl="0" indent="0" algn="just" rtl="0">
              <a:spcBef>
                <a:spcPts val="0"/>
              </a:spcBef>
              <a:spcAft>
                <a:spcPts val="0"/>
              </a:spcAft>
              <a:buNone/>
            </a:pPr>
            <a:r>
              <a:rPr lang="es-ES" sz="1800">
                <a:solidFill>
                  <a:srgbClr val="000000"/>
                </a:solidFill>
                <a:latin typeface="Calibri"/>
                <a:ea typeface="Calibri"/>
                <a:cs typeface="Calibri"/>
                <a:sym typeface="Calibri"/>
              </a:rPr>
              <a:t>cabecera http_accept tipo de un navegador sería:</a:t>
            </a:r>
            <a:endParaRPr/>
          </a:p>
          <a:p>
            <a:pPr marL="0" marR="0" lvl="0" indent="0" algn="just" rtl="0">
              <a:spcBef>
                <a:spcPts val="0"/>
              </a:spcBef>
              <a:spcAft>
                <a:spcPts val="0"/>
              </a:spcAft>
              <a:buNone/>
            </a:pPr>
            <a:endParaRPr sz="1800">
              <a:solidFill>
                <a:srgbClr val="000000"/>
              </a:solidFill>
              <a:latin typeface="Calibri"/>
              <a:ea typeface="Calibri"/>
              <a:cs typeface="Calibri"/>
              <a:sym typeface="Calibri"/>
            </a:endParaRPr>
          </a:p>
          <a:p>
            <a:pPr marL="0" marR="0" lvl="0" indent="0" algn="just" rtl="0">
              <a:spcBef>
                <a:spcPts val="0"/>
              </a:spcBef>
              <a:spcAft>
                <a:spcPts val="0"/>
              </a:spcAft>
              <a:buNone/>
            </a:pPr>
            <a:endParaRPr sz="1800">
              <a:solidFill>
                <a:srgbClr val="000000"/>
              </a:solidFill>
              <a:latin typeface="Calibri"/>
              <a:ea typeface="Calibri"/>
              <a:cs typeface="Calibri"/>
              <a:sym typeface="Calibri"/>
            </a:endParaRPr>
          </a:p>
          <a:p>
            <a:pPr marL="0" marR="0" lvl="0" indent="0" algn="just" rtl="0">
              <a:spcBef>
                <a:spcPts val="0"/>
              </a:spcBef>
              <a:spcAft>
                <a:spcPts val="0"/>
              </a:spcAft>
              <a:buNone/>
            </a:pPr>
            <a:r>
              <a:rPr lang="es-ES" sz="1800">
                <a:solidFill>
                  <a:srgbClr val="000000"/>
                </a:solidFill>
                <a:latin typeface="Calibri"/>
                <a:ea typeface="Calibri"/>
                <a:cs typeface="Calibri"/>
                <a:sym typeface="Calibri"/>
              </a:rPr>
              <a:t>El valor</a:t>
            </a:r>
            <a:r>
              <a:rPr lang="es-ES" sz="1800">
                <a:solidFill>
                  <a:srgbClr val="486112"/>
                </a:solidFill>
                <a:latin typeface="Calibri"/>
                <a:ea typeface="Calibri"/>
                <a:cs typeface="Calibri"/>
                <a:sym typeface="Calibri"/>
              </a:rPr>
              <a:t> </a:t>
            </a:r>
            <a:r>
              <a:rPr lang="es-ES" sz="1800" b="1">
                <a:solidFill>
                  <a:srgbClr val="486112"/>
                </a:solidFill>
                <a:latin typeface="Courier New"/>
                <a:ea typeface="Courier New"/>
                <a:cs typeface="Courier New"/>
                <a:sym typeface="Courier New"/>
              </a:rPr>
              <a:t>*/* </a:t>
            </a:r>
            <a:r>
              <a:rPr lang="es-ES" sz="1800">
                <a:solidFill>
                  <a:srgbClr val="000000"/>
                </a:solidFill>
                <a:latin typeface="Calibri"/>
                <a:ea typeface="Calibri"/>
                <a:cs typeface="Calibri"/>
                <a:sym typeface="Calibri"/>
              </a:rPr>
              <a:t>significa que el navegador aceptará cualquier tipo MIME</a:t>
            </a:r>
            <a:endParaRPr sz="1800">
              <a:solidFill>
                <a:schemeClr val="dk1"/>
              </a:solidFill>
              <a:latin typeface="Trebuchet MS"/>
              <a:ea typeface="Trebuchet MS"/>
              <a:cs typeface="Trebuchet MS"/>
              <a:sym typeface="Trebuchet MS"/>
            </a:endParaRPr>
          </a:p>
        </p:txBody>
      </p:sp>
      <p:pic>
        <p:nvPicPr>
          <p:cNvPr id="184" name="Google Shape;184;p8"/>
          <p:cNvPicPr preferRelativeResize="0"/>
          <p:nvPr/>
        </p:nvPicPr>
        <p:blipFill rotWithShape="1">
          <a:blip r:embed="rId3">
            <a:alphaModFix/>
          </a:blip>
          <a:srcRect t="-1336" r="28826"/>
          <a:stretch/>
        </p:blipFill>
        <p:spPr>
          <a:xfrm>
            <a:off x="722169" y="2389909"/>
            <a:ext cx="7850331" cy="328179"/>
          </a:xfrm>
          <a:prstGeom prst="rect">
            <a:avLst/>
          </a:prstGeom>
          <a:noFill/>
          <a:ln>
            <a:noFill/>
          </a:ln>
        </p:spPr>
      </p:pic>
      <p:pic>
        <p:nvPicPr>
          <p:cNvPr id="185" name="Google Shape;185;p8"/>
          <p:cNvPicPr preferRelativeResize="0"/>
          <p:nvPr/>
        </p:nvPicPr>
        <p:blipFill rotWithShape="1">
          <a:blip r:embed="rId4">
            <a:alphaModFix/>
          </a:blip>
          <a:srcRect/>
          <a:stretch/>
        </p:blipFill>
        <p:spPr>
          <a:xfrm>
            <a:off x="700954" y="3124200"/>
            <a:ext cx="10010775" cy="304800"/>
          </a:xfrm>
          <a:prstGeom prst="rect">
            <a:avLst/>
          </a:prstGeom>
          <a:noFill/>
          <a:ln>
            <a:noFill/>
          </a:ln>
        </p:spPr>
      </p:pic>
      <p:pic>
        <p:nvPicPr>
          <p:cNvPr id="186" name="Google Shape;186;p8"/>
          <p:cNvPicPr preferRelativeResize="0"/>
          <p:nvPr/>
        </p:nvPicPr>
        <p:blipFill rotWithShape="1">
          <a:blip r:embed="rId5">
            <a:alphaModFix/>
          </a:blip>
          <a:srcRect/>
          <a:stretch/>
        </p:blipFill>
        <p:spPr>
          <a:xfrm>
            <a:off x="600508" y="4242383"/>
            <a:ext cx="8667750" cy="314325"/>
          </a:xfrm>
          <a:prstGeom prst="rect">
            <a:avLst/>
          </a:prstGeom>
          <a:noFill/>
          <a:ln>
            <a:noFill/>
          </a:ln>
        </p:spPr>
      </p:pic>
      <p:pic>
        <p:nvPicPr>
          <p:cNvPr id="187" name="Google Shape;187;p8"/>
          <p:cNvPicPr preferRelativeResize="0"/>
          <p:nvPr/>
        </p:nvPicPr>
        <p:blipFill rotWithShape="1">
          <a:blip r:embed="rId6">
            <a:alphaModFix/>
          </a:blip>
          <a:srcRect/>
          <a:stretch/>
        </p:blipFill>
        <p:spPr>
          <a:xfrm>
            <a:off x="600508" y="6001911"/>
            <a:ext cx="7886700" cy="295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9"/>
          <p:cNvSpPr/>
          <p:nvPr/>
        </p:nvSpPr>
        <p:spPr>
          <a:xfrm>
            <a:off x="270164" y="612845"/>
            <a:ext cx="8873836"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000000"/>
                </a:solidFill>
                <a:latin typeface="Calibri"/>
                <a:ea typeface="Calibri"/>
                <a:cs typeface="Calibri"/>
                <a:sym typeface="Calibri"/>
              </a:rPr>
              <a:t>Para el servidor web Apache se utilizan dos directivas: </a:t>
            </a:r>
            <a:r>
              <a:rPr lang="es-ES" sz="1800" b="1">
                <a:solidFill>
                  <a:srgbClr val="000000"/>
                </a:solidFill>
                <a:latin typeface="Calibri"/>
                <a:ea typeface="Calibri"/>
                <a:cs typeface="Calibri"/>
                <a:sym typeface="Calibri"/>
              </a:rPr>
              <a:t>DefaultType </a:t>
            </a:r>
            <a:r>
              <a:rPr lang="es-ES" sz="1800">
                <a:solidFill>
                  <a:srgbClr val="000000"/>
                </a:solidFill>
                <a:latin typeface="Calibri"/>
                <a:ea typeface="Calibri"/>
                <a:cs typeface="Calibri"/>
                <a:sym typeface="Calibri"/>
              </a:rPr>
              <a:t>y </a:t>
            </a:r>
            <a:r>
              <a:rPr lang="es-ES" sz="1800" b="1">
                <a:solidFill>
                  <a:srgbClr val="000000"/>
                </a:solidFill>
                <a:latin typeface="Calibri"/>
                <a:ea typeface="Calibri"/>
                <a:cs typeface="Calibri"/>
                <a:sym typeface="Calibri"/>
              </a:rPr>
              <a:t>ForceType.</a:t>
            </a:r>
            <a:endParaRPr/>
          </a:p>
          <a:p>
            <a:pPr marL="285750" marR="0" lvl="0" indent="-285750" algn="l" rtl="0">
              <a:spcBef>
                <a:spcPts val="0"/>
              </a:spcBef>
              <a:spcAft>
                <a:spcPts val="0"/>
              </a:spcAft>
              <a:buClr>
                <a:srgbClr val="000000"/>
              </a:buClr>
              <a:buSzPts val="1800"/>
              <a:buFont typeface="Arial"/>
              <a:buChar char="•"/>
            </a:pPr>
            <a:r>
              <a:rPr lang="es-ES" sz="1800" b="1">
                <a:solidFill>
                  <a:srgbClr val="000000"/>
                </a:solidFill>
                <a:highlight>
                  <a:srgbClr val="008080"/>
                </a:highlight>
                <a:latin typeface="Calibri"/>
                <a:ea typeface="Calibri"/>
                <a:cs typeface="Calibri"/>
                <a:sym typeface="Calibri"/>
              </a:rPr>
              <a:t>DefaultType </a:t>
            </a:r>
            <a:r>
              <a:rPr lang="es-ES" sz="1800">
                <a:solidFill>
                  <a:srgbClr val="000000"/>
                </a:solidFill>
                <a:latin typeface="Calibri"/>
                <a:ea typeface="Calibri"/>
                <a:cs typeface="Calibri"/>
                <a:sym typeface="Calibri"/>
              </a:rPr>
              <a:t>asigna la cabecera Content-Type a cualquier archivo cuya MIME no pueda</a:t>
            </a:r>
            <a:endParaRPr/>
          </a:p>
          <a:p>
            <a:pPr marL="0" marR="0" lvl="0" indent="0" algn="l" rtl="0">
              <a:spcBef>
                <a:spcPts val="0"/>
              </a:spcBef>
              <a:spcAft>
                <a:spcPts val="0"/>
              </a:spcAft>
              <a:buNone/>
            </a:pPr>
            <a:r>
              <a:rPr lang="es-ES" sz="1800">
                <a:solidFill>
                  <a:srgbClr val="000000"/>
                </a:solidFill>
                <a:latin typeface="Calibri"/>
                <a:ea typeface="Calibri"/>
                <a:cs typeface="Calibri"/>
                <a:sym typeface="Calibri"/>
              </a:rPr>
              <a:t>determinarse desde la extensión del archivo.</a:t>
            </a:r>
            <a:endParaRPr/>
          </a:p>
          <a:p>
            <a:pPr marL="285750" marR="0" lvl="0" indent="-285750" algn="l" rtl="0">
              <a:spcBef>
                <a:spcPts val="0"/>
              </a:spcBef>
              <a:spcAft>
                <a:spcPts val="0"/>
              </a:spcAft>
              <a:buClr>
                <a:srgbClr val="548ED5"/>
              </a:buClr>
              <a:buSzPts val="1800"/>
              <a:buFont typeface="Arial"/>
              <a:buChar char="•"/>
            </a:pPr>
            <a:r>
              <a:rPr lang="es-ES" sz="1800">
                <a:solidFill>
                  <a:srgbClr val="548ED5"/>
                </a:solidFill>
                <a:latin typeface="Calibri"/>
                <a:ea typeface="Calibri"/>
                <a:cs typeface="Calibri"/>
                <a:sym typeface="Calibri"/>
              </a:rPr>
              <a:t> </a:t>
            </a:r>
            <a:r>
              <a:rPr lang="es-ES" sz="1800" b="1">
                <a:solidFill>
                  <a:srgbClr val="000000"/>
                </a:solidFill>
                <a:highlight>
                  <a:srgbClr val="008080"/>
                </a:highlight>
                <a:latin typeface="Calibri"/>
                <a:ea typeface="Calibri"/>
                <a:cs typeface="Calibri"/>
                <a:sym typeface="Calibri"/>
              </a:rPr>
              <a:t>ForceType </a:t>
            </a:r>
            <a:r>
              <a:rPr lang="es-ES" sz="1800">
                <a:solidFill>
                  <a:srgbClr val="000000"/>
                </a:solidFill>
                <a:latin typeface="Calibri"/>
                <a:ea typeface="Calibri"/>
                <a:cs typeface="Calibri"/>
                <a:sym typeface="Calibri"/>
              </a:rPr>
              <a:t>hace que todos los ficheros cuyos nombres tengan una equivalencia con lo que se especifique sean servidos como contenido del tipo MIME que se establezca.</a:t>
            </a:r>
            <a:endParaRPr/>
          </a:p>
          <a:p>
            <a:pPr marL="0" marR="0" lvl="0" indent="0" algn="l" rtl="0">
              <a:spcBef>
                <a:spcPts val="0"/>
              </a:spcBef>
              <a:spcAft>
                <a:spcPts val="0"/>
              </a:spcAft>
              <a:buNone/>
            </a:pPr>
            <a:r>
              <a:rPr lang="es-ES" sz="1800">
                <a:solidFill>
                  <a:srgbClr val="000000"/>
                </a:solidFill>
                <a:latin typeface="Calibri"/>
                <a:ea typeface="Calibri"/>
                <a:cs typeface="Calibri"/>
                <a:sym typeface="Calibri"/>
              </a:rPr>
              <a:t>Ejemplos:</a:t>
            </a:r>
            <a:endParaRPr/>
          </a:p>
          <a:p>
            <a:pPr marL="285750" marR="0" lvl="0" indent="-285750" algn="l" rtl="0">
              <a:spcBef>
                <a:spcPts val="0"/>
              </a:spcBef>
              <a:spcAft>
                <a:spcPts val="0"/>
              </a:spcAft>
              <a:buClr>
                <a:srgbClr val="000000"/>
              </a:buClr>
              <a:buSzPts val="1800"/>
              <a:buFont typeface="Arial"/>
              <a:buChar char="•"/>
            </a:pPr>
            <a:r>
              <a:rPr lang="es-ES" sz="1800" b="1">
                <a:solidFill>
                  <a:srgbClr val="000000"/>
                </a:solidFill>
                <a:highlight>
                  <a:srgbClr val="008080"/>
                </a:highlight>
                <a:latin typeface="Calibri"/>
                <a:ea typeface="Calibri"/>
                <a:cs typeface="Calibri"/>
                <a:sym typeface="Calibri"/>
              </a:rPr>
              <a:t>DefaultType text/plain</a:t>
            </a:r>
            <a:r>
              <a:rPr lang="es-ES" sz="1800" b="1">
                <a:solidFill>
                  <a:srgbClr val="000000"/>
                </a:solidFill>
                <a:latin typeface="Calibri"/>
                <a:ea typeface="Calibri"/>
                <a:cs typeface="Calibri"/>
                <a:sym typeface="Calibri"/>
              </a:rPr>
              <a:t> </a:t>
            </a:r>
            <a:r>
              <a:rPr lang="es-ES" sz="1800">
                <a:solidFill>
                  <a:srgbClr val="000000"/>
                </a:solidFill>
                <a:latin typeface="Calibri"/>
                <a:ea typeface="Calibri"/>
                <a:cs typeface="Calibri"/>
                <a:sym typeface="Calibri"/>
              </a:rPr>
              <a:t>: Esto significa que cuando el navegador web solicita y recibe ese archivo</a:t>
            </a:r>
            <a:endParaRPr/>
          </a:p>
          <a:p>
            <a:pPr marL="0" marR="0" lvl="0" indent="0" algn="l" rtl="0">
              <a:spcBef>
                <a:spcPts val="0"/>
              </a:spcBef>
              <a:spcAft>
                <a:spcPts val="0"/>
              </a:spcAft>
              <a:buNone/>
            </a:pPr>
            <a:r>
              <a:rPr lang="es-ES" sz="1800">
                <a:solidFill>
                  <a:srgbClr val="000000"/>
                </a:solidFill>
                <a:latin typeface="Calibri"/>
                <a:ea typeface="Calibri"/>
                <a:cs typeface="Calibri"/>
                <a:sym typeface="Calibri"/>
              </a:rPr>
              <a:t>como respuesta, desplegará el contenido como un archivo de texto.</a:t>
            </a:r>
            <a:endParaRPr/>
          </a:p>
          <a:p>
            <a:pPr marL="285750" marR="0" lvl="0" indent="-285750" algn="l" rtl="0">
              <a:spcBef>
                <a:spcPts val="0"/>
              </a:spcBef>
              <a:spcAft>
                <a:spcPts val="0"/>
              </a:spcAft>
              <a:buClr>
                <a:srgbClr val="000000"/>
              </a:buClr>
              <a:buSzPts val="1800"/>
              <a:buFont typeface="Arial"/>
              <a:buChar char="•"/>
            </a:pPr>
            <a:r>
              <a:rPr lang="es-ES" sz="1800" b="1">
                <a:solidFill>
                  <a:srgbClr val="000000"/>
                </a:solidFill>
                <a:highlight>
                  <a:srgbClr val="008080"/>
                </a:highlight>
                <a:latin typeface="Calibri"/>
                <a:ea typeface="Calibri"/>
                <a:cs typeface="Calibri"/>
                <a:sym typeface="Calibri"/>
              </a:rPr>
              <a:t>DefaultType text/html </a:t>
            </a:r>
            <a:r>
              <a:rPr lang="es-ES" sz="1800">
                <a:solidFill>
                  <a:srgbClr val="000000"/>
                </a:solidFill>
                <a:latin typeface="Calibri"/>
                <a:ea typeface="Calibri"/>
                <a:cs typeface="Calibri"/>
                <a:sym typeface="Calibri"/>
              </a:rPr>
              <a:t>: Desplegará el contenido como un archivo HTML.</a:t>
            </a:r>
            <a:endParaRPr/>
          </a:p>
          <a:p>
            <a:pPr marL="285750" marR="0" lvl="0" indent="-285750" algn="l" rtl="0">
              <a:spcBef>
                <a:spcPts val="0"/>
              </a:spcBef>
              <a:spcAft>
                <a:spcPts val="0"/>
              </a:spcAft>
              <a:buClr>
                <a:srgbClr val="548ED5"/>
              </a:buClr>
              <a:buSzPts val="1800"/>
              <a:buFont typeface="Arial"/>
              <a:buChar char="•"/>
            </a:pPr>
            <a:r>
              <a:rPr lang="es-ES" sz="1800">
                <a:solidFill>
                  <a:srgbClr val="548ED5"/>
                </a:solidFill>
                <a:latin typeface="Calibri"/>
                <a:ea typeface="Calibri"/>
                <a:cs typeface="Calibri"/>
                <a:sym typeface="Calibri"/>
              </a:rPr>
              <a:t> </a:t>
            </a:r>
            <a:r>
              <a:rPr lang="es-ES" sz="1800" b="1">
                <a:solidFill>
                  <a:srgbClr val="000000"/>
                </a:solidFill>
                <a:highlight>
                  <a:srgbClr val="008080"/>
                </a:highlight>
                <a:latin typeface="Calibri"/>
                <a:ea typeface="Calibri"/>
                <a:cs typeface="Calibri"/>
                <a:sym typeface="Calibri"/>
              </a:rPr>
              <a:t>ForceType image/gif</a:t>
            </a:r>
            <a:r>
              <a:rPr lang="es-ES" sz="1800" b="1">
                <a:solidFill>
                  <a:srgbClr val="000000"/>
                </a:solidFill>
                <a:latin typeface="Calibri"/>
                <a:ea typeface="Calibri"/>
                <a:cs typeface="Calibri"/>
                <a:sym typeface="Calibri"/>
              </a:rPr>
              <a:t> : </a:t>
            </a:r>
            <a:r>
              <a:rPr lang="es-ES" sz="1800">
                <a:solidFill>
                  <a:srgbClr val="000000"/>
                </a:solidFill>
                <a:latin typeface="Calibri"/>
                <a:ea typeface="Calibri"/>
                <a:cs typeface="Calibri"/>
                <a:sym typeface="Calibri"/>
              </a:rPr>
              <a:t>Desplegará el contenido como un archivo de imagen gif.</a:t>
            </a:r>
            <a:endParaRPr/>
          </a:p>
          <a:p>
            <a:pPr marL="285750" marR="0" lvl="0" indent="-285750" algn="l" rtl="0">
              <a:spcBef>
                <a:spcPts val="0"/>
              </a:spcBef>
              <a:spcAft>
                <a:spcPts val="0"/>
              </a:spcAft>
              <a:buClr>
                <a:srgbClr val="000000"/>
              </a:buClr>
              <a:buSzPts val="1800"/>
              <a:buFont typeface="Arial"/>
              <a:buChar char="•"/>
            </a:pPr>
            <a:r>
              <a:rPr lang="es-ES" sz="1800" b="1">
                <a:solidFill>
                  <a:srgbClr val="000000"/>
                </a:solidFill>
                <a:highlight>
                  <a:srgbClr val="008080"/>
                </a:highlight>
                <a:latin typeface="Calibri"/>
                <a:ea typeface="Calibri"/>
                <a:cs typeface="Calibri"/>
                <a:sym typeface="Calibri"/>
              </a:rPr>
              <a:t>ForceType video/mp4</a:t>
            </a:r>
            <a:r>
              <a:rPr lang="es-ES" sz="1800" b="1">
                <a:solidFill>
                  <a:srgbClr val="000000"/>
                </a:solidFill>
                <a:latin typeface="Calibri"/>
                <a:ea typeface="Calibri"/>
                <a:cs typeface="Calibri"/>
                <a:sym typeface="Calibri"/>
              </a:rPr>
              <a:t> </a:t>
            </a:r>
            <a:r>
              <a:rPr lang="es-ES" sz="1800">
                <a:solidFill>
                  <a:srgbClr val="000000"/>
                </a:solidFill>
                <a:latin typeface="Calibri"/>
                <a:ea typeface="Calibri"/>
                <a:cs typeface="Calibri"/>
                <a:sym typeface="Calibri"/>
              </a:rPr>
              <a:t>: Desplegará el contenido como un archivo de vídeo mp4</a:t>
            </a:r>
            <a:endParaRPr/>
          </a:p>
          <a:p>
            <a:pPr marL="0" marR="0" lvl="0" indent="0" algn="l" rtl="0">
              <a:spcBef>
                <a:spcPts val="0"/>
              </a:spcBef>
              <a:spcAft>
                <a:spcPts val="0"/>
              </a:spcAft>
              <a:buNone/>
            </a:pPr>
            <a:endParaRPr sz="1800">
              <a:solidFill>
                <a:srgbClr val="000000"/>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Trebuchet MS"/>
                <a:ea typeface="Trebuchet MS"/>
                <a:cs typeface="Trebuchet MS"/>
                <a:sym typeface="Trebuchet MS"/>
              </a:rPr>
              <a:t>existe el archivo </a:t>
            </a:r>
            <a:r>
              <a:rPr lang="es-ES" sz="1800">
                <a:solidFill>
                  <a:schemeClr val="dk1"/>
                </a:solidFill>
                <a:highlight>
                  <a:srgbClr val="808000"/>
                </a:highlight>
                <a:latin typeface="Trebuchet MS"/>
                <a:ea typeface="Trebuchet MS"/>
                <a:cs typeface="Trebuchet MS"/>
                <a:sym typeface="Trebuchet MS"/>
              </a:rPr>
              <a:t>/etc/apache2/mods-available/mime.conf </a:t>
            </a:r>
            <a:r>
              <a:rPr lang="es-ES" sz="1800">
                <a:solidFill>
                  <a:schemeClr val="dk1"/>
                </a:solidFill>
                <a:latin typeface="Trebuchet MS"/>
                <a:ea typeface="Trebuchet MS"/>
                <a:cs typeface="Trebuchet MS"/>
                <a:sym typeface="Trebuchet MS"/>
              </a:rPr>
              <a:t>donde encontrarás una referencia al archivo /etc/mime.types, el cual contiene la lista de tipos MIME reconocidos por el servidor.</a:t>
            </a:r>
            <a:endParaRPr sz="1800">
              <a:solidFill>
                <a:srgbClr val="000000"/>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Faceta">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21</Slides>
  <Notes>21</Notes>
  <HiddenSlides>0</HiddenSlide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Faceta</vt:lpstr>
      <vt:lpstr>U.T.2 Configuración y administración de servidores Web.</vt:lpstr>
      <vt:lpstr>1.- Funcionamiento de un servidor Web.</vt:lpstr>
      <vt:lpstr>1.1.- Servicio de ficheros estáticos</vt:lpstr>
      <vt:lpstr>Presentación de PowerPoint</vt:lpstr>
      <vt:lpstr>Presentación de PowerPoint</vt:lpstr>
      <vt:lpstr>1.2.- Contenido dinámico</vt:lpstr>
      <vt:lpstr>1.4.- Tipos MIME</vt:lpstr>
      <vt:lpstr>Presentación de PowerPoint</vt:lpstr>
      <vt:lpstr>Presentación de PowerPoint</vt:lpstr>
      <vt:lpstr>2.- Hosts virtuales. Creación,  configuración y utilización</vt:lpstr>
      <vt:lpstr>2.1.- Virtualhosts basados en nombre</vt:lpstr>
      <vt:lpstr>2.2.- Virtualhosts basados en IP</vt:lpstr>
      <vt:lpstr>2.3.- Virtualhosts basados en varios servidores principales</vt:lpstr>
      <vt:lpstr>3.- Módulos</vt:lpstr>
      <vt:lpstr>3.1.- Operaciones sobre módulos</vt:lpstr>
      <vt:lpstr>4.2.- Módulo ssl para apache</vt:lpstr>
      <vt:lpstr>4.3.- Crear un servidor virtual seguro en Apache</vt:lpstr>
      <vt:lpstr>4.3.1.- Crear un servidor virtual seguro en Apache</vt:lpstr>
      <vt:lpstr>5.- Autenticación y control de acceso</vt:lpstr>
      <vt:lpstr>5.1.- Autenticar usuarios en apache mediante LDAP.</vt:lpstr>
      <vt:lpstr>Despliegue de aplicaciones sobre servidores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 Configuración y administración de servidores Web.</dc:title>
  <dc:creator>admin</dc:creator>
  <cp:revision>4</cp:revision>
  <dcterms:created xsi:type="dcterms:W3CDTF">2019-11-06T16:22:51Z</dcterms:created>
  <dcterms:modified xsi:type="dcterms:W3CDTF">2023-11-03T08:22:47Z</dcterms:modified>
</cp:coreProperties>
</file>