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sldIdLst>
    <p:sldId id="256" r:id="rId2"/>
    <p:sldId id="265" r:id="rId3"/>
    <p:sldId id="268" r:id="rId4"/>
    <p:sldId id="267" r:id="rId5"/>
    <p:sldId id="269" r:id="rId6"/>
    <p:sldId id="270" r:id="rId7"/>
    <p:sldId id="272" r:id="rId8"/>
    <p:sldId id="276" r:id="rId9"/>
    <p:sldId id="273" r:id="rId10"/>
    <p:sldId id="277" r:id="rId11"/>
    <p:sldId id="274" r:id="rId12"/>
    <p:sldId id="259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746"/>
  </p:normalViewPr>
  <p:slideViewPr>
    <p:cSldViewPr snapToGrid="0">
      <p:cViewPr varScale="1">
        <p:scale>
          <a:sx n="147" d="100"/>
          <a:sy n="147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DED6E7-7778-4C4E-BEFC-AA2FEE250B1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8053439-D15E-43FA-B36E-6B3F0D1F3AD6}">
      <dgm:prSet/>
      <dgm:spPr/>
      <dgm:t>
        <a:bodyPr/>
        <a:lstStyle/>
        <a:p>
          <a:r>
            <a:rPr lang="es-ES_tradnl" b="0" i="0" noProof="0" dirty="0"/>
            <a:t>Hay un total de 40.372 productos publicados </a:t>
          </a:r>
          <a:endParaRPr lang="es-ES_tradnl" noProof="0" dirty="0"/>
        </a:p>
      </dgm:t>
    </dgm:pt>
    <dgm:pt modelId="{28F0807A-E844-42E0-BE0A-6C0623157E81}" type="parTrans" cxnId="{71EDECA2-05B6-48C6-B2E9-A1E1E0C05C7E}">
      <dgm:prSet/>
      <dgm:spPr/>
      <dgm:t>
        <a:bodyPr/>
        <a:lstStyle/>
        <a:p>
          <a:endParaRPr lang="es-ES_tradnl" noProof="0" dirty="0"/>
        </a:p>
      </dgm:t>
    </dgm:pt>
    <dgm:pt modelId="{4BFA182C-6AB3-4496-8F78-9B8BB08DB061}" type="sibTrans" cxnId="{71EDECA2-05B6-48C6-B2E9-A1E1E0C05C7E}">
      <dgm:prSet/>
      <dgm:spPr/>
      <dgm:t>
        <a:bodyPr/>
        <a:lstStyle/>
        <a:p>
          <a:endParaRPr lang="es-ES_tradnl" noProof="0" dirty="0"/>
        </a:p>
      </dgm:t>
    </dgm:pt>
    <dgm:pt modelId="{E0F1F252-46D9-48E7-9FC8-A5751FBE8676}">
      <dgm:prSet/>
      <dgm:spPr/>
      <dgm:t>
        <a:bodyPr/>
        <a:lstStyle/>
        <a:p>
          <a:r>
            <a:rPr lang="es-ES_tradnl" b="0" i="0" noProof="0" dirty="0"/>
            <a:t>Distribuidos en 27 categorías en distintos sectores </a:t>
          </a:r>
          <a:endParaRPr lang="es-ES_tradnl" noProof="0" dirty="0"/>
        </a:p>
      </dgm:t>
    </dgm:pt>
    <dgm:pt modelId="{76F5F276-414F-4AF2-9A93-25B9C65AF351}" type="parTrans" cxnId="{69A8FAFB-02DB-4A18-A238-AD115E1D8834}">
      <dgm:prSet/>
      <dgm:spPr/>
      <dgm:t>
        <a:bodyPr/>
        <a:lstStyle/>
        <a:p>
          <a:endParaRPr lang="es-ES_tradnl" noProof="0" dirty="0"/>
        </a:p>
      </dgm:t>
    </dgm:pt>
    <dgm:pt modelId="{E0A2D742-E6DA-4277-B88F-03E2797EB779}" type="sibTrans" cxnId="{69A8FAFB-02DB-4A18-A238-AD115E1D8834}">
      <dgm:prSet/>
      <dgm:spPr/>
      <dgm:t>
        <a:bodyPr/>
        <a:lstStyle/>
        <a:p>
          <a:endParaRPr lang="es-ES_tradnl" noProof="0" dirty="0"/>
        </a:p>
      </dgm:t>
    </dgm:pt>
    <dgm:pt modelId="{B35C4C9D-4B64-4EBF-BFA7-B26B80EF2176}">
      <dgm:prSet/>
      <dgm:spPr/>
      <dgm:t>
        <a:bodyPr/>
        <a:lstStyle/>
        <a:p>
          <a:r>
            <a:rPr lang="es-ES_tradnl" b="0" i="0" noProof="0" dirty="0"/>
            <a:t>Representando a 53 marcas diferentes </a:t>
          </a:r>
          <a:endParaRPr lang="es-ES_tradnl" noProof="0" dirty="0"/>
        </a:p>
      </dgm:t>
    </dgm:pt>
    <dgm:pt modelId="{5189D57D-1D08-40EE-AB7C-348E9E8077D7}" type="parTrans" cxnId="{42C9FCBC-A5B8-45CF-A5FB-61EE675B3289}">
      <dgm:prSet/>
      <dgm:spPr/>
      <dgm:t>
        <a:bodyPr/>
        <a:lstStyle/>
        <a:p>
          <a:endParaRPr lang="es-ES_tradnl" noProof="0" dirty="0"/>
        </a:p>
      </dgm:t>
    </dgm:pt>
    <dgm:pt modelId="{9DB8AEE1-EB6C-4910-8C75-87C24A950078}" type="sibTrans" cxnId="{42C9FCBC-A5B8-45CF-A5FB-61EE675B3289}">
      <dgm:prSet/>
      <dgm:spPr/>
      <dgm:t>
        <a:bodyPr/>
        <a:lstStyle/>
        <a:p>
          <a:endParaRPr lang="es-ES_tradnl" noProof="0" dirty="0"/>
        </a:p>
      </dgm:t>
    </dgm:pt>
    <dgm:pt modelId="{A8C09141-1B42-450B-A775-965232B99877}">
      <dgm:prSet/>
      <dgm:spPr/>
      <dgm:t>
        <a:bodyPr/>
        <a:lstStyle/>
        <a:p>
          <a:r>
            <a:rPr lang="es-ES_tradnl" b="0" i="0" noProof="0" dirty="0"/>
            <a:t>Comercializados en 6 países </a:t>
          </a:r>
          <a:endParaRPr lang="es-ES_tradnl" noProof="0" dirty="0"/>
        </a:p>
      </dgm:t>
    </dgm:pt>
    <dgm:pt modelId="{1F629DDC-7ACA-4F6F-B14D-B826DB996E19}" type="parTrans" cxnId="{1CDCA3B1-BA26-4AB8-9272-E870756BCE75}">
      <dgm:prSet/>
      <dgm:spPr/>
      <dgm:t>
        <a:bodyPr/>
        <a:lstStyle/>
        <a:p>
          <a:endParaRPr lang="es-ES_tradnl" noProof="0" dirty="0"/>
        </a:p>
      </dgm:t>
    </dgm:pt>
    <dgm:pt modelId="{9E7DB5CA-1D2E-43E5-95EE-66D811D78C14}" type="sibTrans" cxnId="{1CDCA3B1-BA26-4AB8-9272-E870756BCE75}">
      <dgm:prSet/>
      <dgm:spPr/>
      <dgm:t>
        <a:bodyPr/>
        <a:lstStyle/>
        <a:p>
          <a:endParaRPr lang="es-ES_tradnl" noProof="0" dirty="0"/>
        </a:p>
      </dgm:t>
    </dgm:pt>
    <dgm:pt modelId="{B9FCC4F8-2EC9-432D-8B01-675A4B3F2688}">
      <dgm:prSet/>
      <dgm:spPr/>
      <dgm:t>
        <a:bodyPr/>
        <a:lstStyle/>
        <a:p>
          <a:r>
            <a:rPr lang="es-ES_tradnl" b="0" i="0" noProof="0" dirty="0"/>
            <a:t>Ofrecidos por 1.138 vendedores</a:t>
          </a:r>
          <a:endParaRPr lang="es-ES_tradnl" noProof="0" dirty="0"/>
        </a:p>
      </dgm:t>
    </dgm:pt>
    <dgm:pt modelId="{79ABF25B-746D-4E6B-81AC-C2B5EEB66BCD}" type="parTrans" cxnId="{28B7A068-00EC-4740-895A-B6923039BA80}">
      <dgm:prSet/>
      <dgm:spPr/>
      <dgm:t>
        <a:bodyPr/>
        <a:lstStyle/>
        <a:p>
          <a:endParaRPr lang="es-ES_tradnl" noProof="0" dirty="0"/>
        </a:p>
      </dgm:t>
    </dgm:pt>
    <dgm:pt modelId="{1B814511-EE1D-48D3-ADC6-5665B90D4883}" type="sibTrans" cxnId="{28B7A068-00EC-4740-895A-B6923039BA80}">
      <dgm:prSet/>
      <dgm:spPr/>
      <dgm:t>
        <a:bodyPr/>
        <a:lstStyle/>
        <a:p>
          <a:endParaRPr lang="es-ES_tradnl" noProof="0" dirty="0"/>
        </a:p>
      </dgm:t>
    </dgm:pt>
    <dgm:pt modelId="{036BED1D-87C5-4C44-84BB-25056134CC0B}" type="pres">
      <dgm:prSet presAssocID="{A6DED6E7-7778-4C4E-BEFC-AA2FEE250B1B}" presName="linear" presStyleCnt="0">
        <dgm:presLayoutVars>
          <dgm:animLvl val="lvl"/>
          <dgm:resizeHandles val="exact"/>
        </dgm:presLayoutVars>
      </dgm:prSet>
      <dgm:spPr/>
    </dgm:pt>
    <dgm:pt modelId="{8A2DA5B4-FE48-934C-B19F-F9AE68977AC2}" type="pres">
      <dgm:prSet presAssocID="{A8053439-D15E-43FA-B36E-6B3F0D1F3AD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999905D-961F-8841-B799-A855E1CFF976}" type="pres">
      <dgm:prSet presAssocID="{4BFA182C-6AB3-4496-8F78-9B8BB08DB061}" presName="spacer" presStyleCnt="0"/>
      <dgm:spPr/>
    </dgm:pt>
    <dgm:pt modelId="{933B7BDF-0ED1-CB48-8663-ADE750941B9F}" type="pres">
      <dgm:prSet presAssocID="{E0F1F252-46D9-48E7-9FC8-A5751FBE867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F701E4F-F7D0-DA43-89A7-417AB6C067A6}" type="pres">
      <dgm:prSet presAssocID="{E0A2D742-E6DA-4277-B88F-03E2797EB779}" presName="spacer" presStyleCnt="0"/>
      <dgm:spPr/>
    </dgm:pt>
    <dgm:pt modelId="{F3285E7A-CF4C-A948-902C-3C7D2E4676D3}" type="pres">
      <dgm:prSet presAssocID="{B35C4C9D-4B64-4EBF-BFA7-B26B80EF21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F47A7B-DD88-B748-8935-345B2CAEDB9A}" type="pres">
      <dgm:prSet presAssocID="{9DB8AEE1-EB6C-4910-8C75-87C24A950078}" presName="spacer" presStyleCnt="0"/>
      <dgm:spPr/>
    </dgm:pt>
    <dgm:pt modelId="{DABF0720-F306-A040-BADE-3E39579279C3}" type="pres">
      <dgm:prSet presAssocID="{A8C09141-1B42-450B-A775-965232B9987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830D11-C43A-2C48-948E-B5FB35D20B46}" type="pres">
      <dgm:prSet presAssocID="{9E7DB5CA-1D2E-43E5-95EE-66D811D78C14}" presName="spacer" presStyleCnt="0"/>
      <dgm:spPr/>
    </dgm:pt>
    <dgm:pt modelId="{CB24FA40-6605-BF46-8FC4-C2B446B46E5E}" type="pres">
      <dgm:prSet presAssocID="{B9FCC4F8-2EC9-432D-8B01-675A4B3F268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BFE2B37-7F1F-A143-B4B6-F953866FB56B}" type="presOf" srcId="{A8053439-D15E-43FA-B36E-6B3F0D1F3AD6}" destId="{8A2DA5B4-FE48-934C-B19F-F9AE68977AC2}" srcOrd="0" destOrd="0" presId="urn:microsoft.com/office/officeart/2005/8/layout/vList2"/>
    <dgm:cxn modelId="{FAE1F93E-EB51-3F44-8D0C-68F3FA53F3F2}" type="presOf" srcId="{A6DED6E7-7778-4C4E-BEFC-AA2FEE250B1B}" destId="{036BED1D-87C5-4C44-84BB-25056134CC0B}" srcOrd="0" destOrd="0" presId="urn:microsoft.com/office/officeart/2005/8/layout/vList2"/>
    <dgm:cxn modelId="{B9113F60-160A-9344-9F49-D617E78CA6AE}" type="presOf" srcId="{A8C09141-1B42-450B-A775-965232B99877}" destId="{DABF0720-F306-A040-BADE-3E39579279C3}" srcOrd="0" destOrd="0" presId="urn:microsoft.com/office/officeart/2005/8/layout/vList2"/>
    <dgm:cxn modelId="{28B7A068-00EC-4740-895A-B6923039BA80}" srcId="{A6DED6E7-7778-4C4E-BEFC-AA2FEE250B1B}" destId="{B9FCC4F8-2EC9-432D-8B01-675A4B3F2688}" srcOrd="4" destOrd="0" parTransId="{79ABF25B-746D-4E6B-81AC-C2B5EEB66BCD}" sibTransId="{1B814511-EE1D-48D3-ADC6-5665B90D4883}"/>
    <dgm:cxn modelId="{C150CA87-6DB6-FC45-AB93-B339D8BA346C}" type="presOf" srcId="{B35C4C9D-4B64-4EBF-BFA7-B26B80EF2176}" destId="{F3285E7A-CF4C-A948-902C-3C7D2E4676D3}" srcOrd="0" destOrd="0" presId="urn:microsoft.com/office/officeart/2005/8/layout/vList2"/>
    <dgm:cxn modelId="{3C3C64A0-8ACE-B743-A0D5-3531E6068867}" type="presOf" srcId="{B9FCC4F8-2EC9-432D-8B01-675A4B3F2688}" destId="{CB24FA40-6605-BF46-8FC4-C2B446B46E5E}" srcOrd="0" destOrd="0" presId="urn:microsoft.com/office/officeart/2005/8/layout/vList2"/>
    <dgm:cxn modelId="{71EDECA2-05B6-48C6-B2E9-A1E1E0C05C7E}" srcId="{A6DED6E7-7778-4C4E-BEFC-AA2FEE250B1B}" destId="{A8053439-D15E-43FA-B36E-6B3F0D1F3AD6}" srcOrd="0" destOrd="0" parTransId="{28F0807A-E844-42E0-BE0A-6C0623157E81}" sibTransId="{4BFA182C-6AB3-4496-8F78-9B8BB08DB061}"/>
    <dgm:cxn modelId="{1CDCA3B1-BA26-4AB8-9272-E870756BCE75}" srcId="{A6DED6E7-7778-4C4E-BEFC-AA2FEE250B1B}" destId="{A8C09141-1B42-450B-A775-965232B99877}" srcOrd="3" destOrd="0" parTransId="{1F629DDC-7ACA-4F6F-B14D-B826DB996E19}" sibTransId="{9E7DB5CA-1D2E-43E5-95EE-66D811D78C14}"/>
    <dgm:cxn modelId="{42C9FCBC-A5B8-45CF-A5FB-61EE675B3289}" srcId="{A6DED6E7-7778-4C4E-BEFC-AA2FEE250B1B}" destId="{B35C4C9D-4B64-4EBF-BFA7-B26B80EF2176}" srcOrd="2" destOrd="0" parTransId="{5189D57D-1D08-40EE-AB7C-348E9E8077D7}" sibTransId="{9DB8AEE1-EB6C-4910-8C75-87C24A950078}"/>
    <dgm:cxn modelId="{B98849FB-BB47-DE45-A509-01D820F0FFAA}" type="presOf" srcId="{E0F1F252-46D9-48E7-9FC8-A5751FBE8676}" destId="{933B7BDF-0ED1-CB48-8663-ADE750941B9F}" srcOrd="0" destOrd="0" presId="urn:microsoft.com/office/officeart/2005/8/layout/vList2"/>
    <dgm:cxn modelId="{69A8FAFB-02DB-4A18-A238-AD115E1D8834}" srcId="{A6DED6E7-7778-4C4E-BEFC-AA2FEE250B1B}" destId="{E0F1F252-46D9-48E7-9FC8-A5751FBE8676}" srcOrd="1" destOrd="0" parTransId="{76F5F276-414F-4AF2-9A93-25B9C65AF351}" sibTransId="{E0A2D742-E6DA-4277-B88F-03E2797EB779}"/>
    <dgm:cxn modelId="{BB897E13-35A2-0A47-B7CE-B915A00FEFBF}" type="presParOf" srcId="{036BED1D-87C5-4C44-84BB-25056134CC0B}" destId="{8A2DA5B4-FE48-934C-B19F-F9AE68977AC2}" srcOrd="0" destOrd="0" presId="urn:microsoft.com/office/officeart/2005/8/layout/vList2"/>
    <dgm:cxn modelId="{EE302E7E-6442-3C46-BD2B-D8DF0FD230DC}" type="presParOf" srcId="{036BED1D-87C5-4C44-84BB-25056134CC0B}" destId="{2999905D-961F-8841-B799-A855E1CFF976}" srcOrd="1" destOrd="0" presId="urn:microsoft.com/office/officeart/2005/8/layout/vList2"/>
    <dgm:cxn modelId="{EF7FFB15-699E-2943-B134-04020B803AD2}" type="presParOf" srcId="{036BED1D-87C5-4C44-84BB-25056134CC0B}" destId="{933B7BDF-0ED1-CB48-8663-ADE750941B9F}" srcOrd="2" destOrd="0" presId="urn:microsoft.com/office/officeart/2005/8/layout/vList2"/>
    <dgm:cxn modelId="{411DE0E2-BDE1-994E-B733-19320F3C02AF}" type="presParOf" srcId="{036BED1D-87C5-4C44-84BB-25056134CC0B}" destId="{BF701E4F-F7D0-DA43-89A7-417AB6C067A6}" srcOrd="3" destOrd="0" presId="urn:microsoft.com/office/officeart/2005/8/layout/vList2"/>
    <dgm:cxn modelId="{E40469CD-58BE-A04F-A73D-D930080C9637}" type="presParOf" srcId="{036BED1D-87C5-4C44-84BB-25056134CC0B}" destId="{F3285E7A-CF4C-A948-902C-3C7D2E4676D3}" srcOrd="4" destOrd="0" presId="urn:microsoft.com/office/officeart/2005/8/layout/vList2"/>
    <dgm:cxn modelId="{84E7CE6C-9ED6-4C40-B659-E242A35878BE}" type="presParOf" srcId="{036BED1D-87C5-4C44-84BB-25056134CC0B}" destId="{34F47A7B-DD88-B748-8935-345B2CAEDB9A}" srcOrd="5" destOrd="0" presId="urn:microsoft.com/office/officeart/2005/8/layout/vList2"/>
    <dgm:cxn modelId="{EAD8EB92-992C-0D4D-A4B2-1CE66C05FA66}" type="presParOf" srcId="{036BED1D-87C5-4C44-84BB-25056134CC0B}" destId="{DABF0720-F306-A040-BADE-3E39579279C3}" srcOrd="6" destOrd="0" presId="urn:microsoft.com/office/officeart/2005/8/layout/vList2"/>
    <dgm:cxn modelId="{C0999AA8-340C-014F-A65B-ABDF14738B28}" type="presParOf" srcId="{036BED1D-87C5-4C44-84BB-25056134CC0B}" destId="{AE830D11-C43A-2C48-948E-B5FB35D20B46}" srcOrd="7" destOrd="0" presId="urn:microsoft.com/office/officeart/2005/8/layout/vList2"/>
    <dgm:cxn modelId="{C7EBD35A-701B-C143-A27B-3E347BA5626E}" type="presParOf" srcId="{036BED1D-87C5-4C44-84BB-25056134CC0B}" destId="{CB24FA40-6605-BF46-8FC4-C2B446B46E5E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923BE1-663F-4833-92F2-12A585088DA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9DD10E-4FEC-4A49-B490-CD7912398719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b="1" noProof="0" dirty="0"/>
            <a:t>10.60%</a:t>
          </a:r>
          <a:r>
            <a:rPr lang="es-ES_tradnl" noProof="0" dirty="0"/>
            <a:t> (4.278) de los productos publicados pasaron por un filtro de moderación.</a:t>
          </a:r>
        </a:p>
      </dgm:t>
    </dgm:pt>
    <dgm:pt modelId="{785695E6-75E6-4B0B-A2BC-934C22729AF4}" type="parTrans" cxnId="{FF0F777C-3041-4479-AFF4-26B2CBB221ED}">
      <dgm:prSet/>
      <dgm:spPr/>
      <dgm:t>
        <a:bodyPr/>
        <a:lstStyle/>
        <a:p>
          <a:endParaRPr lang="es-ES_tradnl" noProof="0" dirty="0"/>
        </a:p>
      </dgm:t>
    </dgm:pt>
    <dgm:pt modelId="{288478E4-ADF1-4D7A-A574-CEEA457415CB}" type="sibTrans" cxnId="{FF0F777C-3041-4479-AFF4-26B2CBB221ED}">
      <dgm:prSet/>
      <dgm:spPr/>
      <dgm:t>
        <a:bodyPr/>
        <a:lstStyle/>
        <a:p>
          <a:endParaRPr lang="es-ES_tradnl" noProof="0" dirty="0"/>
        </a:p>
      </dgm:t>
    </dgm:pt>
    <dgm:pt modelId="{4FCDE57F-C946-4E2B-A0D8-8E8E15548639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b="1" noProof="0" dirty="0"/>
            <a:t>92.38% </a:t>
          </a:r>
          <a:r>
            <a:rPr lang="es-ES_tradnl" b="0" noProof="0" dirty="0"/>
            <a:t>(3.952)</a:t>
          </a:r>
          <a:r>
            <a:rPr lang="es-ES_tradnl" noProof="0" dirty="0"/>
            <a:t> de los productos moderados fueron clasificados en última instancia como ‘</a:t>
          </a:r>
          <a:r>
            <a:rPr lang="es-ES_tradnl" b="1" noProof="0" dirty="0" err="1"/>
            <a:t>fake</a:t>
          </a:r>
          <a:r>
            <a:rPr lang="es-ES_tradnl" b="0" noProof="0" dirty="0"/>
            <a:t>’</a:t>
          </a:r>
          <a:r>
            <a:rPr lang="es-ES_tradnl" noProof="0" dirty="0"/>
            <a:t>.</a:t>
          </a:r>
        </a:p>
      </dgm:t>
    </dgm:pt>
    <dgm:pt modelId="{D2B7981A-E2DB-431F-B614-99D5DB1DAE30}" type="parTrans" cxnId="{CE3586C7-D30D-4891-9FA2-629DB67EEFBC}">
      <dgm:prSet/>
      <dgm:spPr/>
      <dgm:t>
        <a:bodyPr/>
        <a:lstStyle/>
        <a:p>
          <a:endParaRPr lang="es-ES_tradnl" noProof="0" dirty="0"/>
        </a:p>
      </dgm:t>
    </dgm:pt>
    <dgm:pt modelId="{43420508-2E2F-409B-8F2C-F0D2F4929FFE}" type="sibTrans" cxnId="{CE3586C7-D30D-4891-9FA2-629DB67EEFBC}">
      <dgm:prSet/>
      <dgm:spPr/>
      <dgm:t>
        <a:bodyPr/>
        <a:lstStyle/>
        <a:p>
          <a:endParaRPr lang="es-ES_tradnl" noProof="0" dirty="0"/>
        </a:p>
      </dgm:t>
    </dgm:pt>
    <dgm:pt modelId="{4BB4EE89-DF7C-4671-89A7-70F892926C18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b="1" noProof="0" dirty="0"/>
            <a:t>7.15% </a:t>
          </a:r>
          <a:r>
            <a:rPr lang="es-ES_tradnl" b="0" noProof="0" dirty="0"/>
            <a:t>(306)</a:t>
          </a:r>
          <a:r>
            <a:rPr lang="es-ES_tradnl" noProof="0" dirty="0"/>
            <a:t> de los productos moderados fueron </a:t>
          </a:r>
          <a:r>
            <a:rPr lang="es-ES_tradnl" b="1" noProof="0" dirty="0"/>
            <a:t>revertidos y reclasificados</a:t>
          </a:r>
          <a:r>
            <a:rPr lang="es-ES_tradnl" noProof="0" dirty="0"/>
            <a:t> tras haber sido marcados como ‘</a:t>
          </a:r>
          <a:r>
            <a:rPr lang="es-ES_tradnl" b="1" noProof="0" dirty="0" err="1"/>
            <a:t>fake</a:t>
          </a:r>
          <a:r>
            <a:rPr lang="es-ES_tradnl" b="0" noProof="0" dirty="0"/>
            <a:t>’</a:t>
          </a:r>
          <a:r>
            <a:rPr lang="es-ES_tradnl" noProof="0" dirty="0"/>
            <a:t>.</a:t>
          </a:r>
        </a:p>
      </dgm:t>
    </dgm:pt>
    <dgm:pt modelId="{F579CE6A-F1DF-4BD6-B5D7-1D7C38D3F906}" type="parTrans" cxnId="{48B9ED08-43EC-4294-B91D-86889D20C88C}">
      <dgm:prSet/>
      <dgm:spPr/>
      <dgm:t>
        <a:bodyPr/>
        <a:lstStyle/>
        <a:p>
          <a:endParaRPr lang="es-ES_tradnl" noProof="0" dirty="0"/>
        </a:p>
      </dgm:t>
    </dgm:pt>
    <dgm:pt modelId="{97634FB0-5961-4C05-B336-E88085EBE4B8}" type="sibTrans" cxnId="{48B9ED08-43EC-4294-B91D-86889D20C88C}">
      <dgm:prSet/>
      <dgm:spPr/>
      <dgm:t>
        <a:bodyPr/>
        <a:lstStyle/>
        <a:p>
          <a:endParaRPr lang="es-ES_tradnl" noProof="0" dirty="0"/>
        </a:p>
      </dgm:t>
    </dgm:pt>
    <dgm:pt modelId="{D509618C-7D34-48F7-BF48-C290E9EEE399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b="1" noProof="0" dirty="0"/>
            <a:t>0.47%</a:t>
          </a:r>
          <a:r>
            <a:rPr lang="es-ES_tradnl" noProof="0" dirty="0"/>
            <a:t> (20) de los productos moderados </a:t>
          </a:r>
          <a:r>
            <a:rPr lang="es-ES_tradnl" b="1" noProof="0" dirty="0"/>
            <a:t>nunca</a:t>
          </a:r>
          <a:r>
            <a:rPr lang="es-ES_tradnl" noProof="0" dirty="0"/>
            <a:t> fueron clasificados como ‘</a:t>
          </a:r>
          <a:r>
            <a:rPr lang="es-ES_tradnl" b="1" noProof="0" dirty="0" err="1"/>
            <a:t>fake</a:t>
          </a:r>
          <a:r>
            <a:rPr lang="es-ES_tradnl" b="0" noProof="0" dirty="0"/>
            <a:t>’</a:t>
          </a:r>
          <a:r>
            <a:rPr lang="es-ES_tradnl" noProof="0" dirty="0"/>
            <a:t>.</a:t>
          </a:r>
        </a:p>
      </dgm:t>
    </dgm:pt>
    <dgm:pt modelId="{BCDF3B02-EFC2-4FFF-9981-B0527424DF6A}" type="parTrans" cxnId="{A05BCAE5-0249-401E-A3F0-CE955B26BD83}">
      <dgm:prSet/>
      <dgm:spPr/>
      <dgm:t>
        <a:bodyPr/>
        <a:lstStyle/>
        <a:p>
          <a:endParaRPr lang="es-ES_tradnl" noProof="0" dirty="0"/>
        </a:p>
      </dgm:t>
    </dgm:pt>
    <dgm:pt modelId="{160C1B64-D1A1-4545-9EE5-BC7C73FC4FE7}" type="sibTrans" cxnId="{A05BCAE5-0249-401E-A3F0-CE955B26BD83}">
      <dgm:prSet/>
      <dgm:spPr/>
      <dgm:t>
        <a:bodyPr/>
        <a:lstStyle/>
        <a:p>
          <a:endParaRPr lang="es-ES_tradnl" noProof="0" dirty="0"/>
        </a:p>
      </dgm:t>
    </dgm:pt>
    <dgm:pt modelId="{0D3D392D-AB03-4B4E-9E35-C94514C18B50}" type="pres">
      <dgm:prSet presAssocID="{20923BE1-663F-4833-92F2-12A585088DA3}" presName="root" presStyleCnt="0">
        <dgm:presLayoutVars>
          <dgm:dir/>
          <dgm:resizeHandles val="exact"/>
        </dgm:presLayoutVars>
      </dgm:prSet>
      <dgm:spPr/>
    </dgm:pt>
    <dgm:pt modelId="{D2CFBD10-364E-4982-807C-3AFB258A0BED}" type="pres">
      <dgm:prSet presAssocID="{229DD10E-4FEC-4A49-B490-CD7912398719}" presName="compNode" presStyleCnt="0"/>
      <dgm:spPr/>
    </dgm:pt>
    <dgm:pt modelId="{99EE7159-C4F8-4905-A4BA-4498F73A7888}" type="pres">
      <dgm:prSet presAssocID="{229DD10E-4FEC-4A49-B490-CD7912398719}" presName="bgRect" presStyleLbl="bgShp" presStyleIdx="0" presStyleCnt="4"/>
      <dgm:spPr/>
    </dgm:pt>
    <dgm:pt modelId="{3DE2B583-A543-43B7-AA2D-23BD6C81308F}" type="pres">
      <dgm:prSet presAssocID="{229DD10E-4FEC-4A49-B490-CD79123987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277C818-3CA7-4644-A6FB-5E317CB5C812}" type="pres">
      <dgm:prSet presAssocID="{229DD10E-4FEC-4A49-B490-CD7912398719}" presName="spaceRect" presStyleCnt="0"/>
      <dgm:spPr/>
    </dgm:pt>
    <dgm:pt modelId="{D125D01B-538D-42A8-B835-C97AC06E2C6E}" type="pres">
      <dgm:prSet presAssocID="{229DD10E-4FEC-4A49-B490-CD7912398719}" presName="parTx" presStyleLbl="revTx" presStyleIdx="0" presStyleCnt="4">
        <dgm:presLayoutVars>
          <dgm:chMax val="0"/>
          <dgm:chPref val="0"/>
        </dgm:presLayoutVars>
      </dgm:prSet>
      <dgm:spPr/>
    </dgm:pt>
    <dgm:pt modelId="{251C5E33-BC55-4C5E-BE17-0CAD02980919}" type="pres">
      <dgm:prSet presAssocID="{288478E4-ADF1-4D7A-A574-CEEA457415CB}" presName="sibTrans" presStyleCnt="0"/>
      <dgm:spPr/>
    </dgm:pt>
    <dgm:pt modelId="{AA16DD09-37F0-42DD-BFE9-5711E235DADE}" type="pres">
      <dgm:prSet presAssocID="{4FCDE57F-C946-4E2B-A0D8-8E8E15548639}" presName="compNode" presStyleCnt="0"/>
      <dgm:spPr/>
    </dgm:pt>
    <dgm:pt modelId="{45CC8826-E919-472E-AC86-AD2E082ECA77}" type="pres">
      <dgm:prSet presAssocID="{4FCDE57F-C946-4E2B-A0D8-8E8E15548639}" presName="bgRect" presStyleLbl="bgShp" presStyleIdx="1" presStyleCnt="4"/>
      <dgm:spPr/>
    </dgm:pt>
    <dgm:pt modelId="{B0F305E0-0496-427D-B561-5BF182442796}" type="pres">
      <dgm:prSet presAssocID="{4FCDE57F-C946-4E2B-A0D8-8E8E155486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A9F47E9-9F54-46B2-BA8A-5C76DFDF7481}" type="pres">
      <dgm:prSet presAssocID="{4FCDE57F-C946-4E2B-A0D8-8E8E15548639}" presName="spaceRect" presStyleCnt="0"/>
      <dgm:spPr/>
    </dgm:pt>
    <dgm:pt modelId="{07FA28D7-662D-44D5-BE6C-6F0B1B648399}" type="pres">
      <dgm:prSet presAssocID="{4FCDE57F-C946-4E2B-A0D8-8E8E15548639}" presName="parTx" presStyleLbl="revTx" presStyleIdx="1" presStyleCnt="4">
        <dgm:presLayoutVars>
          <dgm:chMax val="0"/>
          <dgm:chPref val="0"/>
        </dgm:presLayoutVars>
      </dgm:prSet>
      <dgm:spPr/>
    </dgm:pt>
    <dgm:pt modelId="{A27A6841-3DC4-48CA-89D3-3D29875A68DC}" type="pres">
      <dgm:prSet presAssocID="{43420508-2E2F-409B-8F2C-F0D2F4929FFE}" presName="sibTrans" presStyleCnt="0"/>
      <dgm:spPr/>
    </dgm:pt>
    <dgm:pt modelId="{440C111D-65E3-4531-97D4-CDD7CE2337BA}" type="pres">
      <dgm:prSet presAssocID="{4BB4EE89-DF7C-4671-89A7-70F892926C18}" presName="compNode" presStyleCnt="0"/>
      <dgm:spPr/>
    </dgm:pt>
    <dgm:pt modelId="{B120BCBA-65A5-4CD5-8E71-F3F3D1F82A18}" type="pres">
      <dgm:prSet presAssocID="{4BB4EE89-DF7C-4671-89A7-70F892926C18}" presName="bgRect" presStyleLbl="bgShp" presStyleIdx="2" presStyleCnt="4"/>
      <dgm:spPr/>
    </dgm:pt>
    <dgm:pt modelId="{6651C7F7-0F0B-4A50-A9F4-7A0B77F868D9}" type="pres">
      <dgm:prSet presAssocID="{4BB4EE89-DF7C-4671-89A7-70F892926C1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51C965B-C0EA-49B7-89AE-B216A7DBF54D}" type="pres">
      <dgm:prSet presAssocID="{4BB4EE89-DF7C-4671-89A7-70F892926C18}" presName="spaceRect" presStyleCnt="0"/>
      <dgm:spPr/>
    </dgm:pt>
    <dgm:pt modelId="{84196716-15A6-4038-A3E6-2D503BDBAA8B}" type="pres">
      <dgm:prSet presAssocID="{4BB4EE89-DF7C-4671-89A7-70F892926C18}" presName="parTx" presStyleLbl="revTx" presStyleIdx="2" presStyleCnt="4">
        <dgm:presLayoutVars>
          <dgm:chMax val="0"/>
          <dgm:chPref val="0"/>
        </dgm:presLayoutVars>
      </dgm:prSet>
      <dgm:spPr/>
    </dgm:pt>
    <dgm:pt modelId="{20E8231B-2D18-441E-887C-EA04D7B03952}" type="pres">
      <dgm:prSet presAssocID="{97634FB0-5961-4C05-B336-E88085EBE4B8}" presName="sibTrans" presStyleCnt="0"/>
      <dgm:spPr/>
    </dgm:pt>
    <dgm:pt modelId="{EAACEA40-9B2F-463C-92C0-DA73EFCD40FA}" type="pres">
      <dgm:prSet presAssocID="{D509618C-7D34-48F7-BF48-C290E9EEE399}" presName="compNode" presStyleCnt="0"/>
      <dgm:spPr/>
    </dgm:pt>
    <dgm:pt modelId="{6596D912-56DB-4615-AB2F-A8B1DAA219F5}" type="pres">
      <dgm:prSet presAssocID="{D509618C-7D34-48F7-BF48-C290E9EEE399}" presName="bgRect" presStyleLbl="bgShp" presStyleIdx="3" presStyleCnt="4"/>
      <dgm:spPr/>
    </dgm:pt>
    <dgm:pt modelId="{18E2C397-6D29-4610-9A5E-722BB08DB174}" type="pres">
      <dgm:prSet presAssocID="{D509618C-7D34-48F7-BF48-C290E9EEE3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706DCE3-95CD-41D1-8D3B-A55414072519}" type="pres">
      <dgm:prSet presAssocID="{D509618C-7D34-48F7-BF48-C290E9EEE399}" presName="spaceRect" presStyleCnt="0"/>
      <dgm:spPr/>
    </dgm:pt>
    <dgm:pt modelId="{C5424B10-D24F-4DAE-AEFD-5971726058A3}" type="pres">
      <dgm:prSet presAssocID="{D509618C-7D34-48F7-BF48-C290E9EEE39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8B9ED08-43EC-4294-B91D-86889D20C88C}" srcId="{20923BE1-663F-4833-92F2-12A585088DA3}" destId="{4BB4EE89-DF7C-4671-89A7-70F892926C18}" srcOrd="2" destOrd="0" parTransId="{F579CE6A-F1DF-4BD6-B5D7-1D7C38D3F906}" sibTransId="{97634FB0-5961-4C05-B336-E88085EBE4B8}"/>
    <dgm:cxn modelId="{C5C80826-30B6-1845-8FA3-1D1ABD98990D}" type="presOf" srcId="{229DD10E-4FEC-4A49-B490-CD7912398719}" destId="{D125D01B-538D-42A8-B835-C97AC06E2C6E}" srcOrd="0" destOrd="0" presId="urn:microsoft.com/office/officeart/2018/2/layout/IconVerticalSolidList"/>
    <dgm:cxn modelId="{4305D636-8262-C445-B6A3-C09EEBF412CD}" type="presOf" srcId="{D509618C-7D34-48F7-BF48-C290E9EEE399}" destId="{C5424B10-D24F-4DAE-AEFD-5971726058A3}" srcOrd="0" destOrd="0" presId="urn:microsoft.com/office/officeart/2018/2/layout/IconVerticalSolidList"/>
    <dgm:cxn modelId="{8429B848-FD32-5B4B-90F3-8C379481C0BA}" type="presOf" srcId="{20923BE1-663F-4833-92F2-12A585088DA3}" destId="{0D3D392D-AB03-4B4E-9E35-C94514C18B50}" srcOrd="0" destOrd="0" presId="urn:microsoft.com/office/officeart/2018/2/layout/IconVerticalSolidList"/>
    <dgm:cxn modelId="{5224F149-DBC7-C042-9D44-4DC777B78863}" type="presOf" srcId="{4BB4EE89-DF7C-4671-89A7-70F892926C18}" destId="{84196716-15A6-4038-A3E6-2D503BDBAA8B}" srcOrd="0" destOrd="0" presId="urn:microsoft.com/office/officeart/2018/2/layout/IconVerticalSolidList"/>
    <dgm:cxn modelId="{FF0F777C-3041-4479-AFF4-26B2CBB221ED}" srcId="{20923BE1-663F-4833-92F2-12A585088DA3}" destId="{229DD10E-4FEC-4A49-B490-CD7912398719}" srcOrd="0" destOrd="0" parTransId="{785695E6-75E6-4B0B-A2BC-934C22729AF4}" sibTransId="{288478E4-ADF1-4D7A-A574-CEEA457415CB}"/>
    <dgm:cxn modelId="{CE3586C7-D30D-4891-9FA2-629DB67EEFBC}" srcId="{20923BE1-663F-4833-92F2-12A585088DA3}" destId="{4FCDE57F-C946-4E2B-A0D8-8E8E15548639}" srcOrd="1" destOrd="0" parTransId="{D2B7981A-E2DB-431F-B614-99D5DB1DAE30}" sibTransId="{43420508-2E2F-409B-8F2C-F0D2F4929FFE}"/>
    <dgm:cxn modelId="{A05BCAE5-0249-401E-A3F0-CE955B26BD83}" srcId="{20923BE1-663F-4833-92F2-12A585088DA3}" destId="{D509618C-7D34-48F7-BF48-C290E9EEE399}" srcOrd="3" destOrd="0" parTransId="{BCDF3B02-EFC2-4FFF-9981-B0527424DF6A}" sibTransId="{160C1B64-D1A1-4545-9EE5-BC7C73FC4FE7}"/>
    <dgm:cxn modelId="{040A80FA-4F9B-334D-89F2-1FCB8324F022}" type="presOf" srcId="{4FCDE57F-C946-4E2B-A0D8-8E8E15548639}" destId="{07FA28D7-662D-44D5-BE6C-6F0B1B648399}" srcOrd="0" destOrd="0" presId="urn:microsoft.com/office/officeart/2018/2/layout/IconVerticalSolidList"/>
    <dgm:cxn modelId="{C58794F6-EB68-3C44-A5E9-32E3162A1953}" type="presParOf" srcId="{0D3D392D-AB03-4B4E-9E35-C94514C18B50}" destId="{D2CFBD10-364E-4982-807C-3AFB258A0BED}" srcOrd="0" destOrd="0" presId="urn:microsoft.com/office/officeart/2018/2/layout/IconVerticalSolidList"/>
    <dgm:cxn modelId="{C20ED42E-0799-A044-907B-A61E00F9CC3D}" type="presParOf" srcId="{D2CFBD10-364E-4982-807C-3AFB258A0BED}" destId="{99EE7159-C4F8-4905-A4BA-4498F73A7888}" srcOrd="0" destOrd="0" presId="urn:microsoft.com/office/officeart/2018/2/layout/IconVerticalSolidList"/>
    <dgm:cxn modelId="{E58B7CB8-4480-784E-AFD1-811744A50F36}" type="presParOf" srcId="{D2CFBD10-364E-4982-807C-3AFB258A0BED}" destId="{3DE2B583-A543-43B7-AA2D-23BD6C81308F}" srcOrd="1" destOrd="0" presId="urn:microsoft.com/office/officeart/2018/2/layout/IconVerticalSolidList"/>
    <dgm:cxn modelId="{A56AB9A1-E80B-FC4C-A695-1982F9E82548}" type="presParOf" srcId="{D2CFBD10-364E-4982-807C-3AFB258A0BED}" destId="{8277C818-3CA7-4644-A6FB-5E317CB5C812}" srcOrd="2" destOrd="0" presId="urn:microsoft.com/office/officeart/2018/2/layout/IconVerticalSolidList"/>
    <dgm:cxn modelId="{54B2658B-9741-A644-B8D4-83AF14BC3595}" type="presParOf" srcId="{D2CFBD10-364E-4982-807C-3AFB258A0BED}" destId="{D125D01B-538D-42A8-B835-C97AC06E2C6E}" srcOrd="3" destOrd="0" presId="urn:microsoft.com/office/officeart/2018/2/layout/IconVerticalSolidList"/>
    <dgm:cxn modelId="{5FD4407D-B35A-914C-B09D-25DDD0C6B1CA}" type="presParOf" srcId="{0D3D392D-AB03-4B4E-9E35-C94514C18B50}" destId="{251C5E33-BC55-4C5E-BE17-0CAD02980919}" srcOrd="1" destOrd="0" presId="urn:microsoft.com/office/officeart/2018/2/layout/IconVerticalSolidList"/>
    <dgm:cxn modelId="{96D98B0D-B530-1049-BA1D-6FD228173C65}" type="presParOf" srcId="{0D3D392D-AB03-4B4E-9E35-C94514C18B50}" destId="{AA16DD09-37F0-42DD-BFE9-5711E235DADE}" srcOrd="2" destOrd="0" presId="urn:microsoft.com/office/officeart/2018/2/layout/IconVerticalSolidList"/>
    <dgm:cxn modelId="{EF2C6A16-6BDC-F049-865A-C9B4B25D174D}" type="presParOf" srcId="{AA16DD09-37F0-42DD-BFE9-5711E235DADE}" destId="{45CC8826-E919-472E-AC86-AD2E082ECA77}" srcOrd="0" destOrd="0" presId="urn:microsoft.com/office/officeart/2018/2/layout/IconVerticalSolidList"/>
    <dgm:cxn modelId="{561FB4ED-73F0-1445-891A-CFFB8DDEECBC}" type="presParOf" srcId="{AA16DD09-37F0-42DD-BFE9-5711E235DADE}" destId="{B0F305E0-0496-427D-B561-5BF182442796}" srcOrd="1" destOrd="0" presId="urn:microsoft.com/office/officeart/2018/2/layout/IconVerticalSolidList"/>
    <dgm:cxn modelId="{37B12A67-205B-BC4C-8300-EE4975235A13}" type="presParOf" srcId="{AA16DD09-37F0-42DD-BFE9-5711E235DADE}" destId="{DA9F47E9-9F54-46B2-BA8A-5C76DFDF7481}" srcOrd="2" destOrd="0" presId="urn:microsoft.com/office/officeart/2018/2/layout/IconVerticalSolidList"/>
    <dgm:cxn modelId="{A298B771-8EFB-0145-80BF-7CC837EAF617}" type="presParOf" srcId="{AA16DD09-37F0-42DD-BFE9-5711E235DADE}" destId="{07FA28D7-662D-44D5-BE6C-6F0B1B648399}" srcOrd="3" destOrd="0" presId="urn:microsoft.com/office/officeart/2018/2/layout/IconVerticalSolidList"/>
    <dgm:cxn modelId="{A834B857-C410-F44C-98F7-B5DD685CEEA1}" type="presParOf" srcId="{0D3D392D-AB03-4B4E-9E35-C94514C18B50}" destId="{A27A6841-3DC4-48CA-89D3-3D29875A68DC}" srcOrd="3" destOrd="0" presId="urn:microsoft.com/office/officeart/2018/2/layout/IconVerticalSolidList"/>
    <dgm:cxn modelId="{AE09AD09-9E37-5047-B09D-3B3F716FED57}" type="presParOf" srcId="{0D3D392D-AB03-4B4E-9E35-C94514C18B50}" destId="{440C111D-65E3-4531-97D4-CDD7CE2337BA}" srcOrd="4" destOrd="0" presId="urn:microsoft.com/office/officeart/2018/2/layout/IconVerticalSolidList"/>
    <dgm:cxn modelId="{0911827F-CAE2-FC46-9E5D-7FB59102871E}" type="presParOf" srcId="{440C111D-65E3-4531-97D4-CDD7CE2337BA}" destId="{B120BCBA-65A5-4CD5-8E71-F3F3D1F82A18}" srcOrd="0" destOrd="0" presId="urn:microsoft.com/office/officeart/2018/2/layout/IconVerticalSolidList"/>
    <dgm:cxn modelId="{310C222F-C1A5-7F4F-9635-728787AEDE95}" type="presParOf" srcId="{440C111D-65E3-4531-97D4-CDD7CE2337BA}" destId="{6651C7F7-0F0B-4A50-A9F4-7A0B77F868D9}" srcOrd="1" destOrd="0" presId="urn:microsoft.com/office/officeart/2018/2/layout/IconVerticalSolidList"/>
    <dgm:cxn modelId="{C65A2B0B-C4E8-584E-952D-0555BD11C9AD}" type="presParOf" srcId="{440C111D-65E3-4531-97D4-CDD7CE2337BA}" destId="{F51C965B-C0EA-49B7-89AE-B216A7DBF54D}" srcOrd="2" destOrd="0" presId="urn:microsoft.com/office/officeart/2018/2/layout/IconVerticalSolidList"/>
    <dgm:cxn modelId="{D5F96E4C-22D0-4B47-9CC0-AD4711B905F4}" type="presParOf" srcId="{440C111D-65E3-4531-97D4-CDD7CE2337BA}" destId="{84196716-15A6-4038-A3E6-2D503BDBAA8B}" srcOrd="3" destOrd="0" presId="urn:microsoft.com/office/officeart/2018/2/layout/IconVerticalSolidList"/>
    <dgm:cxn modelId="{C065F6F3-089A-5D41-8BB7-2D55E09CB27C}" type="presParOf" srcId="{0D3D392D-AB03-4B4E-9E35-C94514C18B50}" destId="{20E8231B-2D18-441E-887C-EA04D7B03952}" srcOrd="5" destOrd="0" presId="urn:microsoft.com/office/officeart/2018/2/layout/IconVerticalSolidList"/>
    <dgm:cxn modelId="{EAF779B5-9792-5244-BDF6-B38C2D2E1279}" type="presParOf" srcId="{0D3D392D-AB03-4B4E-9E35-C94514C18B50}" destId="{EAACEA40-9B2F-463C-92C0-DA73EFCD40FA}" srcOrd="6" destOrd="0" presId="urn:microsoft.com/office/officeart/2018/2/layout/IconVerticalSolidList"/>
    <dgm:cxn modelId="{F2038AC5-7E33-2944-AE45-E6513C136407}" type="presParOf" srcId="{EAACEA40-9B2F-463C-92C0-DA73EFCD40FA}" destId="{6596D912-56DB-4615-AB2F-A8B1DAA219F5}" srcOrd="0" destOrd="0" presId="urn:microsoft.com/office/officeart/2018/2/layout/IconVerticalSolidList"/>
    <dgm:cxn modelId="{C0586AEB-A989-6740-B019-AB6F2BCDD422}" type="presParOf" srcId="{EAACEA40-9B2F-463C-92C0-DA73EFCD40FA}" destId="{18E2C397-6D29-4610-9A5E-722BB08DB174}" srcOrd="1" destOrd="0" presId="urn:microsoft.com/office/officeart/2018/2/layout/IconVerticalSolidList"/>
    <dgm:cxn modelId="{0359389D-96CC-B545-BC8E-C3C5899EF090}" type="presParOf" srcId="{EAACEA40-9B2F-463C-92C0-DA73EFCD40FA}" destId="{3706DCE3-95CD-41D1-8D3B-A55414072519}" srcOrd="2" destOrd="0" presId="urn:microsoft.com/office/officeart/2018/2/layout/IconVerticalSolidList"/>
    <dgm:cxn modelId="{BCEC3D70-6E22-5941-8FEA-DAFFF6F324D3}" type="presParOf" srcId="{EAACEA40-9B2F-463C-92C0-DA73EFCD40FA}" destId="{C5424B10-D24F-4DAE-AEFD-5971726058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048CBE-D87A-4C7D-ABAC-48D131D143D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A6069-4823-4EFA-B91A-3B7D101F3AB6}">
      <dgm:prSet/>
      <dgm:spPr/>
      <dgm:t>
        <a:bodyPr/>
        <a:lstStyle/>
        <a:p>
          <a:pPr algn="ctr"/>
          <a:r>
            <a:rPr lang="es-ES_tradnl" b="0" i="0" noProof="0" dirty="0">
              <a:solidFill>
                <a:schemeClr val="tx1"/>
              </a:solidFill>
            </a:rPr>
            <a:t>No todos los productos pasan por el filtro de moderación</a:t>
          </a:r>
          <a:endParaRPr lang="es-ES_tradnl" noProof="0" dirty="0">
            <a:solidFill>
              <a:schemeClr val="tx1"/>
            </a:solidFill>
          </a:endParaRPr>
        </a:p>
      </dgm:t>
    </dgm:pt>
    <dgm:pt modelId="{1CC7EEF5-548D-4482-ACB9-D328AEDC4509}" type="parTrans" cxnId="{CBF04D17-8799-479A-9C2F-1BFA83FF6E00}">
      <dgm:prSet/>
      <dgm:spPr/>
      <dgm:t>
        <a:bodyPr/>
        <a:lstStyle/>
        <a:p>
          <a:endParaRPr lang="es-ES_tradnl" noProof="0" dirty="0">
            <a:solidFill>
              <a:schemeClr val="tx1"/>
            </a:solidFill>
          </a:endParaRPr>
        </a:p>
      </dgm:t>
    </dgm:pt>
    <dgm:pt modelId="{DDF0FE89-DAEE-4ABF-B857-BFAE55C9F5D1}" type="sibTrans" cxnId="{CBF04D17-8799-479A-9C2F-1BFA83FF6E00}">
      <dgm:prSet phldrT="01" phldr="0"/>
      <dgm:spPr/>
      <dgm:t>
        <a:bodyPr/>
        <a:lstStyle/>
        <a:p>
          <a:r>
            <a:rPr lang="es-ES_tradnl" noProof="0">
              <a:solidFill>
                <a:schemeClr val="tx1"/>
              </a:solidFill>
            </a:rPr>
            <a:t>01</a:t>
          </a:r>
          <a:endParaRPr lang="es-ES_tradnl" noProof="0" dirty="0">
            <a:solidFill>
              <a:schemeClr val="tx1"/>
            </a:solidFill>
          </a:endParaRPr>
        </a:p>
      </dgm:t>
    </dgm:pt>
    <dgm:pt modelId="{341410A0-74C4-44F7-A19F-57BF0716E159}">
      <dgm:prSet/>
      <dgm:spPr/>
      <dgm:t>
        <a:bodyPr/>
        <a:lstStyle/>
        <a:p>
          <a:r>
            <a:rPr lang="es-ES_tradnl" b="0" i="0" noProof="0" dirty="0">
              <a:solidFill>
                <a:schemeClr val="tx1"/>
              </a:solidFill>
            </a:rPr>
            <a:t>Los que son moderados siguen 3 reglas definidas:</a:t>
          </a:r>
          <a:endParaRPr lang="es-ES_tradnl" noProof="0" dirty="0">
            <a:solidFill>
              <a:schemeClr val="tx1"/>
            </a:solidFill>
          </a:endParaRPr>
        </a:p>
      </dgm:t>
    </dgm:pt>
    <dgm:pt modelId="{715FDBE1-721E-46B2-8A46-40C18EAD8960}" type="parTrans" cxnId="{C7D60361-6421-4A58-A79E-F94668B65F2E}">
      <dgm:prSet/>
      <dgm:spPr/>
      <dgm:t>
        <a:bodyPr/>
        <a:lstStyle/>
        <a:p>
          <a:endParaRPr lang="es-ES_tradnl" noProof="0" dirty="0">
            <a:solidFill>
              <a:schemeClr val="tx1"/>
            </a:solidFill>
          </a:endParaRPr>
        </a:p>
      </dgm:t>
    </dgm:pt>
    <dgm:pt modelId="{FB670A5E-4E4A-4BCA-A6D3-FB826935E999}" type="sibTrans" cxnId="{C7D60361-6421-4A58-A79E-F94668B65F2E}">
      <dgm:prSet phldrT="02" phldr="0"/>
      <dgm:spPr/>
      <dgm:t>
        <a:bodyPr/>
        <a:lstStyle/>
        <a:p>
          <a:r>
            <a:rPr lang="es-ES_tradnl" noProof="0">
              <a:solidFill>
                <a:schemeClr val="tx1"/>
              </a:solidFill>
            </a:rPr>
            <a:t>02</a:t>
          </a:r>
          <a:endParaRPr lang="es-ES_tradnl" noProof="0" dirty="0">
            <a:solidFill>
              <a:schemeClr val="tx1"/>
            </a:solidFill>
          </a:endParaRPr>
        </a:p>
      </dgm:t>
    </dgm:pt>
    <dgm:pt modelId="{3DD705E6-730B-46AE-82EB-6A95F338FFF5}">
      <dgm:prSet/>
      <dgm:spPr/>
      <dgm:t>
        <a:bodyPr/>
        <a:lstStyle/>
        <a:p>
          <a:r>
            <a:rPr lang="es-ES_tradnl" b="1" i="0" noProof="0" dirty="0">
              <a:solidFill>
                <a:schemeClr val="tx1"/>
              </a:solidFill>
            </a:rPr>
            <a:t>FK_ATTRIBUTE</a:t>
          </a:r>
          <a:r>
            <a:rPr lang="es-ES_tradnl" b="0" i="0" noProof="0" dirty="0">
              <a:solidFill>
                <a:schemeClr val="tx1"/>
              </a:solidFill>
            </a:rPr>
            <a:t>: Moderación por atributo.</a:t>
          </a:r>
          <a:endParaRPr lang="es-ES_tradnl" noProof="0" dirty="0">
            <a:solidFill>
              <a:schemeClr val="tx1"/>
            </a:solidFill>
          </a:endParaRPr>
        </a:p>
      </dgm:t>
    </dgm:pt>
    <dgm:pt modelId="{083BE9AF-847E-4345-A541-EEDAA7E2D209}" type="parTrans" cxnId="{3845A462-CB4D-4BE8-B45E-F6895DCC2586}">
      <dgm:prSet/>
      <dgm:spPr/>
      <dgm:t>
        <a:bodyPr/>
        <a:lstStyle/>
        <a:p>
          <a:endParaRPr lang="es-ES_tradnl" noProof="0" dirty="0">
            <a:solidFill>
              <a:schemeClr val="tx1"/>
            </a:solidFill>
          </a:endParaRPr>
        </a:p>
      </dgm:t>
    </dgm:pt>
    <dgm:pt modelId="{6610EB4E-BFD5-4739-B9CF-A560DBAA9F4D}" type="sibTrans" cxnId="{3845A462-CB4D-4BE8-B45E-F6895DCC2586}">
      <dgm:prSet/>
      <dgm:spPr/>
      <dgm:t>
        <a:bodyPr/>
        <a:lstStyle/>
        <a:p>
          <a:endParaRPr lang="es-ES_tradnl" noProof="0" dirty="0">
            <a:solidFill>
              <a:schemeClr val="tx1"/>
            </a:solidFill>
          </a:endParaRPr>
        </a:p>
      </dgm:t>
    </dgm:pt>
    <dgm:pt modelId="{729ED920-54E9-4248-A205-9CC53EC081D0}">
      <dgm:prSet/>
      <dgm:spPr/>
      <dgm:t>
        <a:bodyPr/>
        <a:lstStyle/>
        <a:p>
          <a:r>
            <a:rPr lang="es-ES_tradnl" b="1" i="0" noProof="0" dirty="0">
              <a:solidFill>
                <a:schemeClr val="tx1"/>
              </a:solidFill>
            </a:rPr>
            <a:t>FK_MODEL</a:t>
          </a:r>
          <a:r>
            <a:rPr lang="es-ES_tradnl" b="0" i="0" noProof="0" dirty="0">
              <a:solidFill>
                <a:schemeClr val="tx1"/>
              </a:solidFill>
            </a:rPr>
            <a:t>: Moderación por modelo.</a:t>
          </a:r>
          <a:endParaRPr lang="es-ES_tradnl" noProof="0" dirty="0">
            <a:solidFill>
              <a:schemeClr val="tx1"/>
            </a:solidFill>
          </a:endParaRPr>
        </a:p>
      </dgm:t>
    </dgm:pt>
    <dgm:pt modelId="{0853715E-64A3-4B1C-BFAD-74FF46F81C84}" type="parTrans" cxnId="{DC5CA80D-A808-42EB-B143-E5A4CE924AE6}">
      <dgm:prSet/>
      <dgm:spPr/>
      <dgm:t>
        <a:bodyPr/>
        <a:lstStyle/>
        <a:p>
          <a:endParaRPr lang="es-ES_tradnl" noProof="0" dirty="0">
            <a:solidFill>
              <a:schemeClr val="tx1"/>
            </a:solidFill>
          </a:endParaRPr>
        </a:p>
      </dgm:t>
    </dgm:pt>
    <dgm:pt modelId="{8D4A181A-5A10-4A31-9603-4EE7F3EA3531}" type="sibTrans" cxnId="{DC5CA80D-A808-42EB-B143-E5A4CE924AE6}">
      <dgm:prSet/>
      <dgm:spPr/>
      <dgm:t>
        <a:bodyPr/>
        <a:lstStyle/>
        <a:p>
          <a:endParaRPr lang="es-ES_tradnl" noProof="0" dirty="0">
            <a:solidFill>
              <a:schemeClr val="tx1"/>
            </a:solidFill>
          </a:endParaRPr>
        </a:p>
      </dgm:t>
    </dgm:pt>
    <dgm:pt modelId="{28212121-682A-40CB-900B-6920F4CE8F90}">
      <dgm:prSet/>
      <dgm:spPr/>
      <dgm:t>
        <a:bodyPr/>
        <a:lstStyle/>
        <a:p>
          <a:r>
            <a:rPr lang="es-ES_tradnl" b="1" i="0" noProof="0" dirty="0">
              <a:solidFill>
                <a:schemeClr val="tx1"/>
              </a:solidFill>
            </a:rPr>
            <a:t>FK_PRICE</a:t>
          </a:r>
          <a:r>
            <a:rPr lang="es-ES_tradnl" b="0" i="0" noProof="0" dirty="0">
              <a:solidFill>
                <a:schemeClr val="tx1"/>
              </a:solidFill>
            </a:rPr>
            <a:t>: Moderación por precio.</a:t>
          </a:r>
          <a:endParaRPr lang="es-ES_tradnl" noProof="0" dirty="0">
            <a:solidFill>
              <a:schemeClr val="tx1"/>
            </a:solidFill>
          </a:endParaRPr>
        </a:p>
      </dgm:t>
    </dgm:pt>
    <dgm:pt modelId="{730B7B57-2C99-443B-91C3-890972CF69BD}" type="parTrans" cxnId="{253985CE-2589-40D9-AF73-D372C4B2C98F}">
      <dgm:prSet/>
      <dgm:spPr/>
      <dgm:t>
        <a:bodyPr/>
        <a:lstStyle/>
        <a:p>
          <a:endParaRPr lang="es-ES_tradnl" noProof="0" dirty="0">
            <a:solidFill>
              <a:schemeClr val="tx1"/>
            </a:solidFill>
          </a:endParaRPr>
        </a:p>
      </dgm:t>
    </dgm:pt>
    <dgm:pt modelId="{3B1794E5-0326-4A03-BB3A-BB54D952ACC3}" type="sibTrans" cxnId="{253985CE-2589-40D9-AF73-D372C4B2C98F}">
      <dgm:prSet/>
      <dgm:spPr/>
      <dgm:t>
        <a:bodyPr/>
        <a:lstStyle/>
        <a:p>
          <a:endParaRPr lang="es-ES_tradnl" noProof="0" dirty="0">
            <a:solidFill>
              <a:schemeClr val="tx1"/>
            </a:solidFill>
          </a:endParaRPr>
        </a:p>
      </dgm:t>
    </dgm:pt>
    <dgm:pt modelId="{2531849E-F9CB-4BD8-9897-6E73C7377727}">
      <dgm:prSet/>
      <dgm:spPr/>
      <dgm:t>
        <a:bodyPr/>
        <a:lstStyle/>
        <a:p>
          <a:r>
            <a:rPr lang="es-ES_tradnl" b="0" i="0" noProof="0" dirty="0">
              <a:solidFill>
                <a:schemeClr val="tx1"/>
              </a:solidFill>
            </a:rPr>
            <a:t>Solo se presenta  “</a:t>
          </a:r>
          <a:r>
            <a:rPr lang="es-ES_tradnl" b="1" i="0" noProof="0" dirty="0" err="1">
              <a:solidFill>
                <a:schemeClr val="tx1"/>
              </a:solidFill>
            </a:rPr>
            <a:t>Rollback</a:t>
          </a:r>
          <a:r>
            <a:rPr lang="es-ES_tradnl" b="0" i="0" noProof="0" dirty="0">
              <a:solidFill>
                <a:schemeClr val="tx1"/>
              </a:solidFill>
            </a:rPr>
            <a:t>” en moderaciones de </a:t>
          </a:r>
          <a:r>
            <a:rPr lang="es-ES_tradnl" b="1" i="0" noProof="0" dirty="0">
              <a:solidFill>
                <a:schemeClr val="tx1"/>
              </a:solidFill>
            </a:rPr>
            <a:t>FK_ATTRIBUTE </a:t>
          </a:r>
          <a:r>
            <a:rPr lang="es-ES_tradnl" b="0" i="0" noProof="0" dirty="0">
              <a:solidFill>
                <a:schemeClr val="tx1"/>
              </a:solidFill>
            </a:rPr>
            <a:t>y </a:t>
          </a:r>
          <a:r>
            <a:rPr lang="es-ES_tradnl" b="1" i="0" noProof="0" dirty="0">
              <a:solidFill>
                <a:schemeClr val="tx1"/>
              </a:solidFill>
            </a:rPr>
            <a:t>FK_PRICE</a:t>
          </a:r>
          <a:r>
            <a:rPr lang="es-ES_tradnl" b="0" i="0" noProof="0" dirty="0">
              <a:solidFill>
                <a:schemeClr val="tx1"/>
              </a:solidFill>
            </a:rPr>
            <a:t>.</a:t>
          </a:r>
          <a:endParaRPr lang="es-ES_tradnl" noProof="0" dirty="0">
            <a:solidFill>
              <a:schemeClr val="tx1"/>
            </a:solidFill>
          </a:endParaRPr>
        </a:p>
      </dgm:t>
    </dgm:pt>
    <dgm:pt modelId="{A78C6868-ACF2-46BB-9FD4-6AC81557ECB7}" type="parTrans" cxnId="{EDB67EDB-853A-46CA-81DE-F2898A97F849}">
      <dgm:prSet/>
      <dgm:spPr/>
      <dgm:t>
        <a:bodyPr/>
        <a:lstStyle/>
        <a:p>
          <a:endParaRPr lang="es-ES_tradnl" noProof="0" dirty="0">
            <a:solidFill>
              <a:schemeClr val="tx1"/>
            </a:solidFill>
          </a:endParaRPr>
        </a:p>
      </dgm:t>
    </dgm:pt>
    <dgm:pt modelId="{91406DE2-B98F-4751-A1A2-E34637EEFD8B}" type="sibTrans" cxnId="{EDB67EDB-853A-46CA-81DE-F2898A97F849}">
      <dgm:prSet phldrT="03" phldr="0"/>
      <dgm:spPr/>
      <dgm:t>
        <a:bodyPr/>
        <a:lstStyle/>
        <a:p>
          <a:r>
            <a:rPr lang="es-ES_tradnl" noProof="0">
              <a:solidFill>
                <a:schemeClr val="tx1"/>
              </a:solidFill>
            </a:rPr>
            <a:t>03</a:t>
          </a:r>
          <a:endParaRPr lang="es-ES_tradnl" noProof="0" dirty="0">
            <a:solidFill>
              <a:schemeClr val="tx1"/>
            </a:solidFill>
          </a:endParaRPr>
        </a:p>
      </dgm:t>
    </dgm:pt>
    <dgm:pt modelId="{D6C142F5-C4AF-A44B-AC4B-261D76928EE9}" type="pres">
      <dgm:prSet presAssocID="{A3048CBE-D87A-4C7D-ABAC-48D131D143D5}" presName="Name0" presStyleCnt="0">
        <dgm:presLayoutVars>
          <dgm:animLvl val="lvl"/>
          <dgm:resizeHandles val="exact"/>
        </dgm:presLayoutVars>
      </dgm:prSet>
      <dgm:spPr/>
    </dgm:pt>
    <dgm:pt modelId="{4B8F4C80-0FE0-7444-9667-4B8FE7322C69}" type="pres">
      <dgm:prSet presAssocID="{06AA6069-4823-4EFA-B91A-3B7D101F3AB6}" presName="compositeNode" presStyleCnt="0">
        <dgm:presLayoutVars>
          <dgm:bulletEnabled val="1"/>
        </dgm:presLayoutVars>
      </dgm:prSet>
      <dgm:spPr/>
    </dgm:pt>
    <dgm:pt modelId="{9194CFB1-D704-BA4B-A00E-DA318687C615}" type="pres">
      <dgm:prSet presAssocID="{06AA6069-4823-4EFA-B91A-3B7D101F3AB6}" presName="bgRect" presStyleLbl="alignNode1" presStyleIdx="0" presStyleCnt="3"/>
      <dgm:spPr/>
    </dgm:pt>
    <dgm:pt modelId="{A397C285-EBE7-C843-A54F-69F2703A1B2F}" type="pres">
      <dgm:prSet presAssocID="{DDF0FE89-DAEE-4ABF-B857-BFAE55C9F5D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CD9A807-F805-9646-8155-3B220038BE2A}" type="pres">
      <dgm:prSet presAssocID="{06AA6069-4823-4EFA-B91A-3B7D101F3AB6}" presName="nodeRect" presStyleLbl="alignNode1" presStyleIdx="0" presStyleCnt="3">
        <dgm:presLayoutVars>
          <dgm:bulletEnabled val="1"/>
        </dgm:presLayoutVars>
      </dgm:prSet>
      <dgm:spPr/>
    </dgm:pt>
    <dgm:pt modelId="{598B5FAF-FE8C-014F-B67A-7A37ADF9D8FE}" type="pres">
      <dgm:prSet presAssocID="{DDF0FE89-DAEE-4ABF-B857-BFAE55C9F5D1}" presName="sibTrans" presStyleCnt="0"/>
      <dgm:spPr/>
    </dgm:pt>
    <dgm:pt modelId="{1FEBB2DD-312D-C141-B981-E5BB73254B2A}" type="pres">
      <dgm:prSet presAssocID="{341410A0-74C4-44F7-A19F-57BF0716E159}" presName="compositeNode" presStyleCnt="0">
        <dgm:presLayoutVars>
          <dgm:bulletEnabled val="1"/>
        </dgm:presLayoutVars>
      </dgm:prSet>
      <dgm:spPr/>
    </dgm:pt>
    <dgm:pt modelId="{5205F705-399B-734E-B772-50A3A80D2949}" type="pres">
      <dgm:prSet presAssocID="{341410A0-74C4-44F7-A19F-57BF0716E159}" presName="bgRect" presStyleLbl="alignNode1" presStyleIdx="1" presStyleCnt="3"/>
      <dgm:spPr/>
    </dgm:pt>
    <dgm:pt modelId="{F0D01723-8867-6940-90DD-377DA72E9725}" type="pres">
      <dgm:prSet presAssocID="{FB670A5E-4E4A-4BCA-A6D3-FB826935E99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AC848F-B334-864A-B788-95DA79EE7319}" type="pres">
      <dgm:prSet presAssocID="{341410A0-74C4-44F7-A19F-57BF0716E159}" presName="nodeRect" presStyleLbl="alignNode1" presStyleIdx="1" presStyleCnt="3">
        <dgm:presLayoutVars>
          <dgm:bulletEnabled val="1"/>
        </dgm:presLayoutVars>
      </dgm:prSet>
      <dgm:spPr/>
    </dgm:pt>
    <dgm:pt modelId="{1918C800-ACA6-0F42-893B-AEBF5FA968B8}" type="pres">
      <dgm:prSet presAssocID="{FB670A5E-4E4A-4BCA-A6D3-FB826935E999}" presName="sibTrans" presStyleCnt="0"/>
      <dgm:spPr/>
    </dgm:pt>
    <dgm:pt modelId="{55FB77A3-4F43-3C44-9467-395F31EFC096}" type="pres">
      <dgm:prSet presAssocID="{2531849E-F9CB-4BD8-9897-6E73C7377727}" presName="compositeNode" presStyleCnt="0">
        <dgm:presLayoutVars>
          <dgm:bulletEnabled val="1"/>
        </dgm:presLayoutVars>
      </dgm:prSet>
      <dgm:spPr/>
    </dgm:pt>
    <dgm:pt modelId="{2ADBDADE-B379-6547-83EA-2F9C95D9C5F1}" type="pres">
      <dgm:prSet presAssocID="{2531849E-F9CB-4BD8-9897-6E73C7377727}" presName="bgRect" presStyleLbl="alignNode1" presStyleIdx="2" presStyleCnt="3"/>
      <dgm:spPr/>
    </dgm:pt>
    <dgm:pt modelId="{82A82A5E-9E93-784A-A085-F0955D974900}" type="pres">
      <dgm:prSet presAssocID="{91406DE2-B98F-4751-A1A2-E34637EEFD8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2BCC75C-CFCB-8C47-BE76-0BAC1B57CE83}" type="pres">
      <dgm:prSet presAssocID="{2531849E-F9CB-4BD8-9897-6E73C737772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C5CA80D-A808-42EB-B143-E5A4CE924AE6}" srcId="{341410A0-74C4-44F7-A19F-57BF0716E159}" destId="{729ED920-54E9-4248-A205-9CC53EC081D0}" srcOrd="1" destOrd="0" parTransId="{0853715E-64A3-4B1C-BFAD-74FF46F81C84}" sibTransId="{8D4A181A-5A10-4A31-9603-4EE7F3EA3531}"/>
    <dgm:cxn modelId="{CBF04D17-8799-479A-9C2F-1BFA83FF6E00}" srcId="{A3048CBE-D87A-4C7D-ABAC-48D131D143D5}" destId="{06AA6069-4823-4EFA-B91A-3B7D101F3AB6}" srcOrd="0" destOrd="0" parTransId="{1CC7EEF5-548D-4482-ACB9-D328AEDC4509}" sibTransId="{DDF0FE89-DAEE-4ABF-B857-BFAE55C9F5D1}"/>
    <dgm:cxn modelId="{ECF4DB1F-80A2-354F-8920-BCA3B41E055F}" type="presOf" srcId="{DDF0FE89-DAEE-4ABF-B857-BFAE55C9F5D1}" destId="{A397C285-EBE7-C843-A54F-69F2703A1B2F}" srcOrd="0" destOrd="0" presId="urn:microsoft.com/office/officeart/2016/7/layout/LinearBlockProcessNumbered"/>
    <dgm:cxn modelId="{989DD645-E23A-9642-9BB6-994BE9B2080D}" type="presOf" srcId="{A3048CBE-D87A-4C7D-ABAC-48D131D143D5}" destId="{D6C142F5-C4AF-A44B-AC4B-261D76928EE9}" srcOrd="0" destOrd="0" presId="urn:microsoft.com/office/officeart/2016/7/layout/LinearBlockProcessNumbered"/>
    <dgm:cxn modelId="{C2CF194F-6F03-794B-98F0-D5706BD6D253}" type="presOf" srcId="{06AA6069-4823-4EFA-B91A-3B7D101F3AB6}" destId="{5CD9A807-F805-9646-8155-3B220038BE2A}" srcOrd="1" destOrd="0" presId="urn:microsoft.com/office/officeart/2016/7/layout/LinearBlockProcessNumbered"/>
    <dgm:cxn modelId="{C7D60361-6421-4A58-A79E-F94668B65F2E}" srcId="{A3048CBE-D87A-4C7D-ABAC-48D131D143D5}" destId="{341410A0-74C4-44F7-A19F-57BF0716E159}" srcOrd="1" destOrd="0" parTransId="{715FDBE1-721E-46B2-8A46-40C18EAD8960}" sibTransId="{FB670A5E-4E4A-4BCA-A6D3-FB826935E999}"/>
    <dgm:cxn modelId="{3845A462-CB4D-4BE8-B45E-F6895DCC2586}" srcId="{341410A0-74C4-44F7-A19F-57BF0716E159}" destId="{3DD705E6-730B-46AE-82EB-6A95F338FFF5}" srcOrd="0" destOrd="0" parTransId="{083BE9AF-847E-4345-A541-EEDAA7E2D209}" sibTransId="{6610EB4E-BFD5-4739-B9CF-A560DBAA9F4D}"/>
    <dgm:cxn modelId="{03B2ED68-5E06-0341-B4A1-97B973C36C94}" type="presOf" srcId="{729ED920-54E9-4248-A205-9CC53EC081D0}" destId="{C5AC848F-B334-864A-B788-95DA79EE7319}" srcOrd="0" destOrd="2" presId="urn:microsoft.com/office/officeart/2016/7/layout/LinearBlockProcessNumbered"/>
    <dgm:cxn modelId="{8CF37C7A-185D-9A4B-8224-0112F683D11F}" type="presOf" srcId="{2531849E-F9CB-4BD8-9897-6E73C7377727}" destId="{2ADBDADE-B379-6547-83EA-2F9C95D9C5F1}" srcOrd="0" destOrd="0" presId="urn:microsoft.com/office/officeart/2016/7/layout/LinearBlockProcessNumbered"/>
    <dgm:cxn modelId="{0BADC58E-F4EC-9849-A990-6E01F2FFF0B0}" type="presOf" srcId="{341410A0-74C4-44F7-A19F-57BF0716E159}" destId="{C5AC848F-B334-864A-B788-95DA79EE7319}" srcOrd="1" destOrd="0" presId="urn:microsoft.com/office/officeart/2016/7/layout/LinearBlockProcessNumbered"/>
    <dgm:cxn modelId="{219AABB1-360C-0B45-A425-6B8167A5AD06}" type="presOf" srcId="{341410A0-74C4-44F7-A19F-57BF0716E159}" destId="{5205F705-399B-734E-B772-50A3A80D2949}" srcOrd="0" destOrd="0" presId="urn:microsoft.com/office/officeart/2016/7/layout/LinearBlockProcessNumbered"/>
    <dgm:cxn modelId="{8F0343CE-9DB3-6F49-8D60-7B525CE5F47D}" type="presOf" srcId="{FB670A5E-4E4A-4BCA-A6D3-FB826935E999}" destId="{F0D01723-8867-6940-90DD-377DA72E9725}" srcOrd="0" destOrd="0" presId="urn:microsoft.com/office/officeart/2016/7/layout/LinearBlockProcessNumbered"/>
    <dgm:cxn modelId="{253985CE-2589-40D9-AF73-D372C4B2C98F}" srcId="{341410A0-74C4-44F7-A19F-57BF0716E159}" destId="{28212121-682A-40CB-900B-6920F4CE8F90}" srcOrd="2" destOrd="0" parTransId="{730B7B57-2C99-443B-91C3-890972CF69BD}" sibTransId="{3B1794E5-0326-4A03-BB3A-BB54D952ACC3}"/>
    <dgm:cxn modelId="{A67497D2-EF4D-184C-99A7-B40EC1EBAAAF}" type="presOf" srcId="{3DD705E6-730B-46AE-82EB-6A95F338FFF5}" destId="{C5AC848F-B334-864A-B788-95DA79EE7319}" srcOrd="0" destOrd="1" presId="urn:microsoft.com/office/officeart/2016/7/layout/LinearBlockProcessNumbered"/>
    <dgm:cxn modelId="{EDB67EDB-853A-46CA-81DE-F2898A97F849}" srcId="{A3048CBE-D87A-4C7D-ABAC-48D131D143D5}" destId="{2531849E-F9CB-4BD8-9897-6E73C7377727}" srcOrd="2" destOrd="0" parTransId="{A78C6868-ACF2-46BB-9FD4-6AC81557ECB7}" sibTransId="{91406DE2-B98F-4751-A1A2-E34637EEFD8B}"/>
    <dgm:cxn modelId="{8586FDE8-B9FD-DC4B-9256-EBA29BCECFA3}" type="presOf" srcId="{2531849E-F9CB-4BD8-9897-6E73C7377727}" destId="{C2BCC75C-CFCB-8C47-BE76-0BAC1B57CE83}" srcOrd="1" destOrd="0" presId="urn:microsoft.com/office/officeart/2016/7/layout/LinearBlockProcessNumbered"/>
    <dgm:cxn modelId="{ACE7AAEC-7A40-2D42-8E37-C9737EE5D3FA}" type="presOf" srcId="{28212121-682A-40CB-900B-6920F4CE8F90}" destId="{C5AC848F-B334-864A-B788-95DA79EE7319}" srcOrd="0" destOrd="3" presId="urn:microsoft.com/office/officeart/2016/7/layout/LinearBlockProcessNumbered"/>
    <dgm:cxn modelId="{7949DCF3-20EE-D044-98C0-65ED49D42653}" type="presOf" srcId="{91406DE2-B98F-4751-A1A2-E34637EEFD8B}" destId="{82A82A5E-9E93-784A-A085-F0955D974900}" srcOrd="0" destOrd="0" presId="urn:microsoft.com/office/officeart/2016/7/layout/LinearBlockProcessNumbered"/>
    <dgm:cxn modelId="{A194AFF7-4E3D-CA42-801B-EC33A2C1F624}" type="presOf" srcId="{06AA6069-4823-4EFA-B91A-3B7D101F3AB6}" destId="{9194CFB1-D704-BA4B-A00E-DA318687C615}" srcOrd="0" destOrd="0" presId="urn:microsoft.com/office/officeart/2016/7/layout/LinearBlockProcessNumbered"/>
    <dgm:cxn modelId="{CA9859E4-A5B7-924E-B898-7FD9F2D25EF0}" type="presParOf" srcId="{D6C142F5-C4AF-A44B-AC4B-261D76928EE9}" destId="{4B8F4C80-0FE0-7444-9667-4B8FE7322C69}" srcOrd="0" destOrd="0" presId="urn:microsoft.com/office/officeart/2016/7/layout/LinearBlockProcessNumbered"/>
    <dgm:cxn modelId="{2B5852DE-773D-1E4F-85D4-D6FD87A78D68}" type="presParOf" srcId="{4B8F4C80-0FE0-7444-9667-4B8FE7322C69}" destId="{9194CFB1-D704-BA4B-A00E-DA318687C615}" srcOrd="0" destOrd="0" presId="urn:microsoft.com/office/officeart/2016/7/layout/LinearBlockProcessNumbered"/>
    <dgm:cxn modelId="{74EEB00D-D3E4-A04C-A424-BB91309B98FC}" type="presParOf" srcId="{4B8F4C80-0FE0-7444-9667-4B8FE7322C69}" destId="{A397C285-EBE7-C843-A54F-69F2703A1B2F}" srcOrd="1" destOrd="0" presId="urn:microsoft.com/office/officeart/2016/7/layout/LinearBlockProcessNumbered"/>
    <dgm:cxn modelId="{5141D993-7B94-DF4E-8C42-D2725166979C}" type="presParOf" srcId="{4B8F4C80-0FE0-7444-9667-4B8FE7322C69}" destId="{5CD9A807-F805-9646-8155-3B220038BE2A}" srcOrd="2" destOrd="0" presId="urn:microsoft.com/office/officeart/2016/7/layout/LinearBlockProcessNumbered"/>
    <dgm:cxn modelId="{9CA4C4AA-9C6F-564E-A868-38659416F1BD}" type="presParOf" srcId="{D6C142F5-C4AF-A44B-AC4B-261D76928EE9}" destId="{598B5FAF-FE8C-014F-B67A-7A37ADF9D8FE}" srcOrd="1" destOrd="0" presId="urn:microsoft.com/office/officeart/2016/7/layout/LinearBlockProcessNumbered"/>
    <dgm:cxn modelId="{92BA9BCA-4C31-034E-B108-4E65CCA1878E}" type="presParOf" srcId="{D6C142F5-C4AF-A44B-AC4B-261D76928EE9}" destId="{1FEBB2DD-312D-C141-B981-E5BB73254B2A}" srcOrd="2" destOrd="0" presId="urn:microsoft.com/office/officeart/2016/7/layout/LinearBlockProcessNumbered"/>
    <dgm:cxn modelId="{BF6B97CD-5F63-9244-BEC9-831896C8D0FF}" type="presParOf" srcId="{1FEBB2DD-312D-C141-B981-E5BB73254B2A}" destId="{5205F705-399B-734E-B772-50A3A80D2949}" srcOrd="0" destOrd="0" presId="urn:microsoft.com/office/officeart/2016/7/layout/LinearBlockProcessNumbered"/>
    <dgm:cxn modelId="{C92EE4F6-932C-BB41-A380-F52686EE8D10}" type="presParOf" srcId="{1FEBB2DD-312D-C141-B981-E5BB73254B2A}" destId="{F0D01723-8867-6940-90DD-377DA72E9725}" srcOrd="1" destOrd="0" presId="urn:microsoft.com/office/officeart/2016/7/layout/LinearBlockProcessNumbered"/>
    <dgm:cxn modelId="{54C4E6A2-7D5E-1B42-BD72-FBAEC14D2891}" type="presParOf" srcId="{1FEBB2DD-312D-C141-B981-E5BB73254B2A}" destId="{C5AC848F-B334-864A-B788-95DA79EE7319}" srcOrd="2" destOrd="0" presId="urn:microsoft.com/office/officeart/2016/7/layout/LinearBlockProcessNumbered"/>
    <dgm:cxn modelId="{E08579FA-FE49-3C4A-A775-3BAD1859A762}" type="presParOf" srcId="{D6C142F5-C4AF-A44B-AC4B-261D76928EE9}" destId="{1918C800-ACA6-0F42-893B-AEBF5FA968B8}" srcOrd="3" destOrd="0" presId="urn:microsoft.com/office/officeart/2016/7/layout/LinearBlockProcessNumbered"/>
    <dgm:cxn modelId="{17FE5379-C2A4-8246-97B7-FAD751705AF7}" type="presParOf" srcId="{D6C142F5-C4AF-A44B-AC4B-261D76928EE9}" destId="{55FB77A3-4F43-3C44-9467-395F31EFC096}" srcOrd="4" destOrd="0" presId="urn:microsoft.com/office/officeart/2016/7/layout/LinearBlockProcessNumbered"/>
    <dgm:cxn modelId="{4B5C1B51-C06A-9449-9B83-22695707AB89}" type="presParOf" srcId="{55FB77A3-4F43-3C44-9467-395F31EFC096}" destId="{2ADBDADE-B379-6547-83EA-2F9C95D9C5F1}" srcOrd="0" destOrd="0" presId="urn:microsoft.com/office/officeart/2016/7/layout/LinearBlockProcessNumbered"/>
    <dgm:cxn modelId="{F332687F-BEDE-DD44-8DB7-A6D71E8B26A5}" type="presParOf" srcId="{55FB77A3-4F43-3C44-9467-395F31EFC096}" destId="{82A82A5E-9E93-784A-A085-F0955D974900}" srcOrd="1" destOrd="0" presId="urn:microsoft.com/office/officeart/2016/7/layout/LinearBlockProcessNumbered"/>
    <dgm:cxn modelId="{B5196733-1383-C44A-8BC6-A51A97C762FD}" type="presParOf" srcId="{55FB77A3-4F43-3C44-9467-395F31EFC096}" destId="{C2BCC75C-CFCB-8C47-BE76-0BAC1B57CE8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DA5B4-FE48-934C-B19F-F9AE68977AC2}">
      <dsp:nvSpPr>
        <dsp:cNvPr id="0" name=""/>
        <dsp:cNvSpPr/>
      </dsp:nvSpPr>
      <dsp:spPr>
        <a:xfrm>
          <a:off x="0" y="75066"/>
          <a:ext cx="9618133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000" b="0" i="0" kern="1200" noProof="0" dirty="0"/>
            <a:t>Hay un total de 40.372 productos publicados </a:t>
          </a:r>
          <a:endParaRPr lang="es-ES_tradnl" sz="3000" kern="1200" noProof="0" dirty="0"/>
        </a:p>
      </dsp:txBody>
      <dsp:txXfrm>
        <a:off x="35125" y="110191"/>
        <a:ext cx="9547883" cy="649299"/>
      </dsp:txXfrm>
    </dsp:sp>
    <dsp:sp modelId="{933B7BDF-0ED1-CB48-8663-ADE750941B9F}">
      <dsp:nvSpPr>
        <dsp:cNvPr id="0" name=""/>
        <dsp:cNvSpPr/>
      </dsp:nvSpPr>
      <dsp:spPr>
        <a:xfrm>
          <a:off x="0" y="881016"/>
          <a:ext cx="9618133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000" b="0" i="0" kern="1200" noProof="0" dirty="0"/>
            <a:t>Distribuidos en 27 categorías en distintos sectores </a:t>
          </a:r>
          <a:endParaRPr lang="es-ES_tradnl" sz="3000" kern="1200" noProof="0" dirty="0"/>
        </a:p>
      </dsp:txBody>
      <dsp:txXfrm>
        <a:off x="35125" y="916141"/>
        <a:ext cx="9547883" cy="649299"/>
      </dsp:txXfrm>
    </dsp:sp>
    <dsp:sp modelId="{F3285E7A-CF4C-A948-902C-3C7D2E4676D3}">
      <dsp:nvSpPr>
        <dsp:cNvPr id="0" name=""/>
        <dsp:cNvSpPr/>
      </dsp:nvSpPr>
      <dsp:spPr>
        <a:xfrm>
          <a:off x="0" y="1686966"/>
          <a:ext cx="9618133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000" b="0" i="0" kern="1200" noProof="0" dirty="0"/>
            <a:t>Representando a 53 marcas diferentes </a:t>
          </a:r>
          <a:endParaRPr lang="es-ES_tradnl" sz="3000" kern="1200" noProof="0" dirty="0"/>
        </a:p>
      </dsp:txBody>
      <dsp:txXfrm>
        <a:off x="35125" y="1722091"/>
        <a:ext cx="9547883" cy="649299"/>
      </dsp:txXfrm>
    </dsp:sp>
    <dsp:sp modelId="{DABF0720-F306-A040-BADE-3E39579279C3}">
      <dsp:nvSpPr>
        <dsp:cNvPr id="0" name=""/>
        <dsp:cNvSpPr/>
      </dsp:nvSpPr>
      <dsp:spPr>
        <a:xfrm>
          <a:off x="0" y="2492916"/>
          <a:ext cx="9618133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000" b="0" i="0" kern="1200" noProof="0" dirty="0"/>
            <a:t>Comercializados en 6 países </a:t>
          </a:r>
          <a:endParaRPr lang="es-ES_tradnl" sz="3000" kern="1200" noProof="0" dirty="0"/>
        </a:p>
      </dsp:txBody>
      <dsp:txXfrm>
        <a:off x="35125" y="2528041"/>
        <a:ext cx="9547883" cy="649299"/>
      </dsp:txXfrm>
    </dsp:sp>
    <dsp:sp modelId="{CB24FA40-6605-BF46-8FC4-C2B446B46E5E}">
      <dsp:nvSpPr>
        <dsp:cNvPr id="0" name=""/>
        <dsp:cNvSpPr/>
      </dsp:nvSpPr>
      <dsp:spPr>
        <a:xfrm>
          <a:off x="0" y="3298866"/>
          <a:ext cx="9618133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000" b="0" i="0" kern="1200" noProof="0" dirty="0"/>
            <a:t>Ofrecidos por 1.138 vendedores</a:t>
          </a:r>
          <a:endParaRPr lang="es-ES_tradnl" sz="3000" kern="1200" noProof="0" dirty="0"/>
        </a:p>
      </dsp:txBody>
      <dsp:txXfrm>
        <a:off x="35125" y="3333991"/>
        <a:ext cx="9547883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E7159-C4F8-4905-A4BA-4498F73A7888}">
      <dsp:nvSpPr>
        <dsp:cNvPr id="0" name=""/>
        <dsp:cNvSpPr/>
      </dsp:nvSpPr>
      <dsp:spPr>
        <a:xfrm>
          <a:off x="0" y="1912"/>
          <a:ext cx="6683374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2B583-A543-43B7-AA2D-23BD6C81308F}">
      <dsp:nvSpPr>
        <dsp:cNvPr id="0" name=""/>
        <dsp:cNvSpPr/>
      </dsp:nvSpPr>
      <dsp:spPr>
        <a:xfrm>
          <a:off x="293144" y="219953"/>
          <a:ext cx="532990" cy="532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5D01B-538D-42A8-B835-C97AC06E2C6E}">
      <dsp:nvSpPr>
        <dsp:cNvPr id="0" name=""/>
        <dsp:cNvSpPr/>
      </dsp:nvSpPr>
      <dsp:spPr>
        <a:xfrm>
          <a:off x="1119280" y="1912"/>
          <a:ext cx="5564094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noProof="0" dirty="0"/>
            <a:t>10.60%</a:t>
          </a:r>
          <a:r>
            <a:rPr lang="es-ES_tradnl" sz="1600" kern="1200" noProof="0" dirty="0"/>
            <a:t> (4.278) de los productos publicados pasaron por un filtro de moderación.</a:t>
          </a:r>
        </a:p>
      </dsp:txBody>
      <dsp:txXfrm>
        <a:off x="1119280" y="1912"/>
        <a:ext cx="5564094" cy="969073"/>
      </dsp:txXfrm>
    </dsp:sp>
    <dsp:sp modelId="{45CC8826-E919-472E-AC86-AD2E082ECA77}">
      <dsp:nvSpPr>
        <dsp:cNvPr id="0" name=""/>
        <dsp:cNvSpPr/>
      </dsp:nvSpPr>
      <dsp:spPr>
        <a:xfrm>
          <a:off x="0" y="1213254"/>
          <a:ext cx="6683374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05E0-0496-427D-B561-5BF182442796}">
      <dsp:nvSpPr>
        <dsp:cNvPr id="0" name=""/>
        <dsp:cNvSpPr/>
      </dsp:nvSpPr>
      <dsp:spPr>
        <a:xfrm>
          <a:off x="293144" y="1431296"/>
          <a:ext cx="532990" cy="532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A28D7-662D-44D5-BE6C-6F0B1B648399}">
      <dsp:nvSpPr>
        <dsp:cNvPr id="0" name=""/>
        <dsp:cNvSpPr/>
      </dsp:nvSpPr>
      <dsp:spPr>
        <a:xfrm>
          <a:off x="1119280" y="1213254"/>
          <a:ext cx="5564094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noProof="0" dirty="0"/>
            <a:t>92.38% </a:t>
          </a:r>
          <a:r>
            <a:rPr lang="es-ES_tradnl" sz="1600" b="0" kern="1200" noProof="0" dirty="0"/>
            <a:t>(3.952)</a:t>
          </a:r>
          <a:r>
            <a:rPr lang="es-ES_tradnl" sz="1600" kern="1200" noProof="0" dirty="0"/>
            <a:t> de los productos moderados fueron clasificados en última instancia como ‘</a:t>
          </a:r>
          <a:r>
            <a:rPr lang="es-ES_tradnl" sz="1600" b="1" kern="1200" noProof="0" dirty="0" err="1"/>
            <a:t>fake</a:t>
          </a:r>
          <a:r>
            <a:rPr lang="es-ES_tradnl" sz="1600" b="0" kern="1200" noProof="0" dirty="0"/>
            <a:t>’</a:t>
          </a:r>
          <a:r>
            <a:rPr lang="es-ES_tradnl" sz="1600" kern="1200" noProof="0" dirty="0"/>
            <a:t>.</a:t>
          </a:r>
        </a:p>
      </dsp:txBody>
      <dsp:txXfrm>
        <a:off x="1119280" y="1213254"/>
        <a:ext cx="5564094" cy="969073"/>
      </dsp:txXfrm>
    </dsp:sp>
    <dsp:sp modelId="{B120BCBA-65A5-4CD5-8E71-F3F3D1F82A18}">
      <dsp:nvSpPr>
        <dsp:cNvPr id="0" name=""/>
        <dsp:cNvSpPr/>
      </dsp:nvSpPr>
      <dsp:spPr>
        <a:xfrm>
          <a:off x="0" y="2424596"/>
          <a:ext cx="6683374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1C7F7-0F0B-4A50-A9F4-7A0B77F868D9}">
      <dsp:nvSpPr>
        <dsp:cNvPr id="0" name=""/>
        <dsp:cNvSpPr/>
      </dsp:nvSpPr>
      <dsp:spPr>
        <a:xfrm>
          <a:off x="293144" y="2642638"/>
          <a:ext cx="532990" cy="532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96716-15A6-4038-A3E6-2D503BDBAA8B}">
      <dsp:nvSpPr>
        <dsp:cNvPr id="0" name=""/>
        <dsp:cNvSpPr/>
      </dsp:nvSpPr>
      <dsp:spPr>
        <a:xfrm>
          <a:off x="1119280" y="2424596"/>
          <a:ext cx="5564094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noProof="0" dirty="0"/>
            <a:t>7.15% </a:t>
          </a:r>
          <a:r>
            <a:rPr lang="es-ES_tradnl" sz="1600" b="0" kern="1200" noProof="0" dirty="0"/>
            <a:t>(306)</a:t>
          </a:r>
          <a:r>
            <a:rPr lang="es-ES_tradnl" sz="1600" kern="1200" noProof="0" dirty="0"/>
            <a:t> de los productos moderados fueron </a:t>
          </a:r>
          <a:r>
            <a:rPr lang="es-ES_tradnl" sz="1600" b="1" kern="1200" noProof="0" dirty="0"/>
            <a:t>revertidos y reclasificados</a:t>
          </a:r>
          <a:r>
            <a:rPr lang="es-ES_tradnl" sz="1600" kern="1200" noProof="0" dirty="0"/>
            <a:t> tras haber sido marcados como ‘</a:t>
          </a:r>
          <a:r>
            <a:rPr lang="es-ES_tradnl" sz="1600" b="1" kern="1200" noProof="0" dirty="0" err="1"/>
            <a:t>fake</a:t>
          </a:r>
          <a:r>
            <a:rPr lang="es-ES_tradnl" sz="1600" b="0" kern="1200" noProof="0" dirty="0"/>
            <a:t>’</a:t>
          </a:r>
          <a:r>
            <a:rPr lang="es-ES_tradnl" sz="1600" kern="1200" noProof="0" dirty="0"/>
            <a:t>.</a:t>
          </a:r>
        </a:p>
      </dsp:txBody>
      <dsp:txXfrm>
        <a:off x="1119280" y="2424596"/>
        <a:ext cx="5564094" cy="969073"/>
      </dsp:txXfrm>
    </dsp:sp>
    <dsp:sp modelId="{6596D912-56DB-4615-AB2F-A8B1DAA219F5}">
      <dsp:nvSpPr>
        <dsp:cNvPr id="0" name=""/>
        <dsp:cNvSpPr/>
      </dsp:nvSpPr>
      <dsp:spPr>
        <a:xfrm>
          <a:off x="0" y="3635939"/>
          <a:ext cx="6683374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2C397-6D29-4610-9A5E-722BB08DB174}">
      <dsp:nvSpPr>
        <dsp:cNvPr id="0" name=""/>
        <dsp:cNvSpPr/>
      </dsp:nvSpPr>
      <dsp:spPr>
        <a:xfrm>
          <a:off x="293144" y="3853980"/>
          <a:ext cx="532990" cy="532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24B10-D24F-4DAE-AEFD-5971726058A3}">
      <dsp:nvSpPr>
        <dsp:cNvPr id="0" name=""/>
        <dsp:cNvSpPr/>
      </dsp:nvSpPr>
      <dsp:spPr>
        <a:xfrm>
          <a:off x="1119280" y="3635939"/>
          <a:ext cx="5564094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noProof="0" dirty="0"/>
            <a:t>0.47%</a:t>
          </a:r>
          <a:r>
            <a:rPr lang="es-ES_tradnl" sz="1600" kern="1200" noProof="0" dirty="0"/>
            <a:t> (20) de los productos moderados </a:t>
          </a:r>
          <a:r>
            <a:rPr lang="es-ES_tradnl" sz="1600" b="1" kern="1200" noProof="0" dirty="0"/>
            <a:t>nunca</a:t>
          </a:r>
          <a:r>
            <a:rPr lang="es-ES_tradnl" sz="1600" kern="1200" noProof="0" dirty="0"/>
            <a:t> fueron clasificados como ‘</a:t>
          </a:r>
          <a:r>
            <a:rPr lang="es-ES_tradnl" sz="1600" b="1" kern="1200" noProof="0" dirty="0" err="1"/>
            <a:t>fake</a:t>
          </a:r>
          <a:r>
            <a:rPr lang="es-ES_tradnl" sz="1600" b="0" kern="1200" noProof="0" dirty="0"/>
            <a:t>’</a:t>
          </a:r>
          <a:r>
            <a:rPr lang="es-ES_tradnl" sz="1600" kern="1200" noProof="0" dirty="0"/>
            <a:t>.</a:t>
          </a:r>
        </a:p>
      </dsp:txBody>
      <dsp:txXfrm>
        <a:off x="1119280" y="3635939"/>
        <a:ext cx="5564094" cy="969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4CFB1-D704-BA4B-A00E-DA318687C615}">
      <dsp:nvSpPr>
        <dsp:cNvPr id="0" name=""/>
        <dsp:cNvSpPr/>
      </dsp:nvSpPr>
      <dsp:spPr>
        <a:xfrm>
          <a:off x="809" y="0"/>
          <a:ext cx="3278981" cy="3029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0" rIns="323890" bIns="33020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b="0" i="0" kern="1200" noProof="0" dirty="0">
              <a:solidFill>
                <a:schemeClr val="tx1"/>
              </a:solidFill>
            </a:rPr>
            <a:t>No todos los productos pasan por el filtro de moderación</a:t>
          </a:r>
          <a:endParaRPr lang="es-ES_tradnl" sz="1500" kern="1200" noProof="0" dirty="0">
            <a:solidFill>
              <a:schemeClr val="tx1"/>
            </a:solidFill>
          </a:endParaRPr>
        </a:p>
      </dsp:txBody>
      <dsp:txXfrm>
        <a:off x="809" y="1211626"/>
        <a:ext cx="3278981" cy="1817440"/>
      </dsp:txXfrm>
    </dsp:sp>
    <dsp:sp modelId="{A397C285-EBE7-C843-A54F-69F2703A1B2F}">
      <dsp:nvSpPr>
        <dsp:cNvPr id="0" name=""/>
        <dsp:cNvSpPr/>
      </dsp:nvSpPr>
      <dsp:spPr>
        <a:xfrm>
          <a:off x="809" y="0"/>
          <a:ext cx="3278981" cy="121162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165100" rIns="323890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6200" kern="1200" noProof="0">
              <a:solidFill>
                <a:schemeClr val="tx1"/>
              </a:solidFill>
            </a:rPr>
            <a:t>01</a:t>
          </a:r>
          <a:endParaRPr lang="es-ES_tradnl" sz="6200" kern="1200" noProof="0" dirty="0">
            <a:solidFill>
              <a:schemeClr val="tx1"/>
            </a:solidFill>
          </a:endParaRPr>
        </a:p>
      </dsp:txBody>
      <dsp:txXfrm>
        <a:off x="809" y="0"/>
        <a:ext cx="3278981" cy="1211626"/>
      </dsp:txXfrm>
    </dsp:sp>
    <dsp:sp modelId="{5205F705-399B-734E-B772-50A3A80D2949}">
      <dsp:nvSpPr>
        <dsp:cNvPr id="0" name=""/>
        <dsp:cNvSpPr/>
      </dsp:nvSpPr>
      <dsp:spPr>
        <a:xfrm>
          <a:off x="3542109" y="0"/>
          <a:ext cx="3278981" cy="3029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0" rIns="32389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b="0" i="0" kern="1200" noProof="0" dirty="0">
              <a:solidFill>
                <a:schemeClr val="tx1"/>
              </a:solidFill>
            </a:rPr>
            <a:t>Los que son moderados siguen 3 reglas definidas:</a:t>
          </a:r>
          <a:endParaRPr lang="es-ES_tradnl" sz="1500" kern="1200" noProof="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200" b="1" i="0" kern="1200" noProof="0" dirty="0">
              <a:solidFill>
                <a:schemeClr val="tx1"/>
              </a:solidFill>
            </a:rPr>
            <a:t>FK_ATTRIBUTE</a:t>
          </a:r>
          <a:r>
            <a:rPr lang="es-ES_tradnl" sz="1200" b="0" i="0" kern="1200" noProof="0" dirty="0">
              <a:solidFill>
                <a:schemeClr val="tx1"/>
              </a:solidFill>
            </a:rPr>
            <a:t>: Moderación por atributo.</a:t>
          </a:r>
          <a:endParaRPr lang="es-ES_tradnl" sz="1200" kern="1200" noProof="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200" b="1" i="0" kern="1200" noProof="0" dirty="0">
              <a:solidFill>
                <a:schemeClr val="tx1"/>
              </a:solidFill>
            </a:rPr>
            <a:t>FK_MODEL</a:t>
          </a:r>
          <a:r>
            <a:rPr lang="es-ES_tradnl" sz="1200" b="0" i="0" kern="1200" noProof="0" dirty="0">
              <a:solidFill>
                <a:schemeClr val="tx1"/>
              </a:solidFill>
            </a:rPr>
            <a:t>: Moderación por modelo.</a:t>
          </a:r>
          <a:endParaRPr lang="es-ES_tradnl" sz="1200" kern="1200" noProof="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200" b="1" i="0" kern="1200" noProof="0" dirty="0">
              <a:solidFill>
                <a:schemeClr val="tx1"/>
              </a:solidFill>
            </a:rPr>
            <a:t>FK_PRICE</a:t>
          </a:r>
          <a:r>
            <a:rPr lang="es-ES_tradnl" sz="1200" b="0" i="0" kern="1200" noProof="0" dirty="0">
              <a:solidFill>
                <a:schemeClr val="tx1"/>
              </a:solidFill>
            </a:rPr>
            <a:t>: Moderación por precio.</a:t>
          </a:r>
          <a:endParaRPr lang="es-ES_tradnl" sz="1200" kern="1200" noProof="0" dirty="0">
            <a:solidFill>
              <a:schemeClr val="tx1"/>
            </a:solidFill>
          </a:endParaRPr>
        </a:p>
      </dsp:txBody>
      <dsp:txXfrm>
        <a:off x="3542109" y="1211626"/>
        <a:ext cx="3278981" cy="1817440"/>
      </dsp:txXfrm>
    </dsp:sp>
    <dsp:sp modelId="{F0D01723-8867-6940-90DD-377DA72E9725}">
      <dsp:nvSpPr>
        <dsp:cNvPr id="0" name=""/>
        <dsp:cNvSpPr/>
      </dsp:nvSpPr>
      <dsp:spPr>
        <a:xfrm>
          <a:off x="3542109" y="0"/>
          <a:ext cx="3278981" cy="121162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165100" rIns="323890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6200" kern="1200" noProof="0">
              <a:solidFill>
                <a:schemeClr val="tx1"/>
              </a:solidFill>
            </a:rPr>
            <a:t>02</a:t>
          </a:r>
          <a:endParaRPr lang="es-ES_tradnl" sz="6200" kern="1200" noProof="0" dirty="0">
            <a:solidFill>
              <a:schemeClr val="tx1"/>
            </a:solidFill>
          </a:endParaRPr>
        </a:p>
      </dsp:txBody>
      <dsp:txXfrm>
        <a:off x="3542109" y="0"/>
        <a:ext cx="3278981" cy="1211626"/>
      </dsp:txXfrm>
    </dsp:sp>
    <dsp:sp modelId="{2ADBDADE-B379-6547-83EA-2F9C95D9C5F1}">
      <dsp:nvSpPr>
        <dsp:cNvPr id="0" name=""/>
        <dsp:cNvSpPr/>
      </dsp:nvSpPr>
      <dsp:spPr>
        <a:xfrm>
          <a:off x="7083409" y="0"/>
          <a:ext cx="3278981" cy="30290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0" rIns="32389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b="0" i="0" kern="1200" noProof="0" dirty="0">
              <a:solidFill>
                <a:schemeClr val="tx1"/>
              </a:solidFill>
            </a:rPr>
            <a:t>Solo se presenta  “</a:t>
          </a:r>
          <a:r>
            <a:rPr lang="es-ES_tradnl" sz="1500" b="1" i="0" kern="1200" noProof="0" dirty="0" err="1">
              <a:solidFill>
                <a:schemeClr val="tx1"/>
              </a:solidFill>
            </a:rPr>
            <a:t>Rollback</a:t>
          </a:r>
          <a:r>
            <a:rPr lang="es-ES_tradnl" sz="1500" b="0" i="0" kern="1200" noProof="0" dirty="0">
              <a:solidFill>
                <a:schemeClr val="tx1"/>
              </a:solidFill>
            </a:rPr>
            <a:t>” en moderaciones de </a:t>
          </a:r>
          <a:r>
            <a:rPr lang="es-ES_tradnl" sz="1500" b="1" i="0" kern="1200" noProof="0" dirty="0">
              <a:solidFill>
                <a:schemeClr val="tx1"/>
              </a:solidFill>
            </a:rPr>
            <a:t>FK_ATTRIBUTE </a:t>
          </a:r>
          <a:r>
            <a:rPr lang="es-ES_tradnl" sz="1500" b="0" i="0" kern="1200" noProof="0" dirty="0">
              <a:solidFill>
                <a:schemeClr val="tx1"/>
              </a:solidFill>
            </a:rPr>
            <a:t>y </a:t>
          </a:r>
          <a:r>
            <a:rPr lang="es-ES_tradnl" sz="1500" b="1" i="0" kern="1200" noProof="0" dirty="0">
              <a:solidFill>
                <a:schemeClr val="tx1"/>
              </a:solidFill>
            </a:rPr>
            <a:t>FK_PRICE</a:t>
          </a:r>
          <a:r>
            <a:rPr lang="es-ES_tradnl" sz="1500" b="0" i="0" kern="1200" noProof="0" dirty="0">
              <a:solidFill>
                <a:schemeClr val="tx1"/>
              </a:solidFill>
            </a:rPr>
            <a:t>.</a:t>
          </a:r>
          <a:endParaRPr lang="es-ES_tradnl" sz="1500" kern="1200" noProof="0" dirty="0">
            <a:solidFill>
              <a:schemeClr val="tx1"/>
            </a:solidFill>
          </a:endParaRPr>
        </a:p>
      </dsp:txBody>
      <dsp:txXfrm>
        <a:off x="7083409" y="1211626"/>
        <a:ext cx="3278981" cy="1817440"/>
      </dsp:txXfrm>
    </dsp:sp>
    <dsp:sp modelId="{82A82A5E-9E93-784A-A085-F0955D974900}">
      <dsp:nvSpPr>
        <dsp:cNvPr id="0" name=""/>
        <dsp:cNvSpPr/>
      </dsp:nvSpPr>
      <dsp:spPr>
        <a:xfrm>
          <a:off x="7083409" y="0"/>
          <a:ext cx="3278981" cy="121162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90" tIns="165100" rIns="323890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6200" kern="1200" noProof="0">
              <a:solidFill>
                <a:schemeClr val="tx1"/>
              </a:solidFill>
            </a:rPr>
            <a:t>03</a:t>
          </a:r>
          <a:endParaRPr lang="es-ES_tradnl" sz="6200" kern="1200" noProof="0" dirty="0">
            <a:solidFill>
              <a:schemeClr val="tx1"/>
            </a:solidFill>
          </a:endParaRPr>
        </a:p>
      </dsp:txBody>
      <dsp:txXfrm>
        <a:off x="7083409" y="0"/>
        <a:ext cx="3278981" cy="121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5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58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74642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17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1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91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042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842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96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1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14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12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7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21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5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BC856-752F-7868-AED3-981282710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4130351"/>
            <a:ext cx="10151464" cy="1099039"/>
          </a:xfrm>
        </p:spPr>
        <p:txBody>
          <a:bodyPr>
            <a:normAutofit/>
          </a:bodyPr>
          <a:lstStyle/>
          <a:p>
            <a:r>
              <a:rPr lang="en-US" sz="3400"/>
              <a:t>CHALLENGE TECNICO – </a:t>
            </a:r>
            <a:r>
              <a:rPr lang="en-US" sz="3400" err="1"/>
              <a:t>oPERACIONES</a:t>
            </a:r>
            <a:r>
              <a:rPr lang="en-US" sz="3400"/>
              <a:t> &amp; analytics – MERCADO LIBRE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>
            <a:off x="9595556" y="-1"/>
            <a:ext cx="2596444" cy="8727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49AF3DC-432C-C59F-D9F2-68F061B3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75" y="5305593"/>
            <a:ext cx="10151464" cy="60414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Andrés fELIpe Gutiérrez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0F26F04E-8261-CB57-97B3-50577DA39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944981"/>
            <a:ext cx="10364452" cy="2539290"/>
          </a:xfrm>
          <a:prstGeom prst="rect">
            <a:avLst/>
          </a:prstGeom>
        </p:spPr>
      </p:pic>
      <p:pic>
        <p:nvPicPr>
          <p:cNvPr id="32" name="Picture 27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1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8AE31C7-ACB6-F01C-C7C6-CE35AF9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323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b="0" i="0" dirty="0"/>
              <a:t>Reglas  de moderaciones - ATRIBUTOS</a:t>
            </a:r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EFE97-7739-BB03-485F-B061D249AA2A}"/>
              </a:ext>
            </a:extLst>
          </p:cNvPr>
          <p:cNvSpPr txBox="1"/>
          <p:nvPr/>
        </p:nvSpPr>
        <p:spPr>
          <a:xfrm>
            <a:off x="913774" y="1250830"/>
            <a:ext cx="8839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Análisis por atributos: NLP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48852-8645-B7ED-4FC3-819819DBE3C9}"/>
              </a:ext>
            </a:extLst>
          </p:cNvPr>
          <p:cNvSpPr txBox="1"/>
          <p:nvPr/>
        </p:nvSpPr>
        <p:spPr>
          <a:xfrm>
            <a:off x="557575" y="1701875"/>
            <a:ext cx="10720651" cy="203132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s-ES_tradnl" sz="1400" b="0" dirty="0">
                <a:solidFill>
                  <a:schemeClr val="accent2"/>
                </a:solidFill>
                <a:effectLst/>
              </a:rPr>
              <a:t>Para identificar los patrones de exclusión en FK_ATTRIBUTE se plantea utilizar NLP para hacer conteo de frecuencia de </a:t>
            </a:r>
            <a:r>
              <a:rPr lang="es-ES_tradnl" sz="1400" b="0" dirty="0" err="1">
                <a:solidFill>
                  <a:schemeClr val="accent2"/>
                </a:solidFill>
                <a:effectLst/>
              </a:rPr>
              <a:t>ngrams</a:t>
            </a:r>
            <a:r>
              <a:rPr lang="es-ES_tradnl" sz="1400" b="0" dirty="0">
                <a:solidFill>
                  <a:schemeClr val="accent2"/>
                </a:solidFill>
                <a:effectLst/>
              </a:rPr>
              <a:t> (1,3) e identificar patrones en los títulos de productos excluidos:</a:t>
            </a:r>
          </a:p>
          <a:p>
            <a:pPr algn="just"/>
            <a:endParaRPr lang="es-ES_tradnl" sz="1400" dirty="0">
              <a:solidFill>
                <a:schemeClr val="accent2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400" dirty="0"/>
              <a:t>Se utilizó </a:t>
            </a:r>
            <a:r>
              <a:rPr lang="es-ES_tradnl" sz="1400" b="1" dirty="0"/>
              <a:t>NLP</a:t>
            </a:r>
            <a:r>
              <a:rPr lang="es-ES_tradnl" sz="1400" dirty="0"/>
              <a:t> para analizar patrones en los títulos de productos excluidos por </a:t>
            </a:r>
            <a:r>
              <a:rPr lang="es-ES_tradnl" sz="1400" b="1" dirty="0"/>
              <a:t>FK_ATTRIBUTE</a:t>
            </a:r>
            <a:r>
              <a:rPr lang="es-ES_tradnl" sz="14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400" dirty="0"/>
              <a:t>Se aplicó un análisis de </a:t>
            </a:r>
            <a:r>
              <a:rPr lang="es-ES_tradnl" sz="1400" b="1" dirty="0"/>
              <a:t>n-gramas (1,3)</a:t>
            </a:r>
            <a:r>
              <a:rPr lang="es-ES_tradnl" sz="1400" dirty="0"/>
              <a:t> para identificar términos recurrentes en los productos excluidos.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400" dirty="0"/>
              <a:t>Se eliminaron </a:t>
            </a:r>
            <a:r>
              <a:rPr lang="es-ES_tradnl" sz="1400" b="1" dirty="0" err="1"/>
              <a:t>stopwords</a:t>
            </a:r>
            <a:r>
              <a:rPr lang="es-ES_tradnl" sz="1400" dirty="0"/>
              <a:t> en español y términos irrelevantes para mejorar la precisión del análisis.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400" dirty="0"/>
              <a:t>Se utilizó </a:t>
            </a:r>
            <a:r>
              <a:rPr lang="es-ES_tradnl" sz="1400" b="1" dirty="0" err="1"/>
              <a:t>CountVectorizer</a:t>
            </a:r>
            <a:r>
              <a:rPr lang="es-ES_tradnl" sz="1400" dirty="0"/>
              <a:t> para medir la frecuencia de </a:t>
            </a:r>
            <a:r>
              <a:rPr lang="es-ES_tradnl" sz="1400" b="1" dirty="0" err="1"/>
              <a:t>unigramas</a:t>
            </a:r>
            <a:r>
              <a:rPr lang="es-ES_tradnl" sz="1400" b="1" dirty="0"/>
              <a:t>, </a:t>
            </a:r>
            <a:r>
              <a:rPr lang="es-ES_tradnl" sz="1400" b="1" dirty="0" err="1"/>
              <a:t>bigramas</a:t>
            </a:r>
            <a:r>
              <a:rPr lang="es-ES_tradnl" sz="1400" b="1" dirty="0"/>
              <a:t> y trigramas</a:t>
            </a:r>
            <a:r>
              <a:rPr lang="es-ES_tradnl" sz="14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400" dirty="0"/>
              <a:t>Se filtraron términos de </a:t>
            </a:r>
            <a:r>
              <a:rPr lang="es-ES_tradnl" sz="1400" b="1" dirty="0"/>
              <a:t>baja frecuencia</a:t>
            </a:r>
            <a:r>
              <a:rPr lang="es-ES_tradnl" sz="1400" dirty="0"/>
              <a:t> para enfocarse en los más representativos.</a:t>
            </a:r>
          </a:p>
          <a:p>
            <a:pPr algn="just"/>
            <a:endParaRPr lang="es-ES_tradnl" sz="1400" b="0" dirty="0">
              <a:solidFill>
                <a:schemeClr val="accent2"/>
              </a:solidFill>
              <a:effectLst/>
            </a:endParaRPr>
          </a:p>
        </p:txBody>
      </p:sp>
      <p:pic>
        <p:nvPicPr>
          <p:cNvPr id="8" name="Picture 7" descr="A blue and white graph&#10;&#10;Description automatically generated">
            <a:extLst>
              <a:ext uri="{FF2B5EF4-FFF2-40B4-BE49-F238E27FC236}">
                <a16:creationId xmlns:a16="http://schemas.microsoft.com/office/drawing/2014/main" id="{69E27D5D-32C8-1D88-CEF2-3AC19D33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928" y="3733200"/>
            <a:ext cx="7772400" cy="2572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D3A1E1-3D73-A8A2-2C08-66B3DE6BEF48}"/>
              </a:ext>
            </a:extLst>
          </p:cNvPr>
          <p:cNvSpPr txBox="1"/>
          <p:nvPr/>
        </p:nvSpPr>
        <p:spPr>
          <a:xfrm>
            <a:off x="665672" y="4184245"/>
            <a:ext cx="273529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400" dirty="0"/>
              <a:t>Se identificaron </a:t>
            </a:r>
            <a:r>
              <a:rPr lang="es-ES_tradnl" sz="1400" b="1" dirty="0"/>
              <a:t>términos prohibidos</a:t>
            </a:r>
            <a:r>
              <a:rPr lang="es-ES_tradnl" sz="1400" dirty="0"/>
              <a:t> que indican productos no a filtrar por atributo: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400" b="1" dirty="0"/>
              <a:t>"imitación”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400" b="1" dirty="0"/>
              <a:t>"</a:t>
            </a:r>
            <a:r>
              <a:rPr lang="es-ES_tradnl" sz="1400" b="1" dirty="0" err="1"/>
              <a:t>oem</a:t>
            </a:r>
            <a:r>
              <a:rPr lang="es-ES_tradnl" sz="1400" b="1" dirty="0"/>
              <a:t>”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400" b="1" dirty="0"/>
              <a:t>"primera línea”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400" b="1" dirty="0"/>
              <a:t>"calidad premium!"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387511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8AE31C7-ACB6-F01C-C7C6-CE35AF9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323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b="0" i="0" dirty="0"/>
              <a:t>Reglas  de moderaciones - Atributos</a:t>
            </a:r>
            <a:endParaRPr lang="es-ES_tradnl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C39532-544C-7B1F-9CE4-B2926D61B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98316"/>
              </p:ext>
            </p:extLst>
          </p:nvPr>
        </p:nvGraphicFramePr>
        <p:xfrm>
          <a:off x="1514588" y="2289326"/>
          <a:ext cx="6991057" cy="731520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3436974">
                  <a:extLst>
                    <a:ext uri="{9D8B030D-6E8A-4147-A177-3AD203B41FA5}">
                      <a16:colId xmlns:a16="http://schemas.microsoft.com/office/drawing/2014/main" val="2884927822"/>
                    </a:ext>
                  </a:extLst>
                </a:gridCol>
                <a:gridCol w="1061049">
                  <a:extLst>
                    <a:ext uri="{9D8B030D-6E8A-4147-A177-3AD203B41FA5}">
                      <a16:colId xmlns:a16="http://schemas.microsoft.com/office/drawing/2014/main" val="2313482737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394244858"/>
                    </a:ext>
                  </a:extLst>
                </a:gridCol>
                <a:gridCol w="1293962">
                  <a:extLst>
                    <a:ext uri="{9D8B030D-6E8A-4147-A177-3AD203B41FA5}">
                      <a16:colId xmlns:a16="http://schemas.microsoft.com/office/drawing/2014/main" val="1537355937"/>
                    </a:ext>
                  </a:extLst>
                </a:gridCol>
              </a:tblGrid>
              <a:tr h="28714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b="1">
                          <a:effectLst/>
                        </a:rPr>
                        <a:t>Categoría</a:t>
                      </a:r>
                    </a:p>
                  </a:txBody>
                  <a:tcPr marL="16213" marR="16213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b="1">
                          <a:effectLst/>
                        </a:rPr>
                        <a:t>Total</a:t>
                      </a:r>
                    </a:p>
                  </a:txBody>
                  <a:tcPr marL="16213" marR="16213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b="1">
                          <a:effectLst/>
                        </a:rPr>
                        <a:t>Fakes</a:t>
                      </a:r>
                    </a:p>
                  </a:txBody>
                  <a:tcPr marL="16213" marR="16213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b="1">
                          <a:effectLst/>
                        </a:rPr>
                        <a:t>Rollbacks</a:t>
                      </a:r>
                    </a:p>
                  </a:txBody>
                  <a:tcPr marL="16213" marR="16213" marT="0" marB="0" anchor="b"/>
                </a:tc>
                <a:extLst>
                  <a:ext uri="{0D108BD9-81ED-4DB2-BD59-A6C34878D82A}">
                    <a16:rowId xmlns:a16="http://schemas.microsoft.com/office/drawing/2014/main" val="3350906831"/>
                  </a:ext>
                </a:extLst>
              </a:tr>
              <a:tr h="71785">
                <a:tc>
                  <a:txBody>
                    <a:bodyPr/>
                    <a:lstStyle/>
                    <a:p>
                      <a:pPr rtl="0" fontAlgn="b"/>
                      <a:r>
                        <a:rPr lang="en-AU" sz="1200">
                          <a:effectLst/>
                        </a:rPr>
                        <a:t>Productos filtrados por atributo</a:t>
                      </a:r>
                    </a:p>
                  </a:txBody>
                  <a:tcPr marL="16213" marR="16213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dirty="0">
                          <a:effectLst/>
                        </a:rPr>
                        <a:t>1267</a:t>
                      </a:r>
                    </a:p>
                  </a:txBody>
                  <a:tcPr marL="16213" marR="16213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>
                          <a:effectLst/>
                        </a:rPr>
                        <a:t>1187</a:t>
                      </a:r>
                    </a:p>
                  </a:txBody>
                  <a:tcPr marL="16213" marR="16213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>
                          <a:effectLst/>
                        </a:rPr>
                        <a:t>71</a:t>
                      </a:r>
                    </a:p>
                  </a:txBody>
                  <a:tcPr marL="16213" marR="16213" marT="0" marB="0" anchor="b"/>
                </a:tc>
                <a:extLst>
                  <a:ext uri="{0D108BD9-81ED-4DB2-BD59-A6C34878D82A}">
                    <a16:rowId xmlns:a16="http://schemas.microsoft.com/office/drawing/2014/main" val="1510459728"/>
                  </a:ext>
                </a:extLst>
              </a:tr>
              <a:tr h="114855">
                <a:tc>
                  <a:txBody>
                    <a:bodyPr/>
                    <a:lstStyle/>
                    <a:p>
                      <a:pPr rtl="0" fontAlgn="b"/>
                      <a:r>
                        <a:rPr lang="en-AU" sz="1200">
                          <a:effectLst/>
                        </a:rPr>
                        <a:t>Productos filtrados por términos baneados</a:t>
                      </a:r>
                    </a:p>
                  </a:txBody>
                  <a:tcPr marL="16213" marR="16213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>
                          <a:effectLst/>
                        </a:rPr>
                        <a:t>1187</a:t>
                      </a:r>
                    </a:p>
                  </a:txBody>
                  <a:tcPr marL="16213" marR="16213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dirty="0">
                          <a:effectLst/>
                        </a:rPr>
                        <a:t>1187</a:t>
                      </a:r>
                    </a:p>
                  </a:txBody>
                  <a:tcPr marL="16213" marR="16213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dirty="0">
                          <a:effectLst/>
                        </a:rPr>
                        <a:t>0</a:t>
                      </a:r>
                    </a:p>
                  </a:txBody>
                  <a:tcPr marL="16213" marR="16213" marT="0" marB="0" anchor="b"/>
                </a:tc>
                <a:extLst>
                  <a:ext uri="{0D108BD9-81ED-4DB2-BD59-A6C34878D82A}">
                    <a16:rowId xmlns:a16="http://schemas.microsoft.com/office/drawing/2014/main" val="3778554241"/>
                  </a:ext>
                </a:extLst>
              </a:tr>
              <a:tr h="100498">
                <a:tc>
                  <a:txBody>
                    <a:bodyPr/>
                    <a:lstStyle/>
                    <a:p>
                      <a:pPr rtl="0" fontAlgn="b"/>
                      <a:r>
                        <a:rPr lang="en-AU" sz="1200">
                          <a:effectLst/>
                        </a:rPr>
                        <a:t>Productos restantes filtrados por atributo</a:t>
                      </a:r>
                    </a:p>
                  </a:txBody>
                  <a:tcPr marL="16213" marR="16213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>
                          <a:effectLst/>
                        </a:rPr>
                        <a:t>80</a:t>
                      </a:r>
                    </a:p>
                  </a:txBody>
                  <a:tcPr marL="16213" marR="16213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dirty="0">
                          <a:effectLst/>
                        </a:rPr>
                        <a:t>0</a:t>
                      </a:r>
                    </a:p>
                  </a:txBody>
                  <a:tcPr marL="16213" marR="16213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200" dirty="0">
                          <a:effectLst/>
                        </a:rPr>
                        <a:t>71</a:t>
                      </a:r>
                    </a:p>
                  </a:txBody>
                  <a:tcPr marL="16213" marR="16213" marT="0" marB="0" anchor="b"/>
                </a:tc>
                <a:extLst>
                  <a:ext uri="{0D108BD9-81ED-4DB2-BD59-A6C34878D82A}">
                    <a16:rowId xmlns:a16="http://schemas.microsoft.com/office/drawing/2014/main" val="22283722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883177-0B64-565B-53DE-D41D3A254C7B}"/>
              </a:ext>
            </a:extLst>
          </p:cNvPr>
          <p:cNvSpPr txBox="1"/>
          <p:nvPr/>
        </p:nvSpPr>
        <p:spPr>
          <a:xfrm>
            <a:off x="913774" y="1250830"/>
            <a:ext cx="8839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Análisis por atributos: Hallazgos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59C29-C31B-A79A-B83E-A0F8086D866A}"/>
              </a:ext>
            </a:extLst>
          </p:cNvPr>
          <p:cNvSpPr txBox="1"/>
          <p:nvPr/>
        </p:nvSpPr>
        <p:spPr>
          <a:xfrm>
            <a:off x="8835607" y="2147254"/>
            <a:ext cx="252538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 algn="just"/>
            <a:r>
              <a:rPr lang="es-ES_tradnl" sz="1200" dirty="0">
                <a:solidFill>
                  <a:schemeClr val="accent3"/>
                </a:solidFill>
              </a:rPr>
              <a:t>Términos baneados: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200" dirty="0">
                <a:solidFill>
                  <a:schemeClr val="accent3"/>
                </a:solidFill>
              </a:rPr>
              <a:t>imitación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200" dirty="0" err="1">
                <a:solidFill>
                  <a:schemeClr val="accent3"/>
                </a:solidFill>
              </a:rPr>
              <a:t>oem</a:t>
            </a:r>
            <a:endParaRPr lang="es-ES_tradnl" sz="1200" dirty="0">
              <a:solidFill>
                <a:schemeClr val="accent3"/>
              </a:solidFill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200" dirty="0">
                <a:solidFill>
                  <a:schemeClr val="accent3"/>
                </a:solidFill>
              </a:rPr>
              <a:t>primera línea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_tradnl" sz="1200" dirty="0">
                <a:solidFill>
                  <a:schemeClr val="accent3"/>
                </a:solidFill>
              </a:rPr>
              <a:t>calidad premium!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B58E8-5DB5-00EA-A26A-89992FEC0BA0}"/>
              </a:ext>
            </a:extLst>
          </p:cNvPr>
          <p:cNvSpPr txBox="1"/>
          <p:nvPr/>
        </p:nvSpPr>
        <p:spPr>
          <a:xfrm>
            <a:off x="1514588" y="3500725"/>
            <a:ext cx="98464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_tradnl" sz="1400" dirty="0"/>
              <a:t>Del total de productos excluidos por atributos: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sz="1400" b="1" dirty="0"/>
              <a:t>1,187 productos</a:t>
            </a:r>
            <a:r>
              <a:rPr lang="es-ES_tradnl" sz="1400" dirty="0"/>
              <a:t> fueron excluidos por términos baneados de los cuales </a:t>
            </a:r>
            <a:r>
              <a:rPr lang="es-ES_tradnl" sz="1400" b="1" dirty="0"/>
              <a:t>100% </a:t>
            </a:r>
            <a:r>
              <a:rPr lang="es-ES_tradnl" sz="1400" dirty="0"/>
              <a:t>fueron clasificados como ‘</a:t>
            </a:r>
            <a:r>
              <a:rPr lang="es-ES_tradnl" sz="1400" b="1" dirty="0" err="1"/>
              <a:t>Fake</a:t>
            </a:r>
            <a:r>
              <a:rPr lang="es-ES_tradnl" sz="1400" b="1" dirty="0"/>
              <a:t>’, </a:t>
            </a:r>
            <a:r>
              <a:rPr lang="es-ES_tradnl" sz="1400" dirty="0"/>
              <a:t>y</a:t>
            </a:r>
            <a:r>
              <a:rPr lang="es-ES_tradnl" sz="1400" b="1" dirty="0"/>
              <a:t> 0 </a:t>
            </a:r>
            <a:r>
              <a:rPr lang="es-ES_tradnl" sz="1400" dirty="0"/>
              <a:t>como</a:t>
            </a:r>
            <a:r>
              <a:rPr lang="es-ES_tradnl" sz="1400" b="1" dirty="0"/>
              <a:t> ‘</a:t>
            </a:r>
            <a:r>
              <a:rPr lang="es-ES_tradnl" sz="1400" b="1" dirty="0" err="1"/>
              <a:t>Rollback</a:t>
            </a:r>
            <a:r>
              <a:rPr lang="es-ES_tradnl" sz="1400" b="1" dirty="0"/>
              <a:t>’</a:t>
            </a:r>
            <a:r>
              <a:rPr lang="es-ES_tradnl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sz="1400" b="1" dirty="0"/>
              <a:t>80 productos</a:t>
            </a:r>
            <a:r>
              <a:rPr lang="es-ES_tradnl" sz="1400" dirty="0"/>
              <a:t> fueron excluidos por otras reglas de atributos (como duplicados) de los cuales </a:t>
            </a:r>
            <a:r>
              <a:rPr lang="es-ES_tradnl" sz="1400" b="1" dirty="0"/>
              <a:t>71 </a:t>
            </a:r>
            <a:r>
              <a:rPr lang="es-ES_tradnl" sz="1400" dirty="0"/>
              <a:t>fueron clasificados como ‘</a:t>
            </a:r>
            <a:r>
              <a:rPr lang="es-ES_tradnl" sz="1400" b="1" dirty="0" err="1"/>
              <a:t>Fake</a:t>
            </a:r>
            <a:r>
              <a:rPr lang="es-ES_tradnl" sz="1400" dirty="0"/>
              <a:t>’ en primera instancia y posteriormente reclasificados como</a:t>
            </a:r>
            <a:r>
              <a:rPr lang="es-ES_tradnl" sz="1400" b="1" dirty="0"/>
              <a:t> </a:t>
            </a:r>
            <a:r>
              <a:rPr lang="es-ES_tradnl" sz="1400" dirty="0"/>
              <a:t>‘</a:t>
            </a:r>
            <a:r>
              <a:rPr lang="es-ES_tradnl" sz="1400" b="1" dirty="0" err="1"/>
              <a:t>Rollback</a:t>
            </a:r>
            <a:r>
              <a:rPr lang="es-ES_tradnl" sz="1400" dirty="0"/>
              <a:t>’</a:t>
            </a:r>
            <a:r>
              <a:rPr lang="es-ES_tradnl" sz="1400" b="1" dirty="0"/>
              <a:t>, </a:t>
            </a:r>
            <a:r>
              <a:rPr lang="es-ES_tradnl" sz="1400" dirty="0"/>
              <a:t>y </a:t>
            </a:r>
            <a:r>
              <a:rPr lang="es-ES_tradnl" sz="1400" b="1" dirty="0"/>
              <a:t>9 </a:t>
            </a:r>
            <a:r>
              <a:rPr lang="es-ES_tradnl" sz="1400" dirty="0"/>
              <a:t>no fueron clasificados como ‘</a:t>
            </a:r>
            <a:r>
              <a:rPr lang="es-ES_tradnl" sz="1400" b="1" dirty="0" err="1"/>
              <a:t>Fake</a:t>
            </a:r>
            <a:r>
              <a:rPr lang="es-ES_tradnl" sz="1400" dirty="0"/>
              <a:t>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_tradnl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_tradnl" sz="1400" dirty="0"/>
              <a:t>Podemos concluir que la moderación por términos prohibidos es altamente efectiva para identificar productos "</a:t>
            </a:r>
            <a:r>
              <a:rPr lang="es-ES_tradnl" sz="1400" dirty="0" err="1"/>
              <a:t>Fake</a:t>
            </a:r>
            <a:r>
              <a:rPr lang="es-ES_tradnl" sz="1400" dirty="0"/>
              <a:t>", mientras que los filtros por otras reglas no resultan en productos "</a:t>
            </a:r>
            <a:r>
              <a:rPr lang="es-ES_tradnl" sz="1400" dirty="0" err="1"/>
              <a:t>Fake</a:t>
            </a:r>
            <a:r>
              <a:rPr lang="es-ES_tradnl" sz="1400" dirty="0"/>
              <a:t>" en última instancia.</a:t>
            </a:r>
          </a:p>
        </p:txBody>
      </p:sp>
    </p:spTree>
    <p:extLst>
      <p:ext uri="{BB962C8B-B14F-4D97-AF65-F5344CB8AC3E}">
        <p14:creationId xmlns:p14="http://schemas.microsoft.com/office/powerpoint/2010/main" val="238298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2369-4B51-5268-9153-36749F66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9944725" cy="734351"/>
          </a:xfrm>
        </p:spPr>
        <p:txBody>
          <a:bodyPr>
            <a:normAutofit fontScale="90000"/>
          </a:bodyPr>
          <a:lstStyle/>
          <a:p>
            <a:r>
              <a:rPr lang="es-ES_tradnl" b="0" i="0">
                <a:solidFill>
                  <a:schemeClr val="accent2"/>
                </a:solidFill>
                <a:effectLst/>
              </a:rPr>
              <a:t>productos falsificados - Impacto en el marketplace</a:t>
            </a:r>
            <a:endParaRPr lang="es-ES_tradnl">
              <a:solidFill>
                <a:schemeClr val="accent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336158-3750-801D-EE47-BAF787F1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125553"/>
            <a:ext cx="10364452" cy="34241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1400" cap="none" dirty="0"/>
              <a:t>Identificar y eliminar productos falsificados es esencial para proteger la confianza del ecosistema de comercio electrónico y garantizar una experiencia segura tanto para todos los involucrados:</a:t>
            </a:r>
            <a:endParaRPr lang="es-ES_tradnl" sz="1400" b="1" cap="none" dirty="0"/>
          </a:p>
          <a:p>
            <a:pPr algn="just"/>
            <a:r>
              <a:rPr lang="es-ES_tradnl" sz="1400" b="1" cap="none" dirty="0"/>
              <a:t>Compradores</a:t>
            </a:r>
            <a:r>
              <a:rPr lang="es-ES_tradnl" sz="1400" cap="none" dirty="0"/>
              <a:t>: garantiza que reciban productos auténticos, seguros y de calidad, evitando estafas y posibles riesgos.</a:t>
            </a:r>
          </a:p>
          <a:p>
            <a:pPr algn="just"/>
            <a:r>
              <a:rPr lang="es-ES_tradnl" sz="1400" b="1" cap="none" dirty="0"/>
              <a:t>Vendedores</a:t>
            </a:r>
            <a:r>
              <a:rPr lang="es-ES_tradnl" sz="1400" cap="none" dirty="0"/>
              <a:t>: Evita pérdidas económicas causadas por la competencia desleal y protege la reputación y ‘</a:t>
            </a:r>
            <a:r>
              <a:rPr lang="es-ES_tradnl" sz="1400" cap="none" dirty="0" err="1"/>
              <a:t>goodwill</a:t>
            </a:r>
            <a:r>
              <a:rPr lang="es-ES_tradnl" sz="1400" cap="none" dirty="0"/>
              <a:t>’ de las marcas.</a:t>
            </a:r>
          </a:p>
          <a:p>
            <a:pPr algn="just"/>
            <a:r>
              <a:rPr lang="es-ES_tradnl" sz="1400" b="1" cap="none" dirty="0"/>
              <a:t>Plataforma</a:t>
            </a:r>
            <a:r>
              <a:rPr lang="es-ES_tradnl" sz="1400" cap="none" dirty="0"/>
              <a:t>: refuerza la confianza en la plataforma, mejora la experiencia del usuario y reduce riesgos legales asociados a la venta de productos falsificados.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B36C4-DA3D-0F2D-94A2-C9FCD9F62176}"/>
              </a:ext>
            </a:extLst>
          </p:cNvPr>
          <p:cNvSpPr txBox="1"/>
          <p:nvPr/>
        </p:nvSpPr>
        <p:spPr>
          <a:xfrm>
            <a:off x="913775" y="1486190"/>
            <a:ext cx="8839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Impacto de falsificados</a:t>
            </a:r>
          </a:p>
        </p:txBody>
      </p:sp>
    </p:spTree>
    <p:extLst>
      <p:ext uri="{BB962C8B-B14F-4D97-AF65-F5344CB8AC3E}">
        <p14:creationId xmlns:p14="http://schemas.microsoft.com/office/powerpoint/2010/main" val="351935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2369-4B51-5268-9153-36749F66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1" y="609600"/>
            <a:ext cx="9944725" cy="734351"/>
          </a:xfrm>
        </p:spPr>
        <p:txBody>
          <a:bodyPr>
            <a:normAutofit fontScale="90000"/>
          </a:bodyPr>
          <a:lstStyle/>
          <a:p>
            <a:r>
              <a:rPr lang="es-ES_tradnl" b="0" i="0" dirty="0">
                <a:solidFill>
                  <a:schemeClr val="accent2"/>
                </a:solidFill>
                <a:effectLst/>
              </a:rPr>
              <a:t>productos falsificados - Estrategias de detección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336158-3750-801D-EE47-BAF787F1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25376"/>
            <a:ext cx="4805538" cy="39356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1400" b="1" cap="none" dirty="0">
                <a:solidFill>
                  <a:schemeClr val="accent3"/>
                </a:solidFill>
              </a:rPr>
              <a:t>Métodos analíticos: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_tradnl" sz="1400" b="1" cap="none" dirty="0"/>
              <a:t>Análisis del historial del vendedor:</a:t>
            </a:r>
            <a:r>
              <a:rPr lang="es-ES_tradnl" sz="1400" cap="none" dirty="0"/>
              <a:t> identificación de patrones de venta irregulares y reclamos previos.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_tradnl" sz="1400" b="1" cap="none" dirty="0"/>
              <a:t>Cruce con bases de datos externas:</a:t>
            </a:r>
            <a:r>
              <a:rPr lang="es-ES_tradnl" sz="1400" cap="none" dirty="0"/>
              <a:t> validación de productos con registros de fabricantes u organismos reguladores.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_tradnl" sz="1400" b="1" cap="none" dirty="0"/>
              <a:t>Evaluación de reseñas y comentarios:</a:t>
            </a:r>
            <a:r>
              <a:rPr lang="es-ES_tradnl" sz="1400" cap="none" dirty="0"/>
              <a:t> identificación de quejas recurrentes sobre calidad o autenticidad de productos respecto a algunos comercializadores y/o productos.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_tradnl" sz="1400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F82FC-54D7-96BD-8B79-2374FA02217F}"/>
              </a:ext>
            </a:extLst>
          </p:cNvPr>
          <p:cNvSpPr txBox="1"/>
          <p:nvPr/>
        </p:nvSpPr>
        <p:spPr>
          <a:xfrm>
            <a:off x="913775" y="1486190"/>
            <a:ext cx="8839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>
                <a:solidFill>
                  <a:schemeClr val="accent2">
                    <a:lumMod val="60000"/>
                    <a:lumOff val="40000"/>
                  </a:schemeClr>
                </a:solidFill>
              </a:rPr>
              <a:t>Métodos de detección</a:t>
            </a:r>
            <a:endParaRPr lang="es-ES_tradnl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1B44A-D450-82ED-0EAF-A18C3CC428B4}"/>
              </a:ext>
            </a:extLst>
          </p:cNvPr>
          <p:cNvSpPr txBox="1"/>
          <p:nvPr/>
        </p:nvSpPr>
        <p:spPr>
          <a:xfrm>
            <a:off x="6472689" y="1925376"/>
            <a:ext cx="5113307" cy="393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just" defTabSz="9144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b="1" cap="none" baseline="0"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cap="all" baseline="0">
                <a:effectLst/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cap="all" baseline="0">
                <a:effectLst/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cap="all" baseline="0">
                <a:effectLst/>
              </a:defRPr>
            </a:lvl9pPr>
          </a:lstStyle>
          <a:p>
            <a:r>
              <a:rPr lang="es-ES_tradnl" dirty="0">
                <a:solidFill>
                  <a:schemeClr val="accent3"/>
                </a:solidFill>
              </a:rPr>
              <a:t>Métodos con inteligencia artificial: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Procesamiento de lenguaje natural (NLP): </a:t>
            </a:r>
            <a:r>
              <a:rPr lang="es-ES_tradnl" b="0" dirty="0"/>
              <a:t>identificación de términos y patrones sospechosos en títulos, características y descripciones.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Visión por computadora (CV): </a:t>
            </a:r>
            <a:r>
              <a:rPr lang="es-ES_tradnl" b="0" dirty="0"/>
              <a:t>comparación de productos con bases de datos de imágenes de productos oficiales y productos falsificados para detectar alteraciones.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3B7B02-F387-AE47-6D3F-EBFF4C166144}"/>
              </a:ext>
            </a:extLst>
          </p:cNvPr>
          <p:cNvCxnSpPr>
            <a:cxnSpLocks/>
          </p:cNvCxnSpPr>
          <p:nvPr/>
        </p:nvCxnSpPr>
        <p:spPr>
          <a:xfrm>
            <a:off x="6096000" y="2009955"/>
            <a:ext cx="0" cy="34333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4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2369-4B51-5268-9153-36749F66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637" y="2288558"/>
            <a:ext cx="9944725" cy="2280884"/>
          </a:xfrm>
        </p:spPr>
        <p:txBody>
          <a:bodyPr>
            <a:noAutofit/>
          </a:bodyPr>
          <a:lstStyle/>
          <a:p>
            <a:r>
              <a:rPr lang="es-ES_tradnl" sz="8000" b="0" i="0" dirty="0">
                <a:solidFill>
                  <a:schemeClr val="accent2"/>
                </a:solidFill>
                <a:effectLst/>
              </a:rPr>
              <a:t>GRACIAS</a:t>
            </a:r>
            <a:endParaRPr lang="es-ES_tradnl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83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207274F-0FF9-91B8-12E3-86389FC7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44903"/>
              </p:ext>
            </p:extLst>
          </p:nvPr>
        </p:nvGraphicFramePr>
        <p:xfrm>
          <a:off x="1143687" y="1664856"/>
          <a:ext cx="10060021" cy="4096437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1987702">
                  <a:extLst>
                    <a:ext uri="{9D8B030D-6E8A-4147-A177-3AD203B41FA5}">
                      <a16:colId xmlns:a16="http://schemas.microsoft.com/office/drawing/2014/main" val="3553292001"/>
                    </a:ext>
                  </a:extLst>
                </a:gridCol>
                <a:gridCol w="8072319">
                  <a:extLst>
                    <a:ext uri="{9D8B030D-6E8A-4147-A177-3AD203B41FA5}">
                      <a16:colId xmlns:a16="http://schemas.microsoft.com/office/drawing/2014/main" val="3526640745"/>
                    </a:ext>
                  </a:extLst>
                </a:gridCol>
              </a:tblGrid>
              <a:tr h="208133">
                <a:tc>
                  <a:txBody>
                    <a:bodyPr/>
                    <a:lstStyle/>
                    <a:p>
                      <a:pPr algn="ctr"/>
                      <a:r>
                        <a:rPr lang="es-ES_tradnl" sz="1800" noProof="0">
                          <a:effectLst/>
                        </a:rPr>
                        <a:t>Campo</a:t>
                      </a:r>
                      <a:endParaRPr lang="es-ES_tradnl" sz="1800" noProof="0">
                        <a:effectLst/>
                        <a:latin typeface="+mj-lt"/>
                      </a:endParaRP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800" noProof="0" dirty="0">
                          <a:effectLst/>
                        </a:rPr>
                        <a:t>Descripción</a:t>
                      </a:r>
                      <a:endParaRPr lang="es-ES_tradnl" sz="1800" noProof="0" dirty="0">
                        <a:effectLst/>
                        <a:latin typeface="+mj-lt"/>
                      </a:endParaRP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3281070032"/>
                  </a:ext>
                </a:extLst>
              </a:tr>
              <a:tr h="177780">
                <a:tc>
                  <a:txBody>
                    <a:bodyPr/>
                    <a:lstStyle/>
                    <a:p>
                      <a:r>
                        <a:rPr lang="es-ES_tradnl" sz="1400" noProof="0">
                          <a:effectLst/>
                        </a:rPr>
                        <a:t>element_id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>
                          <a:effectLst/>
                        </a:rPr>
                        <a:t>Identificador único de producto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1124280305"/>
                  </a:ext>
                </a:extLst>
              </a:tr>
              <a:tr h="177780">
                <a:tc>
                  <a:txBody>
                    <a:bodyPr/>
                    <a:lstStyle/>
                    <a:p>
                      <a:r>
                        <a:rPr lang="es-ES_tradnl" sz="1400" noProof="0">
                          <a:effectLst/>
                        </a:rPr>
                        <a:t>site_id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>
                          <a:effectLst/>
                        </a:rPr>
                        <a:t>Pais en el cual se listó el producto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421027006"/>
                  </a:ext>
                </a:extLst>
              </a:tr>
              <a:tr h="177780">
                <a:tc>
                  <a:txBody>
                    <a:bodyPr/>
                    <a:lstStyle/>
                    <a:p>
                      <a:r>
                        <a:rPr lang="es-ES_tradnl" sz="1400" noProof="0">
                          <a:effectLst/>
                        </a:rPr>
                        <a:t>seller_id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>
                          <a:effectLst/>
                        </a:rPr>
                        <a:t>Identificador único del vendedor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69472253"/>
                  </a:ext>
                </a:extLst>
              </a:tr>
              <a:tr h="177780">
                <a:tc>
                  <a:txBody>
                    <a:bodyPr/>
                    <a:lstStyle/>
                    <a:p>
                      <a:r>
                        <a:rPr lang="es-ES_tradnl" sz="1400" noProof="0">
                          <a:effectLst/>
                        </a:rPr>
                        <a:t>Dominio_normalizado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>
                          <a:effectLst/>
                        </a:rPr>
                        <a:t>Categoría del producto correspondiente a un listado normalizado de categorías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3632469689"/>
                  </a:ext>
                </a:extLst>
              </a:tr>
              <a:tr h="177780">
                <a:tc>
                  <a:txBody>
                    <a:bodyPr/>
                    <a:lstStyle/>
                    <a:p>
                      <a:r>
                        <a:rPr lang="es-ES_tradnl" sz="1400" noProof="0">
                          <a:effectLst/>
                        </a:rPr>
                        <a:t>Titulo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>
                          <a:effectLst/>
                        </a:rPr>
                        <a:t>Título del producto publicado en el </a:t>
                      </a:r>
                      <a:r>
                        <a:rPr lang="en-US" sz="1400" noProof="0" dirty="0">
                          <a:effectLst/>
                        </a:rPr>
                        <a:t>e-commerce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3597071329"/>
                  </a:ext>
                </a:extLst>
              </a:tr>
              <a:tr h="177780">
                <a:tc>
                  <a:txBody>
                    <a:bodyPr/>
                    <a:lstStyle/>
                    <a:p>
                      <a:r>
                        <a:rPr lang="es-ES_tradnl" sz="1400" noProof="0" dirty="0">
                          <a:effectLst/>
                        </a:rPr>
                        <a:t>Marca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>
                          <a:effectLst/>
                        </a:rPr>
                        <a:t>Marca publicada del producto en el </a:t>
                      </a:r>
                      <a:r>
                        <a:rPr lang="en-US" sz="1400" noProof="0" dirty="0">
                          <a:effectLst/>
                        </a:rPr>
                        <a:t>e-commerce</a:t>
                      </a:r>
                      <a:endParaRPr lang="es-ES_tradnl" sz="1400" noProof="0" dirty="0">
                        <a:effectLst/>
                      </a:endParaRP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3672285816"/>
                  </a:ext>
                </a:extLst>
              </a:tr>
              <a:tr h="177780">
                <a:tc>
                  <a:txBody>
                    <a:bodyPr/>
                    <a:lstStyle/>
                    <a:p>
                      <a:r>
                        <a:rPr lang="es-ES_tradnl" sz="1400" noProof="0">
                          <a:effectLst/>
                        </a:rPr>
                        <a:t>Precio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>
                          <a:effectLst/>
                        </a:rPr>
                        <a:t>Precio del producto en moneda local del país de publicación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2693136239"/>
                  </a:ext>
                </a:extLst>
              </a:tr>
              <a:tr h="177780">
                <a:tc>
                  <a:txBody>
                    <a:bodyPr/>
                    <a:lstStyle/>
                    <a:p>
                      <a:r>
                        <a:rPr lang="es-ES_tradnl" sz="1400" noProof="0">
                          <a:effectLst/>
                        </a:rPr>
                        <a:t>Rule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>
                          <a:effectLst/>
                        </a:rPr>
                        <a:t>Regla con la que se moderó a la publicación. Solo en productos como ‘Moderado’ = 1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2866354726"/>
                  </a:ext>
                </a:extLst>
              </a:tr>
              <a:tr h="333879">
                <a:tc>
                  <a:txBody>
                    <a:bodyPr/>
                    <a:lstStyle/>
                    <a:p>
                      <a:r>
                        <a:rPr lang="es-ES_tradnl" sz="1400" noProof="0" dirty="0">
                          <a:effectLst/>
                        </a:rPr>
                        <a:t>Score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>
                          <a:effectLst/>
                        </a:rPr>
                        <a:t>Score del modelo de Machine </a:t>
                      </a:r>
                      <a:r>
                        <a:rPr lang="es-ES_tradnl" sz="1400" noProof="0" dirty="0" err="1">
                          <a:effectLst/>
                        </a:rPr>
                        <a:t>Learning</a:t>
                      </a:r>
                      <a:r>
                        <a:rPr lang="es-ES_tradnl" sz="1400" noProof="0" dirty="0">
                          <a:effectLst/>
                        </a:rPr>
                        <a:t>. (Utilizado por la regla "FK_MODELO”)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4189027113"/>
                  </a:ext>
                </a:extLst>
              </a:tr>
              <a:tr h="90420">
                <a:tc>
                  <a:txBody>
                    <a:bodyPr/>
                    <a:lstStyle/>
                    <a:p>
                      <a:r>
                        <a:rPr lang="es-ES_tradnl" sz="1400" noProof="0" dirty="0">
                          <a:effectLst/>
                        </a:rPr>
                        <a:t>Moderado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 err="1">
                          <a:effectLst/>
                        </a:rPr>
                        <a:t>Flag</a:t>
                      </a:r>
                      <a:r>
                        <a:rPr lang="es-ES_tradnl" sz="1400" noProof="0" dirty="0">
                          <a:effectLst/>
                        </a:rPr>
                        <a:t> que indica que el producto fue moderado por alguna regla.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530640694"/>
                  </a:ext>
                </a:extLst>
              </a:tr>
              <a:tr h="65002">
                <a:tc>
                  <a:txBody>
                    <a:bodyPr/>
                    <a:lstStyle/>
                    <a:p>
                      <a:r>
                        <a:rPr lang="es-ES_tradnl" sz="1400" noProof="0">
                          <a:effectLst/>
                        </a:rPr>
                        <a:t>Fake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 err="1">
                          <a:effectLst/>
                        </a:rPr>
                        <a:t>Flag</a:t>
                      </a:r>
                      <a:r>
                        <a:rPr lang="es-ES_tradnl" sz="1400" noProof="0" dirty="0">
                          <a:effectLst/>
                        </a:rPr>
                        <a:t> que indica que el producto es un producto falsificado. Etiquetado de forma manual.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84203164"/>
                  </a:ext>
                </a:extLst>
              </a:tr>
              <a:tr h="151727">
                <a:tc>
                  <a:txBody>
                    <a:bodyPr/>
                    <a:lstStyle/>
                    <a:p>
                      <a:r>
                        <a:rPr lang="es-ES_tradnl" sz="1400" noProof="0" dirty="0" err="1">
                          <a:effectLst/>
                        </a:rPr>
                        <a:t>Rollback</a:t>
                      </a:r>
                      <a:endParaRPr lang="es-ES_tradnl" sz="1400" noProof="0" dirty="0">
                        <a:effectLst/>
                      </a:endParaRP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 err="1">
                          <a:effectLst/>
                        </a:rPr>
                        <a:t>Flag</a:t>
                      </a:r>
                      <a:r>
                        <a:rPr lang="es-ES_tradnl" sz="1400" noProof="0" dirty="0">
                          <a:effectLst/>
                        </a:rPr>
                        <a:t> que indica que luego de la </a:t>
                      </a:r>
                      <a:r>
                        <a:rPr lang="es-ES_tradnl" sz="1400" noProof="0" dirty="0" err="1">
                          <a:effectLst/>
                        </a:rPr>
                        <a:t>moderacion</a:t>
                      </a:r>
                      <a:r>
                        <a:rPr lang="es-ES_tradnl" sz="1400" noProof="0" dirty="0">
                          <a:effectLst/>
                        </a:rPr>
                        <a:t>, la misma fue revertida por un operador de Atención al Cliente ante reclamo de usuario.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3683132857"/>
                  </a:ext>
                </a:extLst>
              </a:tr>
              <a:tr h="333879">
                <a:tc>
                  <a:txBody>
                    <a:bodyPr/>
                    <a:lstStyle/>
                    <a:p>
                      <a:r>
                        <a:rPr lang="es-ES_tradnl" sz="1400" noProof="0">
                          <a:effectLst/>
                        </a:rPr>
                        <a:t>FK_TEST1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>
                          <a:effectLst/>
                        </a:rPr>
                        <a:t>Regla de test. Actualmente apagada. Si detecta que es Fake, FK_TEST1 = 1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2471916889"/>
                  </a:ext>
                </a:extLst>
              </a:tr>
              <a:tr h="333879">
                <a:tc>
                  <a:txBody>
                    <a:bodyPr/>
                    <a:lstStyle/>
                    <a:p>
                      <a:r>
                        <a:rPr lang="es-ES_tradnl" sz="1400" noProof="0">
                          <a:effectLst/>
                        </a:rPr>
                        <a:t>FK_TEST2</a:t>
                      </a:r>
                    </a:p>
                  </a:txBody>
                  <a:tcPr marL="52033" marR="52033" marT="10840" marB="10840" anchor="ctr"/>
                </a:tc>
                <a:tc>
                  <a:txBody>
                    <a:bodyPr/>
                    <a:lstStyle/>
                    <a:p>
                      <a:r>
                        <a:rPr lang="es-ES_tradnl" sz="1400" noProof="0" dirty="0">
                          <a:effectLst/>
                        </a:rPr>
                        <a:t>Regla de test. Actualmente apagada. Si detecta que es </a:t>
                      </a:r>
                      <a:r>
                        <a:rPr lang="es-ES_tradnl" sz="1400" noProof="0" dirty="0" err="1">
                          <a:effectLst/>
                        </a:rPr>
                        <a:t>Fake</a:t>
                      </a:r>
                      <a:r>
                        <a:rPr lang="es-ES_tradnl" sz="1400" noProof="0" dirty="0">
                          <a:effectLst/>
                        </a:rPr>
                        <a:t>, FK_TEST2 = 1</a:t>
                      </a:r>
                    </a:p>
                  </a:txBody>
                  <a:tcPr marL="52033" marR="52033" marT="10840" marB="10840" anchor="ctr"/>
                </a:tc>
                <a:extLst>
                  <a:ext uri="{0D108BD9-81ED-4DB2-BD59-A6C34878D82A}">
                    <a16:rowId xmlns:a16="http://schemas.microsoft.com/office/drawing/2014/main" val="2027111210"/>
                  </a:ext>
                </a:extLst>
              </a:tr>
            </a:tbl>
          </a:graphicData>
        </a:graphic>
      </p:graphicFrame>
      <p:sp>
        <p:nvSpPr>
          <p:cNvPr id="29" name="Title 1">
            <a:extLst>
              <a:ext uri="{FF2B5EF4-FFF2-40B4-BE49-F238E27FC236}">
                <a16:creationId xmlns:a16="http://schemas.microsoft.com/office/drawing/2014/main" id="{8E63B86E-C09D-FBAE-DA64-677BA40B454D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73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>
                <a:solidFill>
                  <a:schemeClr val="accent2"/>
                </a:solidFill>
              </a:rPr>
              <a:t>Descripción y estructura - Metadata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8AE31C7-ACB6-F01C-C7C6-CE35AF9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_tradnl" b="0" i="0" dirty="0">
                <a:effectLst/>
              </a:rPr>
              <a:t>Descripción y estructura – Generalidades</a:t>
            </a:r>
            <a:endParaRPr lang="es-ES_tradnl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4986B90-41DC-CB4A-8C62-E4985D3F1BF8}"/>
              </a:ext>
            </a:extLst>
          </p:cNvPr>
          <p:cNvGraphicFramePr>
            <a:graphicFrameLocks/>
          </p:cNvGraphicFramePr>
          <p:nvPr/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77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8AE31C7-ACB6-F01C-C7C6-CE35AF9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1"/>
            <a:ext cx="10197494" cy="717950"/>
          </a:xfrm>
        </p:spPr>
        <p:txBody>
          <a:bodyPr>
            <a:normAutofit fontScale="90000"/>
          </a:bodyPr>
          <a:lstStyle/>
          <a:p>
            <a:r>
              <a:rPr lang="es-ES_tradnl" b="0" i="0">
                <a:effectLst/>
              </a:rPr>
              <a:t>Descripción y estructura – Análisis variables</a:t>
            </a:r>
            <a:endParaRPr lang="es-ES_tradnl"/>
          </a:p>
        </p:txBody>
      </p:sp>
      <p:pic>
        <p:nvPicPr>
          <p:cNvPr id="2" name="Picture 1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97C1168B-D5F8-084E-FD75-4D25307A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167" y="1616694"/>
            <a:ext cx="3206596" cy="3206596"/>
          </a:xfrm>
          <a:prstGeom prst="rect">
            <a:avLst/>
          </a:prstGeom>
        </p:spPr>
      </p:pic>
      <p:pic>
        <p:nvPicPr>
          <p:cNvPr id="3" name="Picture 2" descr="A computer screen with many different types of computer graphics&#10;&#10;Description automatically generated with medium confidence">
            <a:extLst>
              <a:ext uri="{FF2B5EF4-FFF2-40B4-BE49-F238E27FC236}">
                <a16:creationId xmlns:a16="http://schemas.microsoft.com/office/drawing/2014/main" id="{C1DA178E-1059-6D7A-2027-36EBF2DF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12" y="1933577"/>
            <a:ext cx="7772400" cy="257283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AB3080-9FEB-ADA4-269A-CC2BEB010C5B}"/>
              </a:ext>
            </a:extLst>
          </p:cNvPr>
          <p:cNvCxnSpPr>
            <a:cxnSpLocks/>
          </p:cNvCxnSpPr>
          <p:nvPr/>
        </p:nvCxnSpPr>
        <p:spPr>
          <a:xfrm>
            <a:off x="8748908" y="1805186"/>
            <a:ext cx="0" cy="2939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979D00-BB46-3523-F45B-EB238E637A0A}"/>
              </a:ext>
            </a:extLst>
          </p:cNvPr>
          <p:cNvSpPr txBox="1"/>
          <p:nvPr/>
        </p:nvSpPr>
        <p:spPr>
          <a:xfrm>
            <a:off x="944195" y="4811945"/>
            <a:ext cx="105402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_tradnl" sz="1600" b="0" i="0" dirty="0">
                <a:solidFill>
                  <a:schemeClr val="accent2"/>
                </a:solidFill>
                <a:effectLst/>
              </a:rPr>
              <a:t>Brasil, Argentina y México tienen una participación agregada del 85.3% en el total de productos publicados.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_tradnl" sz="1600" b="0" i="0" dirty="0">
              <a:solidFill>
                <a:schemeClr val="accent2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_tradnl" sz="1600" b="0" i="0" dirty="0">
                <a:solidFill>
                  <a:schemeClr val="accent2"/>
                </a:solidFill>
                <a:effectLst/>
              </a:rPr>
              <a:t>Dispositivos móviles como Celulares, Relojes y Audífonos encabezan la lista de categorías de productos publicados. Y en ellas </a:t>
            </a:r>
            <a:r>
              <a:rPr lang="es-ES_tradnl" sz="1600" dirty="0">
                <a:solidFill>
                  <a:schemeClr val="accent2"/>
                </a:solidFill>
              </a:rPr>
              <a:t>l</a:t>
            </a:r>
            <a:r>
              <a:rPr lang="es-ES_tradnl" sz="1600" b="0" i="0" dirty="0">
                <a:solidFill>
                  <a:schemeClr val="accent2"/>
                </a:solidFill>
                <a:effectLst/>
              </a:rPr>
              <a:t>as principales marcas de tecnología son las que destacan en la distribución por marca.</a:t>
            </a:r>
          </a:p>
        </p:txBody>
      </p:sp>
    </p:spTree>
    <p:extLst>
      <p:ext uri="{BB962C8B-B14F-4D97-AF65-F5344CB8AC3E}">
        <p14:creationId xmlns:p14="http://schemas.microsoft.com/office/powerpoint/2010/main" val="190587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8AE31C7-ACB6-F01C-C7C6-CE35AF9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b="0" i="0" dirty="0" err="1"/>
              <a:t>Distribución</a:t>
            </a:r>
            <a:r>
              <a:rPr lang="en-US" sz="2400" b="0" i="0" dirty="0"/>
              <a:t> y </a:t>
            </a:r>
            <a:r>
              <a:rPr lang="en-US" sz="2400" b="0" i="0" dirty="0" err="1"/>
              <a:t>patrones</a:t>
            </a:r>
            <a:r>
              <a:rPr lang="en-US" sz="2400" b="0" i="0" dirty="0"/>
              <a:t> – </a:t>
            </a:r>
            <a:r>
              <a:rPr lang="en-US" sz="2400" b="0" i="0" dirty="0" err="1"/>
              <a:t>moderaciones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24" name="TextBox 5">
            <a:extLst>
              <a:ext uri="{FF2B5EF4-FFF2-40B4-BE49-F238E27FC236}">
                <a16:creationId xmlns:a16="http://schemas.microsoft.com/office/drawing/2014/main" id="{F315CA4E-7C0E-E47D-56E9-8C5E10D99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956068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6501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8AE31C7-ACB6-F01C-C7C6-CE35AF9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/>
              <a:t>Distribución y patrones – moderaciones</a:t>
            </a:r>
            <a:endParaRPr lang="en-US"/>
          </a:p>
        </p:txBody>
      </p:sp>
      <p:graphicFrame>
        <p:nvGraphicFramePr>
          <p:cNvPr id="39" name="TextBox 8">
            <a:extLst>
              <a:ext uri="{FF2B5EF4-FFF2-40B4-BE49-F238E27FC236}">
                <a16:creationId xmlns:a16="http://schemas.microsoft.com/office/drawing/2014/main" id="{0D634DBB-C383-3352-1966-E8E511450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81189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85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8AE31C7-ACB6-F01C-C7C6-CE35AF9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b="0" i="0" dirty="0"/>
              <a:t>Distribución y patrones – moderaciones (Reglas)</a:t>
            </a:r>
            <a:endParaRPr lang="es-ES_trad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2952B-9E3F-F1E8-A0EE-E5FE63C98EB2}"/>
              </a:ext>
            </a:extLst>
          </p:cNvPr>
          <p:cNvSpPr txBox="1"/>
          <p:nvPr/>
        </p:nvSpPr>
        <p:spPr>
          <a:xfrm>
            <a:off x="913775" y="5004896"/>
            <a:ext cx="9911244" cy="934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b="1" dirty="0"/>
              <a:t>Todos los productos con un Score de 1 en el modelo de ML</a:t>
            </a:r>
            <a:r>
              <a:rPr lang="es-ES_tradnl" sz="1600" dirty="0"/>
              <a:t> son moderados por </a:t>
            </a:r>
            <a:r>
              <a:rPr lang="es-ES_tradnl" sz="1600" b="1" dirty="0"/>
              <a:t>FK_MODEL</a:t>
            </a:r>
            <a:r>
              <a:rPr lang="es-ES_tradnl" sz="1600" dirty="0"/>
              <a:t> y clasificados como ’</a:t>
            </a:r>
            <a:r>
              <a:rPr lang="es-ES_tradnl" sz="1600" b="1" dirty="0" err="1"/>
              <a:t>Fake</a:t>
            </a:r>
            <a:r>
              <a:rPr lang="es-ES_tradnl" sz="1600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600" b="1" dirty="0"/>
              <a:t>Los productos con un Score superior al ~77%</a:t>
            </a:r>
            <a:r>
              <a:rPr lang="es-ES_tradnl" sz="1600" dirty="0"/>
              <a:t> son evaluados por </a:t>
            </a:r>
            <a:r>
              <a:rPr lang="es-ES_tradnl" sz="1600" b="1" dirty="0"/>
              <a:t>reglas de validación adicionales</a:t>
            </a:r>
            <a:r>
              <a:rPr lang="es-ES_tradnl" sz="1600" dirty="0"/>
              <a:t>, como </a:t>
            </a:r>
            <a:r>
              <a:rPr lang="es-ES_tradnl" sz="1600" b="1" dirty="0"/>
              <a:t>FK_ATTRIBUTE</a:t>
            </a:r>
            <a:r>
              <a:rPr lang="es-ES_tradnl" sz="1600" dirty="0"/>
              <a:t> (atributos del producto) y </a:t>
            </a:r>
            <a:r>
              <a:rPr lang="es-ES_tradnl" sz="1600" b="1" dirty="0"/>
              <a:t>FK_PRICE</a:t>
            </a:r>
            <a:r>
              <a:rPr lang="es-ES_tradnl" sz="1600" dirty="0"/>
              <a:t> (precios), para determinar si deben ser filtrados.</a:t>
            </a:r>
          </a:p>
        </p:txBody>
      </p:sp>
      <p:pic>
        <p:nvPicPr>
          <p:cNvPr id="6" name="Picture 5" descr="A graph with a bar and text&#10;&#10;Description automatically generated with medium confidence">
            <a:extLst>
              <a:ext uri="{FF2B5EF4-FFF2-40B4-BE49-F238E27FC236}">
                <a16:creationId xmlns:a16="http://schemas.microsoft.com/office/drawing/2014/main" id="{B4CAD89E-AB8C-753D-DD6F-4536B3D1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83" y="2032647"/>
            <a:ext cx="8436633" cy="27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8AE31C7-ACB6-F01C-C7C6-CE35AF9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323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b="0" i="0" dirty="0"/>
              <a:t>Reglas  de moderaciones - precios</a:t>
            </a:r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EFE97-7739-BB03-485F-B061D249AA2A}"/>
              </a:ext>
            </a:extLst>
          </p:cNvPr>
          <p:cNvSpPr txBox="1"/>
          <p:nvPr/>
        </p:nvSpPr>
        <p:spPr>
          <a:xfrm>
            <a:off x="913774" y="1250830"/>
            <a:ext cx="8839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Análisis Comparativo de Precios: Agrupación y Desglose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48852-8645-B7ED-4FC3-819819DBE3C9}"/>
              </a:ext>
            </a:extLst>
          </p:cNvPr>
          <p:cNvSpPr txBox="1"/>
          <p:nvPr/>
        </p:nvSpPr>
        <p:spPr>
          <a:xfrm>
            <a:off x="913773" y="1620162"/>
            <a:ext cx="10815542" cy="32316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s-ES_tradnl" sz="1200" dirty="0"/>
              <a:t>Para evaluar el impacto de la exclusión de productos basada en precios, agrupamos la muestra de la siguiente manera:</a:t>
            </a:r>
          </a:p>
          <a:p>
            <a:r>
              <a:rPr lang="es-ES_tradnl" sz="1200" b="1" dirty="0"/>
              <a:t>Agrupación por Marca:</a:t>
            </a:r>
            <a:br>
              <a:rPr lang="es-ES_tradnl" sz="1200" dirty="0"/>
            </a:br>
            <a:r>
              <a:rPr lang="es-ES_tradnl" sz="1200" dirty="0"/>
              <a:t>Cada producto fue clasificado según la marca del vendedor, consolidando todos los productos publicados bajo una misma marca.</a:t>
            </a:r>
          </a:p>
          <a:p>
            <a:endParaRPr lang="es-ES_tradnl" sz="1200" b="1" dirty="0"/>
          </a:p>
          <a:p>
            <a:r>
              <a:rPr lang="es-ES_tradnl" sz="1200" b="1" dirty="0"/>
              <a:t>División en Grupos Muestrales:</a:t>
            </a:r>
            <a:br>
              <a:rPr lang="es-ES_tradnl" sz="1200" dirty="0"/>
            </a:br>
            <a:r>
              <a:rPr lang="es-ES_tradnl" sz="1200" dirty="0"/>
              <a:t>Los productos se separaron en dos grupos según su clasificación: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200" b="1" dirty="0"/>
              <a:t>Grupo FK_PRICE</a:t>
            </a:r>
            <a:r>
              <a:rPr lang="es-ES_tradnl" sz="1200" dirty="0"/>
              <a:t>: Productos excluidos por precio.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_tradnl" sz="1200" b="1" dirty="0"/>
              <a:t>Grupo NO</a:t>
            </a:r>
            <a:r>
              <a:rPr lang="es-ES_tradnl" sz="1200" dirty="0"/>
              <a:t>: Productos no excluidos.</a:t>
            </a:r>
          </a:p>
          <a:p>
            <a:endParaRPr lang="es-ES_tradnl" sz="1200" b="1" dirty="0"/>
          </a:p>
          <a:p>
            <a:r>
              <a:rPr lang="es-ES_tradnl" sz="1200" b="1" dirty="0"/>
              <a:t>Aplicación de Pruebas Estadísticas:</a:t>
            </a:r>
            <a:br>
              <a:rPr lang="es-ES_tradnl" sz="1200" dirty="0"/>
            </a:br>
            <a:r>
              <a:rPr lang="es-ES_tradnl" sz="1200" dirty="0"/>
              <a:t>Para cada marca, se realizó un análisis estadístico comparando los precios de ambos grupos mediante:</a:t>
            </a:r>
          </a:p>
          <a:p>
            <a:pPr>
              <a:buFont typeface="+mj-lt"/>
              <a:buAutoNum type="arabicPeriod"/>
            </a:pPr>
            <a:r>
              <a:rPr lang="es-ES_tradnl" sz="1200" b="1" dirty="0"/>
              <a:t>Prueba t (t-test):</a:t>
            </a:r>
            <a:r>
              <a:rPr lang="es-ES_tradnl" sz="1200" dirty="0"/>
              <a:t> Evalúa si el grupo FK_PRICE tiene un precio significativamente menor que NO.</a:t>
            </a:r>
          </a:p>
          <a:p>
            <a:pPr>
              <a:buFont typeface="+mj-lt"/>
              <a:buAutoNum type="arabicPeriod"/>
            </a:pPr>
            <a:r>
              <a:rPr lang="es-ES_tradnl" sz="1200" b="1" dirty="0"/>
              <a:t>Prueba de </a:t>
            </a:r>
            <a:r>
              <a:rPr lang="es-ES_tradnl" sz="1200" b="1" dirty="0" err="1"/>
              <a:t>Kolmogorov-Smirnov</a:t>
            </a:r>
            <a:r>
              <a:rPr lang="es-ES_tradnl" sz="1200" b="1" dirty="0"/>
              <a:t> (KS-test):</a:t>
            </a:r>
            <a:r>
              <a:rPr lang="es-ES_tradnl" sz="1200" dirty="0"/>
              <a:t> Determina si las distribuciones de precios entre los grupos son diferentes.</a:t>
            </a:r>
          </a:p>
          <a:p>
            <a:endParaRPr lang="es-ES_tradnl" sz="1200" b="1" dirty="0"/>
          </a:p>
          <a:p>
            <a:r>
              <a:rPr lang="es-ES_tradnl" sz="1200" b="1" dirty="0"/>
              <a:t>Obtención de Resultados Muestrales:</a:t>
            </a:r>
            <a:br>
              <a:rPr lang="es-ES_tradnl" sz="1200" dirty="0"/>
            </a:br>
            <a:r>
              <a:rPr lang="es-ES_tradnl" sz="1200" dirty="0"/>
              <a:t>Los resultados de las pruebas estadísticas se consolidaron promediando los valores obtenidos para cada marca, permitiendo así una interpretación global del comportamiento de los precios.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AD1926-C8E6-46C1-46BB-436A8B9E320C}"/>
              </a:ext>
            </a:extLst>
          </p:cNvPr>
          <p:cNvGraphicFramePr>
            <a:graphicFrameLocks noGrp="1"/>
          </p:cNvGraphicFramePr>
          <p:nvPr/>
        </p:nvGraphicFramePr>
        <p:xfrm>
          <a:off x="4469201" y="5025726"/>
          <a:ext cx="6124755" cy="1213757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4106173">
                  <a:extLst>
                    <a:ext uri="{9D8B030D-6E8A-4147-A177-3AD203B41FA5}">
                      <a16:colId xmlns:a16="http://schemas.microsoft.com/office/drawing/2014/main" val="3332792314"/>
                    </a:ext>
                  </a:extLst>
                </a:gridCol>
                <a:gridCol w="585726">
                  <a:extLst>
                    <a:ext uri="{9D8B030D-6E8A-4147-A177-3AD203B41FA5}">
                      <a16:colId xmlns:a16="http://schemas.microsoft.com/office/drawing/2014/main" val="2129874063"/>
                    </a:ext>
                  </a:extLst>
                </a:gridCol>
                <a:gridCol w="1432856">
                  <a:extLst>
                    <a:ext uri="{9D8B030D-6E8A-4147-A177-3AD203B41FA5}">
                      <a16:colId xmlns:a16="http://schemas.microsoft.com/office/drawing/2014/main" val="1863237706"/>
                    </a:ext>
                  </a:extLst>
                </a:gridCol>
              </a:tblGrid>
              <a:tr h="103959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100" b="1" noProof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Métrica</a:t>
                      </a:r>
                    </a:p>
                  </a:txBody>
                  <a:tcPr marL="9908" marR="9908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100" b="1" noProof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Casos</a:t>
                      </a:r>
                    </a:p>
                  </a:txBody>
                  <a:tcPr marL="9908" marR="990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100" b="1" noProof="0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Participación (%)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78057"/>
                  </a:ext>
                </a:extLst>
              </a:tr>
              <a:tr h="207917">
                <a:tc>
                  <a:txBody>
                    <a:bodyPr/>
                    <a:lstStyle/>
                    <a:p>
                      <a:pPr rtl="0" fontAlgn="b"/>
                      <a:r>
                        <a:rPr lang="es-ES_tradnl" sz="1100" noProof="0" dirty="0">
                          <a:effectLst/>
                          <a:latin typeface="+mn-lt"/>
                        </a:rPr>
                        <a:t>Combinaciones comparables totales</a:t>
                      </a:r>
                    </a:p>
                  </a:txBody>
                  <a:tcPr marL="9908" marR="9908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100" noProof="0">
                          <a:effectLst/>
                          <a:latin typeface="+mn-lt"/>
                        </a:rPr>
                        <a:t>204</a:t>
                      </a:r>
                    </a:p>
                  </a:txBody>
                  <a:tcPr marL="9908" marR="990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100" noProof="0"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9908" marR="990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260581"/>
                  </a:ext>
                </a:extLst>
              </a:tr>
              <a:tr h="151992">
                <a:tc>
                  <a:txBody>
                    <a:bodyPr/>
                    <a:lstStyle/>
                    <a:p>
                      <a:pPr rtl="0" fontAlgn="b"/>
                      <a:r>
                        <a:rPr lang="es-ES_tradnl" sz="1100" noProof="0" dirty="0">
                          <a:effectLst/>
                          <a:latin typeface="+mn-lt"/>
                        </a:rPr>
                        <a:t>Combinaciones excluidas por no pertenecer a las reglas 'NO' o 'FK_PRICE’ en el campo ‘Rule’</a:t>
                      </a:r>
                    </a:p>
                  </a:txBody>
                  <a:tcPr marL="9908" marR="9908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100" noProof="0"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908" marR="990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100" noProof="0">
                          <a:effectLst/>
                          <a:latin typeface="+mn-lt"/>
                        </a:rPr>
                        <a:t>46.60%</a:t>
                      </a:r>
                    </a:p>
                  </a:txBody>
                  <a:tcPr marL="9908" marR="990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156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s-ES_tradnl" sz="1100" noProof="0" dirty="0">
                          <a:effectLst/>
                          <a:latin typeface="+mn-lt"/>
                        </a:rPr>
                        <a:t>Casos excluidos por ausencia de ambas reglas en la comparación por Marca</a:t>
                      </a:r>
                    </a:p>
                  </a:txBody>
                  <a:tcPr marL="9908" marR="9908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100" noProof="0"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908" marR="990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100" noProof="0">
                          <a:effectLst/>
                          <a:latin typeface="+mn-lt"/>
                        </a:rPr>
                        <a:t>4.90%</a:t>
                      </a:r>
                    </a:p>
                  </a:txBody>
                  <a:tcPr marL="9908" marR="990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668983"/>
                  </a:ext>
                </a:extLst>
              </a:tr>
              <a:tr h="84131">
                <a:tc>
                  <a:txBody>
                    <a:bodyPr/>
                    <a:lstStyle/>
                    <a:p>
                      <a:pPr rtl="0" fontAlgn="b"/>
                      <a:r>
                        <a:rPr lang="es-ES_tradnl" sz="1100" noProof="0" dirty="0">
                          <a:effectLst/>
                          <a:latin typeface="+mn-lt"/>
                        </a:rPr>
                        <a:t>Combinaciones finales comparadas</a:t>
                      </a:r>
                    </a:p>
                  </a:txBody>
                  <a:tcPr marL="9908" marR="9908" marT="0" marB="0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100" noProof="0" dirty="0">
                          <a:effectLst/>
                          <a:latin typeface="+mn-lt"/>
                        </a:rPr>
                        <a:t>99</a:t>
                      </a:r>
                    </a:p>
                  </a:txBody>
                  <a:tcPr marL="9908" marR="990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s-ES_tradnl" sz="1100" noProof="0" dirty="0">
                          <a:effectLst/>
                          <a:latin typeface="+mn-lt"/>
                        </a:rPr>
                        <a:t>48.50%</a:t>
                      </a:r>
                    </a:p>
                  </a:txBody>
                  <a:tcPr marL="9908" marR="990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1156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132298-689F-7EE9-E64E-3FB71731B9AB}"/>
              </a:ext>
            </a:extLst>
          </p:cNvPr>
          <p:cNvSpPr txBox="1"/>
          <p:nvPr/>
        </p:nvSpPr>
        <p:spPr>
          <a:xfrm>
            <a:off x="2883380" y="5170939"/>
            <a:ext cx="1435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accent4"/>
                </a:solidFill>
              </a:rPr>
              <a:t>Desglose de Casos Analizados</a:t>
            </a:r>
          </a:p>
        </p:txBody>
      </p:sp>
    </p:spTree>
    <p:extLst>
      <p:ext uri="{BB962C8B-B14F-4D97-AF65-F5344CB8AC3E}">
        <p14:creationId xmlns:p14="http://schemas.microsoft.com/office/powerpoint/2010/main" val="167799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8AE31C7-ACB6-F01C-C7C6-CE35AF9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323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b="0" i="0" dirty="0"/>
              <a:t>Reglas  de moderaciones - precios</a:t>
            </a:r>
            <a:endParaRPr lang="es-ES_trad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EFE97-7739-BB03-485F-B061D249AA2A}"/>
              </a:ext>
            </a:extLst>
          </p:cNvPr>
          <p:cNvSpPr txBox="1"/>
          <p:nvPr/>
        </p:nvSpPr>
        <p:spPr>
          <a:xfrm>
            <a:off x="913774" y="1250830"/>
            <a:ext cx="8839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Análisis Comparativo de Precios: Visualización y Evaluación Estadística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9FA9A90-F615-6C9A-D397-F7568EC0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565684"/>
              </p:ext>
            </p:extLst>
          </p:nvPr>
        </p:nvGraphicFramePr>
        <p:xfrm>
          <a:off x="1011538" y="3286690"/>
          <a:ext cx="9610452" cy="914400"/>
        </p:xfrm>
        <a:graphic>
          <a:graphicData uri="http://schemas.openxmlformats.org/drawingml/2006/table">
            <a:tbl>
              <a:tblPr firstRow="1" firstCol="1">
                <a:tableStyleId>{7E9639D4-E3E2-4D34-9284-5A2195B3D0D7}</a:tableStyleId>
              </a:tblPr>
              <a:tblGrid>
                <a:gridCol w="5685434">
                  <a:extLst>
                    <a:ext uri="{9D8B030D-6E8A-4147-A177-3AD203B41FA5}">
                      <a16:colId xmlns:a16="http://schemas.microsoft.com/office/drawing/2014/main" val="841467696"/>
                    </a:ext>
                  </a:extLst>
                </a:gridCol>
                <a:gridCol w="1621766">
                  <a:extLst>
                    <a:ext uri="{9D8B030D-6E8A-4147-A177-3AD203B41FA5}">
                      <a16:colId xmlns:a16="http://schemas.microsoft.com/office/drawing/2014/main" val="85441154"/>
                    </a:ext>
                  </a:extLst>
                </a:gridCol>
                <a:gridCol w="2303252">
                  <a:extLst>
                    <a:ext uri="{9D8B030D-6E8A-4147-A177-3AD203B41FA5}">
                      <a16:colId xmlns:a16="http://schemas.microsoft.com/office/drawing/2014/main" val="61015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solidFill>
                            <a:schemeClr val="accent1"/>
                          </a:solidFill>
                          <a:effectLst/>
                        </a:rPr>
                        <a:t>Prueba Estadística</a:t>
                      </a:r>
                    </a:p>
                  </a:txBody>
                  <a:tcPr marL="0" marR="0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solidFill>
                            <a:schemeClr val="accent1"/>
                          </a:solidFill>
                          <a:effectLst/>
                        </a:rPr>
                        <a:t>Casos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 dirty="0">
                          <a:solidFill>
                            <a:schemeClr val="accent1"/>
                          </a:solidFill>
                          <a:effectLst/>
                        </a:rPr>
                        <a:t>Participación (%)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678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200" b="0" i="1" noProof="0" dirty="0"/>
                        <a:t>Total de casos analizados</a:t>
                      </a:r>
                      <a:endParaRPr lang="es-ES_tradnl" sz="1200" b="0" i="1" noProof="0" dirty="0">
                        <a:effectLst/>
                      </a:endParaRPr>
                    </a:p>
                  </a:txBody>
                  <a:tcPr marL="21988" marR="21988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effectLst/>
                        </a:rPr>
                        <a:t>99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 dirty="0">
                          <a:effectLst/>
                        </a:rPr>
                        <a:t>100.0%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3612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200" b="0" i="1" noProof="0" dirty="0"/>
                        <a:t>FK_PRICE tiene un precio significativamente menor que NO</a:t>
                      </a:r>
                      <a:endParaRPr lang="es-ES_tradnl" sz="1200" b="0" i="1" noProof="0" dirty="0">
                        <a:effectLst/>
                      </a:endParaRPr>
                    </a:p>
                  </a:txBody>
                  <a:tcPr marL="21988" marR="21988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effectLst/>
                        </a:rPr>
                        <a:t>76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effectLst/>
                        </a:rPr>
                        <a:t>76.8%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072754"/>
                  </a:ext>
                </a:extLst>
              </a:tr>
              <a:tr h="44743"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200" b="0" i="1" noProof="0"/>
                        <a:t>No se encontró diferencia significativa</a:t>
                      </a:r>
                      <a:endParaRPr lang="es-ES_tradnl" sz="1200" b="0" i="1" noProof="0">
                        <a:effectLst/>
                      </a:endParaRPr>
                    </a:p>
                  </a:txBody>
                  <a:tcPr marL="21988" marR="21988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effectLst/>
                        </a:rPr>
                        <a:t>12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effectLst/>
                        </a:rPr>
                        <a:t>12.1%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9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200" b="0" i="1" noProof="0"/>
                        <a:t>Resultados inconclusos</a:t>
                      </a:r>
                      <a:endParaRPr lang="es-ES_tradnl" sz="1200" b="0" i="1" noProof="0">
                        <a:effectLst/>
                      </a:endParaRPr>
                    </a:p>
                  </a:txBody>
                  <a:tcPr marL="21988" marR="21988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effectLst/>
                        </a:rPr>
                        <a:t>11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 dirty="0">
                          <a:effectLst/>
                        </a:rPr>
                        <a:t>11.1%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40393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8EF47E4-CE44-097F-C330-B6E37EE90C46}"/>
              </a:ext>
            </a:extLst>
          </p:cNvPr>
          <p:cNvSpPr txBox="1"/>
          <p:nvPr/>
        </p:nvSpPr>
        <p:spPr>
          <a:xfrm>
            <a:off x="913772" y="2984302"/>
            <a:ext cx="8839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dirty="0">
                <a:solidFill>
                  <a:schemeClr val="accent1"/>
                </a:solidFill>
              </a:rPr>
              <a:t>Resultados t-test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7004D4-B3B6-FC4C-8BD2-644394DE24FD}"/>
              </a:ext>
            </a:extLst>
          </p:cNvPr>
          <p:cNvSpPr txBox="1"/>
          <p:nvPr/>
        </p:nvSpPr>
        <p:spPr>
          <a:xfrm>
            <a:off x="0" y="6488668"/>
            <a:ext cx="8839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900" dirty="0">
                <a:solidFill>
                  <a:schemeClr val="accent2"/>
                </a:solidFill>
              </a:rPr>
              <a:t>* </a:t>
            </a:r>
            <a:r>
              <a:rPr lang="es-ES_tradnl" sz="900" b="0" i="1" noProof="0" dirty="0">
                <a:solidFill>
                  <a:schemeClr val="accent2"/>
                </a:solidFill>
              </a:rPr>
              <a:t>FK_PRICE  se refiere a los productos moderados y marcados como ‘</a:t>
            </a:r>
            <a:r>
              <a:rPr lang="es-ES_tradnl" sz="900" b="0" i="1" noProof="0" dirty="0" err="1">
                <a:solidFill>
                  <a:schemeClr val="accent2"/>
                </a:solidFill>
              </a:rPr>
              <a:t>fake</a:t>
            </a:r>
            <a:r>
              <a:rPr lang="es-ES_tradnl" sz="900" b="0" i="1" noProof="0" dirty="0">
                <a:solidFill>
                  <a:schemeClr val="accent2"/>
                </a:solidFill>
              </a:rPr>
              <a:t>’ por la regla de precio</a:t>
            </a:r>
          </a:p>
          <a:p>
            <a:r>
              <a:rPr lang="es-ES_tradnl" sz="900" dirty="0">
                <a:solidFill>
                  <a:schemeClr val="accent2"/>
                </a:solidFill>
              </a:rPr>
              <a:t>* NO se refiere a los productos no moderados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7771F83-34C0-F482-AA78-BA722BBB2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86701"/>
              </p:ext>
            </p:extLst>
          </p:nvPr>
        </p:nvGraphicFramePr>
        <p:xfrm>
          <a:off x="1011539" y="2031642"/>
          <a:ext cx="9610451" cy="914400"/>
        </p:xfrm>
        <a:graphic>
          <a:graphicData uri="http://schemas.openxmlformats.org/drawingml/2006/table">
            <a:tbl>
              <a:tblPr firstRow="1" firstCol="1">
                <a:tableStyleId>{7E9639D4-E3E2-4D34-9284-5A2195B3D0D7}</a:tableStyleId>
              </a:tblPr>
              <a:tblGrid>
                <a:gridCol w="5581918">
                  <a:extLst>
                    <a:ext uri="{9D8B030D-6E8A-4147-A177-3AD203B41FA5}">
                      <a16:colId xmlns:a16="http://schemas.microsoft.com/office/drawing/2014/main" val="841467696"/>
                    </a:ext>
                  </a:extLst>
                </a:gridCol>
                <a:gridCol w="1802920">
                  <a:extLst>
                    <a:ext uri="{9D8B030D-6E8A-4147-A177-3AD203B41FA5}">
                      <a16:colId xmlns:a16="http://schemas.microsoft.com/office/drawing/2014/main" val="85441154"/>
                    </a:ext>
                  </a:extLst>
                </a:gridCol>
                <a:gridCol w="2225613">
                  <a:extLst>
                    <a:ext uri="{9D8B030D-6E8A-4147-A177-3AD203B41FA5}">
                      <a16:colId xmlns:a16="http://schemas.microsoft.com/office/drawing/2014/main" val="61015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solidFill>
                            <a:schemeClr val="accent1"/>
                          </a:solidFill>
                          <a:effectLst/>
                        </a:rPr>
                        <a:t>Prueba Estadística</a:t>
                      </a:r>
                    </a:p>
                  </a:txBody>
                  <a:tcPr marL="0" marR="0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solidFill>
                            <a:schemeClr val="accent1"/>
                          </a:solidFill>
                          <a:effectLst/>
                        </a:rPr>
                        <a:t>Casos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solidFill>
                            <a:schemeClr val="accent1"/>
                          </a:solidFill>
                          <a:effectLst/>
                        </a:rPr>
                        <a:t>Participación (%)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678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200" b="0" i="1" noProof="0"/>
                        <a:t>Total de casos analizados</a:t>
                      </a:r>
                      <a:endParaRPr lang="es-ES_tradnl" sz="1200" b="0" i="1" noProof="0">
                        <a:effectLst/>
                      </a:endParaRPr>
                    </a:p>
                  </a:txBody>
                  <a:tcPr marL="21988" marR="21988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effectLst/>
                        </a:rPr>
                        <a:t>99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effectLst/>
                        </a:rPr>
                        <a:t>100.0%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36128"/>
                  </a:ext>
                </a:extLst>
              </a:tr>
              <a:tr h="51135">
                <a:tc>
                  <a:txBody>
                    <a:bodyPr/>
                    <a:lstStyle/>
                    <a:p>
                      <a:pPr rtl="0" fontAlgn="b"/>
                      <a:r>
                        <a:rPr lang="es-ES_tradnl" sz="1200" b="0" i="1" noProof="0" dirty="0">
                          <a:effectLst/>
                        </a:rPr>
                        <a:t>Distribución de FK_PRICE y NO es significativamente diferente</a:t>
                      </a:r>
                    </a:p>
                  </a:txBody>
                  <a:tcPr marL="28575" marR="28575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i="1" noProof="0">
                          <a:effectLst/>
                        </a:rPr>
                        <a:t>65</a:t>
                      </a:r>
                    </a:p>
                  </a:txBody>
                  <a:tcPr marL="28575" marR="28575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effectLst/>
                        </a:rPr>
                        <a:t>65.7%</a:t>
                      </a:r>
                    </a:p>
                  </a:txBody>
                  <a:tcPr marL="28575" marR="28575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072754"/>
                  </a:ext>
                </a:extLst>
              </a:tr>
              <a:tr h="44743">
                <a:tc>
                  <a:txBody>
                    <a:bodyPr/>
                    <a:lstStyle/>
                    <a:p>
                      <a:pPr rtl="0" fontAlgn="b"/>
                      <a:r>
                        <a:rPr lang="es-ES_tradnl" sz="1200" b="0" i="1" noProof="0" dirty="0">
                          <a:effectLst/>
                        </a:rPr>
                        <a:t>No se encontró diferencia significativa en la distribución de FK_PRICE y NO</a:t>
                      </a:r>
                    </a:p>
                  </a:txBody>
                  <a:tcPr marL="28575" marR="28575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i="1" noProof="0" dirty="0">
                          <a:effectLst/>
                        </a:rPr>
                        <a:t>23</a:t>
                      </a:r>
                    </a:p>
                  </a:txBody>
                  <a:tcPr marL="28575" marR="28575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effectLst/>
                        </a:rPr>
                        <a:t>23.2%</a:t>
                      </a:r>
                    </a:p>
                  </a:txBody>
                  <a:tcPr marL="28575" marR="28575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591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s-ES_tradnl" sz="1200" b="0" i="1" noProof="0"/>
                        <a:t>Resultados inconclusos</a:t>
                      </a:r>
                      <a:endParaRPr lang="es-ES_tradnl" sz="1200" b="0" i="1" noProof="0">
                        <a:effectLst/>
                      </a:endParaRPr>
                    </a:p>
                  </a:txBody>
                  <a:tcPr marL="21988" marR="21988" marT="0" marB="0" anchor="b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>
                          <a:effectLst/>
                        </a:rPr>
                        <a:t>11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ES_tradnl" sz="1200" b="0" noProof="0" dirty="0">
                          <a:effectLst/>
                        </a:rPr>
                        <a:t>11.1%</a:t>
                      </a:r>
                    </a:p>
                  </a:txBody>
                  <a:tcPr marL="21988" marR="21988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7403939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3A1F0E3-9416-D127-9163-6D7EB52C7A11}"/>
              </a:ext>
            </a:extLst>
          </p:cNvPr>
          <p:cNvSpPr txBox="1"/>
          <p:nvPr/>
        </p:nvSpPr>
        <p:spPr>
          <a:xfrm>
            <a:off x="913774" y="1729254"/>
            <a:ext cx="8839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dirty="0">
                <a:solidFill>
                  <a:schemeClr val="accent1"/>
                </a:solidFill>
              </a:rPr>
              <a:t>Resultados 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FC5107-75C1-F120-2DA9-9C72B9302313}"/>
              </a:ext>
            </a:extLst>
          </p:cNvPr>
          <p:cNvSpPr txBox="1"/>
          <p:nvPr/>
        </p:nvSpPr>
        <p:spPr>
          <a:xfrm>
            <a:off x="1086928" y="4480374"/>
            <a:ext cx="9535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200" b="1" dirty="0">
                <a:solidFill>
                  <a:schemeClr val="accent3">
                    <a:lumMod val="50000"/>
                  </a:schemeClr>
                </a:solidFill>
              </a:rPr>
              <a:t>Las pruebas estadísticas son representativas</a:t>
            </a:r>
            <a:r>
              <a:rPr lang="es-ES_tradnl" sz="1200" dirty="0">
                <a:solidFill>
                  <a:schemeClr val="accent3">
                    <a:lumMod val="50000"/>
                  </a:schemeClr>
                </a:solidFill>
              </a:rPr>
              <a:t>, confirmando que, en promedio, existe una diferencia significativa en los precios entre los grupos muestreados.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ES_tradnl" sz="1200" dirty="0">
              <a:solidFill>
                <a:schemeClr val="accent3">
                  <a:lumMod val="50000"/>
                </a:schemeClr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ES_tradnl" sz="1200" b="1" dirty="0">
                <a:solidFill>
                  <a:schemeClr val="accent3">
                    <a:lumMod val="50000"/>
                  </a:schemeClr>
                </a:solidFill>
              </a:rPr>
              <a:t>Los productos clasificados como ’</a:t>
            </a:r>
            <a:r>
              <a:rPr lang="es-ES_tradnl" sz="1200" b="1" dirty="0" err="1">
                <a:solidFill>
                  <a:schemeClr val="accent3">
                    <a:lumMod val="50000"/>
                  </a:schemeClr>
                </a:solidFill>
              </a:rPr>
              <a:t>fake</a:t>
            </a:r>
            <a:r>
              <a:rPr lang="es-ES_tradnl" sz="1200" b="1" dirty="0">
                <a:solidFill>
                  <a:schemeClr val="accent3">
                    <a:lumMod val="50000"/>
                  </a:schemeClr>
                </a:solidFill>
              </a:rPr>
              <a:t>’ por precio</a:t>
            </a:r>
            <a:r>
              <a:rPr lang="es-ES_tradnl" sz="1200" dirty="0">
                <a:solidFill>
                  <a:schemeClr val="accent3">
                    <a:lumMod val="50000"/>
                  </a:schemeClr>
                </a:solidFill>
              </a:rPr>
              <a:t> tienden a tener precios significativamente más bajos en comparación con aquellos no moderados, por lo que se concluye que </a:t>
            </a:r>
            <a:r>
              <a:rPr lang="es-ES_tradnl" sz="1200" b="1" dirty="0">
                <a:solidFill>
                  <a:schemeClr val="accent3">
                    <a:lumMod val="50000"/>
                  </a:schemeClr>
                </a:solidFill>
              </a:rPr>
              <a:t>la regla de moderación por precio (FK_PRICE) </a:t>
            </a:r>
            <a:r>
              <a:rPr lang="es-ES_tradnl" sz="1200" dirty="0">
                <a:solidFill>
                  <a:schemeClr val="accent3">
                    <a:lumMod val="50000"/>
                  </a:schemeClr>
                </a:solidFill>
              </a:rPr>
              <a:t>excluye productos con precios anormalmente bajos en relación con el promedio de mercado dentro de cada categoría definida.</a:t>
            </a:r>
          </a:p>
        </p:txBody>
      </p:sp>
    </p:spTree>
    <p:extLst>
      <p:ext uri="{BB962C8B-B14F-4D97-AF65-F5344CB8AC3E}">
        <p14:creationId xmlns:p14="http://schemas.microsoft.com/office/powerpoint/2010/main" val="238257468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Custom 3">
      <a:dk1>
        <a:srgbClr val="2D3277"/>
      </a:dk1>
      <a:lt1>
        <a:srgbClr val="FFFFFF"/>
      </a:lt1>
      <a:dk2>
        <a:srgbClr val="39302A"/>
      </a:dk2>
      <a:lt2>
        <a:srgbClr val="E5DEDB"/>
      </a:lt2>
      <a:accent1>
        <a:srgbClr val="FEDB00"/>
      </a:accent1>
      <a:accent2>
        <a:srgbClr val="2D3277"/>
      </a:accent2>
      <a:accent3>
        <a:srgbClr val="87B9C8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{19FD8354-D6C3-854B-9E6D-ED1B52697BC3}tf10001073_mac</Template>
  <TotalTime>394</TotalTime>
  <Words>1520</Words>
  <Application>Microsoft Macintosh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Courier New</vt:lpstr>
      <vt:lpstr>Droplet</vt:lpstr>
      <vt:lpstr>CHALLENGE TECNICO – oPERACIONES &amp; analytics – MERCADO LIBRE</vt:lpstr>
      <vt:lpstr>PowerPoint Presentation</vt:lpstr>
      <vt:lpstr>Descripción y estructura – Generalidades</vt:lpstr>
      <vt:lpstr>Descripción y estructura – Análisis variables</vt:lpstr>
      <vt:lpstr>Distribución y patrones – moderaciones</vt:lpstr>
      <vt:lpstr>Distribución y patrones – moderaciones</vt:lpstr>
      <vt:lpstr>Distribución y patrones – moderaciones (Reglas)</vt:lpstr>
      <vt:lpstr>Reglas  de moderaciones - precios</vt:lpstr>
      <vt:lpstr>Reglas  de moderaciones - precios</vt:lpstr>
      <vt:lpstr>Reglas  de moderaciones - ATRIBUTOS</vt:lpstr>
      <vt:lpstr>Reglas  de moderaciones - Atributos</vt:lpstr>
      <vt:lpstr>productos falsificados - Impacto en el marketplace</vt:lpstr>
      <vt:lpstr>productos falsificados - Estrategias de detección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Gutierrez</dc:creator>
  <cp:lastModifiedBy>Andres Gutierrez</cp:lastModifiedBy>
  <cp:revision>3</cp:revision>
  <dcterms:created xsi:type="dcterms:W3CDTF">2025-03-30T18:03:02Z</dcterms:created>
  <dcterms:modified xsi:type="dcterms:W3CDTF">2025-03-31T00:37:32Z</dcterms:modified>
</cp:coreProperties>
</file>