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7" r:id="rId3"/>
    <p:sldId id="476" r:id="rId4"/>
    <p:sldId id="315" r:id="rId5"/>
    <p:sldId id="478" r:id="rId6"/>
    <p:sldId id="477" r:id="rId7"/>
    <p:sldId id="261" r:id="rId8"/>
    <p:sldId id="400" r:id="rId9"/>
    <p:sldId id="439" r:id="rId10"/>
    <p:sldId id="442" r:id="rId11"/>
    <p:sldId id="449" r:id="rId12"/>
    <p:sldId id="450" r:id="rId13"/>
    <p:sldId id="458" r:id="rId14"/>
    <p:sldId id="47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456C"/>
    <a:srgbClr val="A52E3B"/>
    <a:srgbClr val="FFFFFF"/>
    <a:srgbClr val="000099"/>
    <a:srgbClr val="FF0066"/>
    <a:srgbClr val="4B0000"/>
    <a:srgbClr val="0E452D"/>
    <a:srgbClr val="4E8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5087D-2E33-C648-9198-A6D57B1E025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CFCB-1C38-F644-A5A8-EFFDA890A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88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7A16-3D1C-114D-8203-3291C5F34E9C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8EEC-1B8B-9D49-80A9-A1AAD609B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4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878A-4E6D-49D3-B37A-ECF1991CE3A8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61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350F-4A79-45CB-85AE-2B67511EAD2E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10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92D7-1983-4DC7-BDD3-DE5D922CCE99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4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B56-1B8D-4359-A2EC-2FEB1D644011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0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8C2-FD67-4AC2-9450-81AB2A3A8A5D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C31F-EA1D-423E-A08C-857F1829D552}" type="datetime1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E41-A040-416A-A695-9A935FD3E818}" type="datetime1">
              <a:rPr lang="es-ES" smtClean="0"/>
              <a:t>28/08/2018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78FE-C726-471C-AFA1-E9A7162AF440}" type="datetime1">
              <a:rPr lang="es-ES" smtClean="0"/>
              <a:t>28/08/2018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6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9CA5-C2B0-4E98-9523-7A82E8E96DBF}" type="datetime1">
              <a:rPr lang="es-ES" smtClean="0"/>
              <a:t>28/08/2018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0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05E-A3E6-4333-8D38-BDB0B29A3BAB}" type="datetime1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36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3669-AF4D-4245-A37E-393B389913D7}" type="datetime1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3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537A-202B-47B5-8312-98F508DF9242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62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t="39115" r="52097" b="32796"/>
          <a:stretch/>
        </p:blipFill>
        <p:spPr>
          <a:xfrm>
            <a:off x="3324928" y="1532958"/>
            <a:ext cx="5650952" cy="39320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kern="1400" spc="-800" dirty="0" err="1">
                <a:solidFill>
                  <a:schemeClr val="bg1"/>
                </a:solidFill>
                <a:latin typeface="Silom"/>
                <a:cs typeface="Silom"/>
              </a:rPr>
              <a:t>Merge</a:t>
            </a:r>
            <a:endParaRPr lang="es-ES" kern="1400" spc="-800" dirty="0">
              <a:solidFill>
                <a:schemeClr val="bg1"/>
              </a:solidFill>
              <a:latin typeface="Silom"/>
              <a:cs typeface="Silo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6316" y="3402274"/>
            <a:ext cx="2868286" cy="5074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 caso ESPECIAL</a:t>
            </a:r>
          </a:p>
        </p:txBody>
      </p:sp>
      <p:pic>
        <p:nvPicPr>
          <p:cNvPr id="4" name="Imagen 3" descr="Captura de pantalla 2017-03-30 a las 12.06.17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5" y="5811619"/>
            <a:ext cx="3368524" cy="8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1" indent="-457200">
              <a:buAutoNum type="alphaLcParenR"/>
            </a:pPr>
            <a:r>
              <a:rPr lang="es-ES" dirty="0"/>
              <a:t>Crear el programa </a:t>
            </a:r>
            <a:r>
              <a:rPr lang="es-ES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ProgramaAcumulador</a:t>
            </a:r>
            <a:endParaRPr lang="es-ES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AutoNum type="alphaLcParenR"/>
            </a:pPr>
            <a:endParaRPr lang="es-ES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AutoNum type="alphaLcParenR"/>
            </a:pPr>
            <a:r>
              <a:rPr lang="es-ES" dirty="0"/>
              <a:t>Generar las dos listas que contienen los gastos ordenados por tipo de consumo. De cada consumo se conoce el tipo de consumo, la  fecha y el monto del gasto.</a:t>
            </a:r>
          </a:p>
          <a:p>
            <a:pPr marL="914400" lvl="1" indent="-457200">
              <a:buAutoNum type="alphaLcParenR"/>
            </a:pPr>
            <a:endParaRPr lang="es-ES" dirty="0"/>
          </a:p>
          <a:p>
            <a:pPr marL="914400" lvl="1" indent="-457200">
              <a:buAutoNum type="alphaLcParenR"/>
            </a:pPr>
            <a:r>
              <a:rPr lang="es-ES" dirty="0"/>
              <a:t>Mostrar las listas generadas.</a:t>
            </a:r>
          </a:p>
          <a:p>
            <a:pPr marL="914400" lvl="1" indent="-457200">
              <a:buAutoNum type="alphaLcParenR"/>
            </a:pPr>
            <a:endParaRPr lang="es-ES" sz="2000" dirty="0"/>
          </a:p>
          <a:p>
            <a:pPr marL="914400" lvl="1" indent="-457200">
              <a:buAutoNum type="alphaLcParenR"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24DFA9-CA64-4B9E-8939-208E45C6D662}"/>
              </a:ext>
            </a:extLst>
          </p:cNvPr>
          <p:cNvSpPr txBox="1"/>
          <p:nvPr/>
        </p:nvSpPr>
        <p:spPr>
          <a:xfrm>
            <a:off x="616520" y="5775100"/>
            <a:ext cx="110490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s-ES" sz="2000" dirty="0"/>
              <a:t>IMPORTANTE: Para realizar esta tarea deben reutilizar los módulos implementados anteriormente.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171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d) Adaptar los tipos de datos utilizados por el </a:t>
            </a:r>
            <a:r>
              <a:rPr lang="es-ES_tradnl" altLang="es-E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procedure</a:t>
            </a:r>
            <a:r>
              <a:rPr lang="es-ES_tradnl" altLang="es-E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agregarAlFinal</a:t>
            </a:r>
            <a:r>
              <a:rPr lang="es-ES_tradnl" altLang="es-E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ya trabajado. 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5166"/>
          <a:stretch/>
        </p:blipFill>
        <p:spPr>
          <a:xfrm>
            <a:off x="597599" y="5121088"/>
            <a:ext cx="1035424" cy="17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1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6523" y="1811770"/>
            <a:ext cx="111321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e) Adaptar los tipos de datos utilizados en el </a:t>
            </a:r>
            <a:r>
              <a:rPr lang="es-ES_tradnl" altLang="es-E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procedure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A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  <a:r>
              <a:rPr lang="es-AR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ya visto.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32817" y="5484476"/>
            <a:ext cx="1081221" cy="13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2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f) Realizar un módulo que haga un </a:t>
            </a:r>
            <a:r>
              <a:rPr lang="es-ES_tradnl" altLang="es-ES" sz="2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merge</a:t>
            </a:r>
            <a:r>
              <a:rPr lang="es-ES_tradnl" altLang="es-ES" sz="2400" b="1" dirty="0">
                <a:latin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entre las 2 listas de consumos, acumulando el monto total de cada consumo. Utilizar los módulos implementados en d) y e).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3"/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mergeAcumulador</a:t>
            </a:r>
            <a:endParaRPr lang="es-AR" sz="2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5" y="5454210"/>
            <a:ext cx="1059086" cy="1403790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344759" y="5510861"/>
            <a:ext cx="1060450" cy="13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5" y="5454210"/>
            <a:ext cx="1059086" cy="1403790"/>
          </a:xfrm>
          <a:prstGeom prst="rect">
            <a:avLst/>
          </a:prstGeom>
        </p:spPr>
      </p:pic>
      <p:pic>
        <p:nvPicPr>
          <p:cNvPr id="1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344759" y="5510861"/>
            <a:ext cx="1060450" cy="13471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e) En el programa principal invocar al módulo </a:t>
            </a:r>
            <a:r>
              <a:rPr lang="es-ES_tradnl" altLang="es-ES" sz="2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mergeAcumulador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enviándole las 2 listas creadas previamente. Imprimir en pantalla cada tipo de consumo y su monto total gastado.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17B317-B6B9-4616-BD67-653AE4371307}"/>
              </a:ext>
            </a:extLst>
          </p:cNvPr>
          <p:cNvSpPr txBox="1"/>
          <p:nvPr/>
        </p:nvSpPr>
        <p:spPr>
          <a:xfrm>
            <a:off x="457200" y="4560570"/>
            <a:ext cx="1139571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dirty="0"/>
              <a:t>Enviar a través de la Mensajería de Ideas, el archivo </a:t>
            </a:r>
            <a:r>
              <a:rPr lang="es-ES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ProgramaAcumulador.pas</a:t>
            </a:r>
            <a:r>
              <a:rPr lang="es-ES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/>
              <a:t>al docente asignado al grupo.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247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n 81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778" r="54803" b="61718"/>
          <a:stretch/>
        </p:blipFill>
        <p:spPr>
          <a:xfrm>
            <a:off x="0" y="485144"/>
            <a:ext cx="4977240" cy="376699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809312" y="729613"/>
            <a:ext cx="3757854" cy="195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solidFill>
                  <a:srgbClr val="4B0000"/>
                </a:solidFill>
                <a:cs typeface="Kohinoor Devanagari Book"/>
              </a:rPr>
              <a:t>Supongamos que Pepe y Moni mantienen sus gastos ordenados por tipo de consumo (Supermercado, Ropa, Impuestos, </a:t>
            </a:r>
            <a:r>
              <a:rPr lang="es-ES" sz="2000" b="1" dirty="0" err="1">
                <a:solidFill>
                  <a:srgbClr val="4B0000"/>
                </a:solidFill>
                <a:cs typeface="Kohinoor Devanagari Book"/>
              </a:rPr>
              <a:t>etc</a:t>
            </a:r>
            <a:r>
              <a:rPr lang="es-ES" sz="2000" b="1" dirty="0">
                <a:solidFill>
                  <a:srgbClr val="4B0000"/>
                </a:solidFill>
                <a:cs typeface="Kohinoor Devanagari Book"/>
              </a:rPr>
              <a:t>)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117386" y="28796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Gastos de Moni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126345" y="4915504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Gastos de Pepe</a:t>
            </a:r>
          </a:p>
        </p:txBody>
      </p:sp>
      <p:pic>
        <p:nvPicPr>
          <p:cNvPr id="3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5911622" y="2216642"/>
            <a:ext cx="1035423" cy="2971800"/>
          </a:xfrm>
          <a:prstGeom prst="rect">
            <a:avLst/>
          </a:prstGeom>
        </p:spPr>
      </p:pic>
      <p:grpSp>
        <p:nvGrpSpPr>
          <p:cNvPr id="58" name="Agrupar 57"/>
          <p:cNvGrpSpPr/>
          <p:nvPr/>
        </p:nvGrpSpPr>
        <p:grpSpPr>
          <a:xfrm rot="16200000">
            <a:off x="9015564" y="253864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9" name="Rectángulo redondeado 58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9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Peluqruería</a:t>
              </a:r>
              <a:r>
                <a:rPr lang="es-ES_tradnl" sz="1600" kern="1200" dirty="0"/>
                <a:t>  40</a:t>
              </a:r>
            </a:p>
          </p:txBody>
        </p:sp>
      </p:grpSp>
      <p:grpSp>
        <p:nvGrpSpPr>
          <p:cNvPr id="61" name="Agrupar 60"/>
          <p:cNvGrpSpPr/>
          <p:nvPr/>
        </p:nvGrpSpPr>
        <p:grpSpPr>
          <a:xfrm rot="16200000">
            <a:off x="9596975" y="254044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Peluquería 200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 rot="16200000">
            <a:off x="10186904" y="2554709"/>
            <a:ext cx="1583990" cy="539999"/>
            <a:chOff x="2890257" y="505119"/>
            <a:chExt cx="1374951" cy="673493"/>
          </a:xfrm>
          <a:solidFill>
            <a:schemeClr val="accent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Ropa  700</a:t>
              </a:r>
            </a:p>
          </p:txBody>
        </p:sp>
      </p:grpSp>
      <p:sp>
        <p:nvSpPr>
          <p:cNvPr id="67" name="Rectángulo 66"/>
          <p:cNvSpPr/>
          <p:nvPr/>
        </p:nvSpPr>
        <p:spPr>
          <a:xfrm>
            <a:off x="8882788" y="392124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Agrupar 67"/>
          <p:cNvGrpSpPr/>
          <p:nvPr/>
        </p:nvGrpSpPr>
        <p:grpSpPr>
          <a:xfrm rot="16200000">
            <a:off x="8998969" y="4776514"/>
            <a:ext cx="1583990" cy="539999"/>
            <a:chOff x="1005328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9" name="Rectángulo redondeado 68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ángulo 69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Peluqería</a:t>
              </a:r>
              <a:r>
                <a:rPr lang="es-ES_tradnl" sz="1600" kern="1200" dirty="0"/>
                <a:t>  50</a:t>
              </a:r>
            </a:p>
          </p:txBody>
        </p:sp>
      </p:grpSp>
      <p:grpSp>
        <p:nvGrpSpPr>
          <p:cNvPr id="71" name="Agrupar 70"/>
          <p:cNvGrpSpPr/>
          <p:nvPr/>
        </p:nvGrpSpPr>
        <p:grpSpPr>
          <a:xfrm rot="16200000">
            <a:off x="9602353" y="4778312"/>
            <a:ext cx="1583990" cy="539999"/>
            <a:chOff x="1446557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700" kern="1200" dirty="0"/>
                <a:t>Salidas 300</a:t>
              </a:r>
              <a:endParaRPr lang="hu-HU" sz="1700" kern="1200" dirty="0"/>
            </a:p>
          </p:txBody>
        </p:sp>
      </p:grpSp>
      <p:grpSp>
        <p:nvGrpSpPr>
          <p:cNvPr id="74" name="Agrupar 73"/>
          <p:cNvGrpSpPr/>
          <p:nvPr/>
        </p:nvGrpSpPr>
        <p:grpSpPr>
          <a:xfrm rot="16200000">
            <a:off x="10192282" y="4792581"/>
            <a:ext cx="1583990" cy="539999"/>
            <a:chOff x="4333956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5" name="Rectángulo redondeado 74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ángulo 75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Salidas 200</a:t>
              </a:r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8897059" y="5876085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8" name="Agrupar 77"/>
          <p:cNvGrpSpPr/>
          <p:nvPr/>
        </p:nvGrpSpPr>
        <p:grpSpPr>
          <a:xfrm rot="16200000">
            <a:off x="8407468" y="4776514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9" name="Rectángulo redondeado 7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 7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Impuestos  300</a:t>
              </a:r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ESPECIAL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37" name="Marcador de contenido 3">
            <a:extLst>
              <a:ext uri="{FF2B5EF4-FFF2-40B4-BE49-F238E27FC236}">
                <a16:creationId xmlns:a16="http://schemas.microsoft.com/office/drawing/2014/main" id="{AF2F6B23-E67B-4502-89D2-BC431E3AA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810202" y="2216642"/>
            <a:ext cx="1018421" cy="2988713"/>
          </a:xfrm>
        </p:spPr>
      </p:pic>
      <p:grpSp>
        <p:nvGrpSpPr>
          <p:cNvPr id="38" name="Agrupar 77"/>
          <p:cNvGrpSpPr/>
          <p:nvPr/>
        </p:nvGrpSpPr>
        <p:grpSpPr>
          <a:xfrm rot="16200000">
            <a:off x="8415888" y="2554384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9" name="Rectángulo redondeado 7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7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Impuestos  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 descr="55480-O86KUM.eps">
            <a:extLst>
              <a:ext uri="{FF2B5EF4-FFF2-40B4-BE49-F238E27FC236}">
                <a16:creationId xmlns:a16="http://schemas.microsoft.com/office/drawing/2014/main" id="{A402C3A5-9793-4BB1-A965-C8EA7030C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37600" y="16842"/>
            <a:ext cx="5413631" cy="3126892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1133149" y="214960"/>
            <a:ext cx="3421279" cy="1669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rgbClr val="4B0000"/>
                </a:solidFill>
                <a:latin typeface="Kohinoor Devanagari Book"/>
                <a:cs typeface="Kohinoor Devanagari Book"/>
              </a:rPr>
              <a:t>Si quisieran conocer cuánto dinero han gastado, en total, en cada tipo de consumo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ESPECIAL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37" name="Marcador de contenido 3">
            <a:extLst>
              <a:ext uri="{FF2B5EF4-FFF2-40B4-BE49-F238E27FC236}">
                <a16:creationId xmlns:a16="http://schemas.microsoft.com/office/drawing/2014/main" id="{E8B686B9-BAED-4E67-980B-20914635B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5456397" y="45783"/>
            <a:ext cx="952231" cy="2893792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D8BEF999-A7AA-4E52-A26C-B6E2D7B0530C}"/>
              </a:ext>
            </a:extLst>
          </p:cNvPr>
          <p:cNvGrpSpPr/>
          <p:nvPr/>
        </p:nvGrpSpPr>
        <p:grpSpPr>
          <a:xfrm>
            <a:off x="1985886" y="3772544"/>
            <a:ext cx="3095983" cy="1758058"/>
            <a:chOff x="396180" y="3721208"/>
            <a:chExt cx="3095983" cy="1758058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DB59338-42F4-4EA2-9202-F0F00D536B04}"/>
                </a:ext>
              </a:extLst>
            </p:cNvPr>
            <p:cNvSpPr/>
            <p:nvPr/>
          </p:nvSpPr>
          <p:spPr>
            <a:xfrm>
              <a:off x="396180" y="5393654"/>
              <a:ext cx="3095983" cy="856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0" name="Agrupar 57">
              <a:extLst>
                <a:ext uri="{FF2B5EF4-FFF2-40B4-BE49-F238E27FC236}">
                  <a16:creationId xmlns:a16="http://schemas.microsoft.com/office/drawing/2014/main" id="{5E9D4AAA-386F-4752-AF4B-785C9B44D3A5}"/>
                </a:ext>
              </a:extLst>
            </p:cNvPr>
            <p:cNvGrpSpPr/>
            <p:nvPr/>
          </p:nvGrpSpPr>
          <p:grpSpPr>
            <a:xfrm rot="16200000">
              <a:off x="516334" y="4252513"/>
              <a:ext cx="1583990" cy="539999"/>
              <a:chOff x="2480412" y="0"/>
              <a:chExt cx="1399894" cy="656610"/>
            </a:xfrm>
            <a:solidFill>
              <a:srgbClr val="92456C"/>
            </a:solidFill>
            <a:effectLst>
              <a:reflection stA="41000" endPos="23000" dist="38100" dir="5400000" sy="-100000" algn="bl" rotWithShape="0"/>
            </a:effectLst>
          </p:grpSpPr>
          <p:sp>
            <p:nvSpPr>
              <p:cNvPr id="41" name="Rectángulo redondeado 58">
                <a:extLst>
                  <a:ext uri="{FF2B5EF4-FFF2-40B4-BE49-F238E27FC236}">
                    <a16:creationId xmlns:a16="http://schemas.microsoft.com/office/drawing/2014/main" id="{B9E9B51A-C4F1-4BF4-AF1B-61D75F5631D9}"/>
                  </a:ext>
                </a:extLst>
              </p:cNvPr>
              <p:cNvSpPr/>
              <p:nvPr/>
            </p:nvSpPr>
            <p:spPr>
              <a:xfrm>
                <a:off x="2480412" y="0"/>
                <a:ext cx="1399894" cy="656610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6859244B-CBB4-438B-8665-CB4719F8BBEE}"/>
                  </a:ext>
                </a:extLst>
              </p:cNvPr>
              <p:cNvSpPr/>
              <p:nvPr/>
            </p:nvSpPr>
            <p:spPr>
              <a:xfrm>
                <a:off x="2512465" y="32053"/>
                <a:ext cx="1335788" cy="5925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600" kern="1200" dirty="0"/>
                  <a:t>Peluquería 90</a:t>
                </a:r>
              </a:p>
            </p:txBody>
          </p:sp>
        </p:grpSp>
        <p:grpSp>
          <p:nvGrpSpPr>
            <p:cNvPr id="43" name="Agrupar 63">
              <a:extLst>
                <a:ext uri="{FF2B5EF4-FFF2-40B4-BE49-F238E27FC236}">
                  <a16:creationId xmlns:a16="http://schemas.microsoft.com/office/drawing/2014/main" id="{6AC79A26-2323-4A40-9EF4-022A5E438F9E}"/>
                </a:ext>
              </a:extLst>
            </p:cNvPr>
            <p:cNvGrpSpPr/>
            <p:nvPr/>
          </p:nvGrpSpPr>
          <p:grpSpPr>
            <a:xfrm rot="16200000">
              <a:off x="1149461" y="4247859"/>
              <a:ext cx="1593302" cy="539999"/>
              <a:chOff x="2893006" y="-447112"/>
              <a:chExt cx="1383035" cy="673493"/>
            </a:xfrm>
            <a:solidFill>
              <a:schemeClr val="accent6"/>
            </a:solidFill>
            <a:effectLst>
              <a:reflection blurRad="6350" stA="44000" endA="300" endPos="28000" dist="38100" dir="5400000" sy="-100000" algn="bl" rotWithShape="0"/>
            </a:effectLst>
          </p:grpSpPr>
          <p:sp>
            <p:nvSpPr>
              <p:cNvPr id="44" name="Rectángulo redondeado 64">
                <a:extLst>
                  <a:ext uri="{FF2B5EF4-FFF2-40B4-BE49-F238E27FC236}">
                    <a16:creationId xmlns:a16="http://schemas.microsoft.com/office/drawing/2014/main" id="{0BC4976F-9FA9-408F-AA64-A9D762746687}"/>
                  </a:ext>
                </a:extLst>
              </p:cNvPr>
              <p:cNvSpPr/>
              <p:nvPr/>
            </p:nvSpPr>
            <p:spPr>
              <a:xfrm>
                <a:off x="2901090" y="-447112"/>
                <a:ext cx="1374951" cy="673493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277FB86E-5937-496E-B72C-3CAEDD76C713}"/>
                  </a:ext>
                </a:extLst>
              </p:cNvPr>
              <p:cNvSpPr/>
              <p:nvPr/>
            </p:nvSpPr>
            <p:spPr>
              <a:xfrm>
                <a:off x="2893006" y="-446279"/>
                <a:ext cx="1309197" cy="60773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700" kern="1200" dirty="0"/>
                  <a:t>Ropa 700</a:t>
                </a:r>
              </a:p>
            </p:txBody>
          </p:sp>
        </p:grpSp>
        <p:grpSp>
          <p:nvGrpSpPr>
            <p:cNvPr id="46" name="Agrupar 70">
              <a:extLst>
                <a:ext uri="{FF2B5EF4-FFF2-40B4-BE49-F238E27FC236}">
                  <a16:creationId xmlns:a16="http://schemas.microsoft.com/office/drawing/2014/main" id="{99917502-7C86-4350-8918-CB04A94B75B7}"/>
                </a:ext>
              </a:extLst>
            </p:cNvPr>
            <p:cNvGrpSpPr/>
            <p:nvPr/>
          </p:nvGrpSpPr>
          <p:grpSpPr>
            <a:xfrm rot="16200000">
              <a:off x="1825133" y="4255627"/>
              <a:ext cx="1583990" cy="540000"/>
              <a:chOff x="1437112" y="1250417"/>
              <a:chExt cx="1374951" cy="673494"/>
            </a:xfrm>
            <a:solidFill>
              <a:schemeClr val="accent4"/>
            </a:solidFill>
            <a:effectLst>
              <a:reflection blurRad="6350" stA="44000" endA="300" endPos="28000" dist="38100" dir="5400000" sy="-100000" algn="bl" rotWithShape="0"/>
            </a:effectLst>
          </p:grpSpPr>
          <p:sp>
            <p:nvSpPr>
              <p:cNvPr id="47" name="Rectángulo redondeado 71">
                <a:extLst>
                  <a:ext uri="{FF2B5EF4-FFF2-40B4-BE49-F238E27FC236}">
                    <a16:creationId xmlns:a16="http://schemas.microsoft.com/office/drawing/2014/main" id="{43AA1EA7-8932-4EBD-AE5D-19BB30B86B57}"/>
                  </a:ext>
                </a:extLst>
              </p:cNvPr>
              <p:cNvSpPr/>
              <p:nvPr/>
            </p:nvSpPr>
            <p:spPr>
              <a:xfrm>
                <a:off x="1437112" y="1250417"/>
                <a:ext cx="1374951" cy="673494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1319A0D9-0BA3-46B6-8C8E-E0D18311EB65}"/>
                  </a:ext>
                </a:extLst>
              </p:cNvPr>
              <p:cNvSpPr/>
              <p:nvPr/>
            </p:nvSpPr>
            <p:spPr>
              <a:xfrm>
                <a:off x="1476104" y="1279484"/>
                <a:ext cx="1145066" cy="60773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1700" kern="1200" dirty="0"/>
                  <a:t>Salidas 500</a:t>
                </a:r>
                <a:endParaRPr lang="hu-HU" sz="1700" kern="1200" dirty="0"/>
              </a:p>
            </p:txBody>
          </p:sp>
        </p:grpSp>
        <p:grpSp>
          <p:nvGrpSpPr>
            <p:cNvPr id="49" name="Agrupar 77">
              <a:extLst>
                <a:ext uri="{FF2B5EF4-FFF2-40B4-BE49-F238E27FC236}">
                  <a16:creationId xmlns:a16="http://schemas.microsoft.com/office/drawing/2014/main" id="{1A757768-6EEA-42B4-B8C3-F8B524071E4C}"/>
                </a:ext>
              </a:extLst>
            </p:cNvPr>
            <p:cNvGrpSpPr/>
            <p:nvPr/>
          </p:nvGrpSpPr>
          <p:grpSpPr>
            <a:xfrm rot="16200000">
              <a:off x="-137001" y="4255922"/>
              <a:ext cx="1606362" cy="539999"/>
              <a:chOff x="0" y="0"/>
              <a:chExt cx="1399894" cy="656610"/>
            </a:xfrm>
            <a:solidFill>
              <a:srgbClr val="2E75B6"/>
            </a:solidFill>
            <a:effectLst>
              <a:reflection stA="41000" endPos="23000" dist="38100" dir="5400000" sy="-100000" algn="bl" rotWithShape="0"/>
            </a:effectLst>
          </p:grpSpPr>
          <p:sp>
            <p:nvSpPr>
              <p:cNvPr id="50" name="Rectángulo redondeado 78">
                <a:extLst>
                  <a:ext uri="{FF2B5EF4-FFF2-40B4-BE49-F238E27FC236}">
                    <a16:creationId xmlns:a16="http://schemas.microsoft.com/office/drawing/2014/main" id="{B58C5AF3-1420-40C8-9520-36BBF0CEAE85}"/>
                  </a:ext>
                </a:extLst>
              </p:cNvPr>
              <p:cNvSpPr/>
              <p:nvPr/>
            </p:nvSpPr>
            <p:spPr>
              <a:xfrm>
                <a:off x="0" y="0"/>
                <a:ext cx="1399894" cy="656610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3F6B9F78-A47E-4F0F-86F9-CA28DB9315C1}"/>
                  </a:ext>
                </a:extLst>
              </p:cNvPr>
              <p:cNvSpPr/>
              <p:nvPr/>
            </p:nvSpPr>
            <p:spPr>
              <a:xfrm>
                <a:off x="32053" y="32053"/>
                <a:ext cx="1335788" cy="5925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600" kern="1200" dirty="0"/>
                  <a:t>Impuestos 800</a:t>
                </a:r>
              </a:p>
            </p:txBody>
          </p:sp>
        </p:grp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9C28F1-9700-47D8-B43D-F36ADC3148DF}"/>
              </a:ext>
            </a:extLst>
          </p:cNvPr>
          <p:cNvSpPr txBox="1"/>
          <p:nvPr/>
        </p:nvSpPr>
        <p:spPr>
          <a:xfrm>
            <a:off x="116222" y="4704517"/>
            <a:ext cx="163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Totales por Consumo</a:t>
            </a:r>
          </a:p>
        </p:txBody>
      </p:sp>
      <p:pic>
        <p:nvPicPr>
          <p:cNvPr id="55" name="Marcador de contenido 3">
            <a:extLst>
              <a:ext uri="{FF2B5EF4-FFF2-40B4-BE49-F238E27FC236}">
                <a16:creationId xmlns:a16="http://schemas.microsoft.com/office/drawing/2014/main" id="{3D28CAFB-16C7-4E9C-9871-7EB6C172A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444813" y="62696"/>
            <a:ext cx="1035423" cy="2876879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00A93122-AC46-48C4-BCDD-86899E235C00}"/>
              </a:ext>
            </a:extLst>
          </p:cNvPr>
          <p:cNvSpPr txBox="1"/>
          <p:nvPr/>
        </p:nvSpPr>
        <p:spPr>
          <a:xfrm>
            <a:off x="7117386" y="28796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Gastos de Moni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A2EB5E45-FC00-42D9-9190-2756C7CC635E}"/>
              </a:ext>
            </a:extLst>
          </p:cNvPr>
          <p:cNvSpPr txBox="1"/>
          <p:nvPr/>
        </p:nvSpPr>
        <p:spPr>
          <a:xfrm>
            <a:off x="7126345" y="4915504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Gastos de Pepe</a:t>
            </a:r>
          </a:p>
        </p:txBody>
      </p:sp>
      <p:grpSp>
        <p:nvGrpSpPr>
          <p:cNvPr id="89" name="Agrupar 57">
            <a:extLst>
              <a:ext uri="{FF2B5EF4-FFF2-40B4-BE49-F238E27FC236}">
                <a16:creationId xmlns:a16="http://schemas.microsoft.com/office/drawing/2014/main" id="{BACF86CA-A1A9-4BF1-B4A0-371C263D2012}"/>
              </a:ext>
            </a:extLst>
          </p:cNvPr>
          <p:cNvGrpSpPr/>
          <p:nvPr/>
        </p:nvGrpSpPr>
        <p:grpSpPr>
          <a:xfrm rot="16200000">
            <a:off x="9015564" y="253864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90" name="Rectángulo redondeado 58">
              <a:extLst>
                <a:ext uri="{FF2B5EF4-FFF2-40B4-BE49-F238E27FC236}">
                  <a16:creationId xmlns:a16="http://schemas.microsoft.com/office/drawing/2014/main" id="{8AC09720-9DE5-45A0-9A21-30B674E3BF10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741BA2FA-3D10-4FA9-A460-017BC46CDB5B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Peluqruería</a:t>
              </a:r>
              <a:r>
                <a:rPr lang="es-ES_tradnl" sz="1600" kern="1200" dirty="0"/>
                <a:t>  40</a:t>
              </a:r>
            </a:p>
          </p:txBody>
        </p:sp>
      </p:grpSp>
      <p:grpSp>
        <p:nvGrpSpPr>
          <p:cNvPr id="92" name="Agrupar 60">
            <a:extLst>
              <a:ext uri="{FF2B5EF4-FFF2-40B4-BE49-F238E27FC236}">
                <a16:creationId xmlns:a16="http://schemas.microsoft.com/office/drawing/2014/main" id="{0EC91FD3-1969-4E32-9862-8EEA950E0E0E}"/>
              </a:ext>
            </a:extLst>
          </p:cNvPr>
          <p:cNvGrpSpPr/>
          <p:nvPr/>
        </p:nvGrpSpPr>
        <p:grpSpPr>
          <a:xfrm rot="16200000">
            <a:off x="9596975" y="254044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3" name="Rectángulo redondeado 61">
              <a:extLst>
                <a:ext uri="{FF2B5EF4-FFF2-40B4-BE49-F238E27FC236}">
                  <a16:creationId xmlns:a16="http://schemas.microsoft.com/office/drawing/2014/main" id="{A6E29857-6FA8-4EFE-87FE-BCFC8ACF9466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FC9FE9DA-7097-4B73-A5A0-AB9315974C57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Peluquería 200</a:t>
              </a:r>
            </a:p>
          </p:txBody>
        </p:sp>
      </p:grpSp>
      <p:grpSp>
        <p:nvGrpSpPr>
          <p:cNvPr id="95" name="Agrupar 63">
            <a:extLst>
              <a:ext uri="{FF2B5EF4-FFF2-40B4-BE49-F238E27FC236}">
                <a16:creationId xmlns:a16="http://schemas.microsoft.com/office/drawing/2014/main" id="{FE0FEEB6-10D0-44AA-B92D-2483567EF3AE}"/>
              </a:ext>
            </a:extLst>
          </p:cNvPr>
          <p:cNvGrpSpPr/>
          <p:nvPr/>
        </p:nvGrpSpPr>
        <p:grpSpPr>
          <a:xfrm rot="16200000">
            <a:off x="10186904" y="2554709"/>
            <a:ext cx="1583990" cy="539999"/>
            <a:chOff x="2890257" y="505119"/>
            <a:chExt cx="1374951" cy="673493"/>
          </a:xfrm>
          <a:solidFill>
            <a:schemeClr val="accent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4">
              <a:extLst>
                <a:ext uri="{FF2B5EF4-FFF2-40B4-BE49-F238E27FC236}">
                  <a16:creationId xmlns:a16="http://schemas.microsoft.com/office/drawing/2014/main" id="{E7024B4A-A901-4C36-9CDB-FC6869EBAB47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363DA551-5C58-4F58-9691-F40008D0401B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Ropa  700</a:t>
              </a:r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E461810D-3251-4908-851F-33F92DB74977}"/>
              </a:ext>
            </a:extLst>
          </p:cNvPr>
          <p:cNvSpPr/>
          <p:nvPr/>
        </p:nvSpPr>
        <p:spPr>
          <a:xfrm>
            <a:off x="8882788" y="392124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9" name="Agrupar 67">
            <a:extLst>
              <a:ext uri="{FF2B5EF4-FFF2-40B4-BE49-F238E27FC236}">
                <a16:creationId xmlns:a16="http://schemas.microsoft.com/office/drawing/2014/main" id="{ACCFB0E1-BFD6-48A5-9CF1-4CFEB7A80929}"/>
              </a:ext>
            </a:extLst>
          </p:cNvPr>
          <p:cNvGrpSpPr/>
          <p:nvPr/>
        </p:nvGrpSpPr>
        <p:grpSpPr>
          <a:xfrm rot="16200000">
            <a:off x="8998969" y="4776514"/>
            <a:ext cx="1583990" cy="539999"/>
            <a:chOff x="1005328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00" name="Rectángulo redondeado 68">
              <a:extLst>
                <a:ext uri="{FF2B5EF4-FFF2-40B4-BE49-F238E27FC236}">
                  <a16:creationId xmlns:a16="http://schemas.microsoft.com/office/drawing/2014/main" id="{B7C7D5AB-D7BB-4EF6-B7DE-8A72A69659D2}"/>
                </a:ext>
              </a:extLst>
            </p:cNvPr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72B57A54-CD9C-4FF2-A973-DA9AA293CA12}"/>
                </a:ext>
              </a:extLst>
            </p:cNvPr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Peluqería</a:t>
              </a:r>
              <a:r>
                <a:rPr lang="es-ES_tradnl" sz="1600" kern="1200" dirty="0"/>
                <a:t>  50</a:t>
              </a:r>
            </a:p>
          </p:txBody>
        </p:sp>
      </p:grpSp>
      <p:grpSp>
        <p:nvGrpSpPr>
          <p:cNvPr id="102" name="Agrupar 70">
            <a:extLst>
              <a:ext uri="{FF2B5EF4-FFF2-40B4-BE49-F238E27FC236}">
                <a16:creationId xmlns:a16="http://schemas.microsoft.com/office/drawing/2014/main" id="{AD037817-4E25-40F4-B802-189358401A7C}"/>
              </a:ext>
            </a:extLst>
          </p:cNvPr>
          <p:cNvGrpSpPr/>
          <p:nvPr/>
        </p:nvGrpSpPr>
        <p:grpSpPr>
          <a:xfrm rot="16200000">
            <a:off x="9602353" y="4778312"/>
            <a:ext cx="1583990" cy="539999"/>
            <a:chOff x="1446557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3" name="Rectángulo redondeado 71">
              <a:extLst>
                <a:ext uri="{FF2B5EF4-FFF2-40B4-BE49-F238E27FC236}">
                  <a16:creationId xmlns:a16="http://schemas.microsoft.com/office/drawing/2014/main" id="{09EBCFCD-F1B6-43AA-8251-6DE83F9A7C1F}"/>
                </a:ext>
              </a:extLst>
            </p:cNvPr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176C8148-EC60-40DC-BB54-D1BE3E03374D}"/>
                </a:ext>
              </a:extLst>
            </p:cNvPr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700" kern="1200" dirty="0"/>
                <a:t>Salidas 300</a:t>
              </a:r>
              <a:endParaRPr lang="hu-HU" sz="1700" kern="1200" dirty="0"/>
            </a:p>
          </p:txBody>
        </p:sp>
      </p:grpSp>
      <p:grpSp>
        <p:nvGrpSpPr>
          <p:cNvPr id="105" name="Agrupar 73">
            <a:extLst>
              <a:ext uri="{FF2B5EF4-FFF2-40B4-BE49-F238E27FC236}">
                <a16:creationId xmlns:a16="http://schemas.microsoft.com/office/drawing/2014/main" id="{2CDD39B0-AEDB-4796-A101-D83D37B87522}"/>
              </a:ext>
            </a:extLst>
          </p:cNvPr>
          <p:cNvGrpSpPr/>
          <p:nvPr/>
        </p:nvGrpSpPr>
        <p:grpSpPr>
          <a:xfrm rot="16200000">
            <a:off x="10192282" y="4792581"/>
            <a:ext cx="1583990" cy="539999"/>
            <a:chOff x="4333956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6" name="Rectángulo redondeado 74">
              <a:extLst>
                <a:ext uri="{FF2B5EF4-FFF2-40B4-BE49-F238E27FC236}">
                  <a16:creationId xmlns:a16="http://schemas.microsoft.com/office/drawing/2014/main" id="{6A93B8D4-6F28-4C88-BC3A-5E249E87EF6B}"/>
                </a:ext>
              </a:extLst>
            </p:cNvPr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2ECCB59A-D6AA-4449-88AA-8EDDE049C439}"/>
                </a:ext>
              </a:extLst>
            </p:cNvPr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Salidas 200</a:t>
              </a:r>
            </a:p>
          </p:txBody>
        </p:sp>
      </p:grp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D4623365-BCD0-4F14-AC4B-E09A3C3AFA25}"/>
              </a:ext>
            </a:extLst>
          </p:cNvPr>
          <p:cNvSpPr/>
          <p:nvPr/>
        </p:nvSpPr>
        <p:spPr>
          <a:xfrm>
            <a:off x="8897059" y="5876085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9" name="Agrupar 77">
            <a:extLst>
              <a:ext uri="{FF2B5EF4-FFF2-40B4-BE49-F238E27FC236}">
                <a16:creationId xmlns:a16="http://schemas.microsoft.com/office/drawing/2014/main" id="{9A161321-24DE-4ED5-A9FA-DB5A32E367A9}"/>
              </a:ext>
            </a:extLst>
          </p:cNvPr>
          <p:cNvGrpSpPr/>
          <p:nvPr/>
        </p:nvGrpSpPr>
        <p:grpSpPr>
          <a:xfrm rot="16200000">
            <a:off x="8407468" y="4776514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0" name="Rectángulo redondeado 78">
              <a:extLst>
                <a:ext uri="{FF2B5EF4-FFF2-40B4-BE49-F238E27FC236}">
                  <a16:creationId xmlns:a16="http://schemas.microsoft.com/office/drawing/2014/main" id="{3CAF9446-5C3D-4F6E-8A19-9A94FE3B9B7B}"/>
                </a:ext>
              </a:extLst>
            </p:cNvPr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0C485DCF-7654-4ED2-85BA-C9976F8321A5}"/>
                </a:ext>
              </a:extLst>
            </p:cNvPr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Impuestos  300</a:t>
              </a:r>
            </a:p>
          </p:txBody>
        </p:sp>
      </p:grpSp>
      <p:grpSp>
        <p:nvGrpSpPr>
          <p:cNvPr id="112" name="Agrupar 77">
            <a:extLst>
              <a:ext uri="{FF2B5EF4-FFF2-40B4-BE49-F238E27FC236}">
                <a16:creationId xmlns:a16="http://schemas.microsoft.com/office/drawing/2014/main" id="{04C8575E-B5A7-48E2-9FB9-DED0A8F1813A}"/>
              </a:ext>
            </a:extLst>
          </p:cNvPr>
          <p:cNvGrpSpPr/>
          <p:nvPr/>
        </p:nvGrpSpPr>
        <p:grpSpPr>
          <a:xfrm rot="16200000">
            <a:off x="8415888" y="2554384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3" name="Rectángulo redondeado 78">
              <a:extLst>
                <a:ext uri="{FF2B5EF4-FFF2-40B4-BE49-F238E27FC236}">
                  <a16:creationId xmlns:a16="http://schemas.microsoft.com/office/drawing/2014/main" id="{D8A7D01F-D59E-49ED-A913-1EFBF2801AD8}"/>
                </a:ext>
              </a:extLst>
            </p:cNvPr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ectángulo 79">
              <a:extLst>
                <a:ext uri="{FF2B5EF4-FFF2-40B4-BE49-F238E27FC236}">
                  <a16:creationId xmlns:a16="http://schemas.microsoft.com/office/drawing/2014/main" id="{911704DF-A09C-4717-8132-EAC71C1B7720}"/>
                </a:ext>
              </a:extLst>
            </p:cNvPr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Impuestos  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06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456641" y="385261"/>
            <a:ext cx="4395185" cy="18504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094" y="757556"/>
            <a:ext cx="3910003" cy="71214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Comenzamos a trabajar…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672770" y="2120378"/>
            <a:ext cx="1035424" cy="3146612"/>
          </a:xfr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074533" y="2238111"/>
            <a:ext cx="1035423" cy="2971800"/>
          </a:xfrm>
          <a:prstGeom prst="rect">
            <a:avLst/>
          </a:prstGeom>
        </p:spPr>
      </p:pic>
      <p:grpSp>
        <p:nvGrpSpPr>
          <p:cNvPr id="122" name="Agrupar 12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23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24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ESPECIAL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2276FAAD-5606-4D6C-B201-3F59EE71D004}"/>
              </a:ext>
            </a:extLst>
          </p:cNvPr>
          <p:cNvSpPr txBox="1"/>
          <p:nvPr/>
        </p:nvSpPr>
        <p:spPr>
          <a:xfrm>
            <a:off x="17385" y="4241938"/>
            <a:ext cx="163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Totales por Consumo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72D87CDB-5838-4A6B-A372-9500987C22F3}"/>
              </a:ext>
            </a:extLst>
          </p:cNvPr>
          <p:cNvSpPr/>
          <p:nvPr/>
        </p:nvSpPr>
        <p:spPr>
          <a:xfrm>
            <a:off x="1396989" y="4670626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Llamada de nube 1">
            <a:extLst>
              <a:ext uri="{FF2B5EF4-FFF2-40B4-BE49-F238E27FC236}">
                <a16:creationId xmlns:a16="http://schemas.microsoft.com/office/drawing/2014/main" id="{628D3BC1-4316-4745-91E5-0F043F2E8854}"/>
              </a:ext>
            </a:extLst>
          </p:cNvPr>
          <p:cNvSpPr/>
          <p:nvPr/>
        </p:nvSpPr>
        <p:spPr>
          <a:xfrm>
            <a:off x="7654090" y="185351"/>
            <a:ext cx="3249231" cy="1482235"/>
          </a:xfrm>
          <a:prstGeom prst="cloudCallout">
            <a:avLst>
              <a:gd name="adj1" fmla="val -43882"/>
              <a:gd name="adj2" fmla="val 8347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5" name="Llamada ovalada 36">
            <a:extLst>
              <a:ext uri="{FF2B5EF4-FFF2-40B4-BE49-F238E27FC236}">
                <a16:creationId xmlns:a16="http://schemas.microsoft.com/office/drawing/2014/main" id="{8ECE8F72-5701-4700-AA8D-27C0834730B1}"/>
              </a:ext>
            </a:extLst>
          </p:cNvPr>
          <p:cNvSpPr/>
          <p:nvPr/>
        </p:nvSpPr>
        <p:spPr>
          <a:xfrm>
            <a:off x="4642796" y="400557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62921F34-A25B-415F-A0DD-7C854A08B3BA}"/>
              </a:ext>
            </a:extLst>
          </p:cNvPr>
          <p:cNvSpPr txBox="1"/>
          <p:nvPr/>
        </p:nvSpPr>
        <p:spPr>
          <a:xfrm>
            <a:off x="5079752" y="563226"/>
            <a:ext cx="262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Dame el monto total gastado de un tipo de consumo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FE8A692-4FF8-4D2F-9699-4D1CF9860965}"/>
              </a:ext>
            </a:extLst>
          </p:cNvPr>
          <p:cNvSpPr txBox="1"/>
          <p:nvPr/>
        </p:nvSpPr>
        <p:spPr>
          <a:xfrm>
            <a:off x="8090390" y="416407"/>
            <a:ext cx="265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Antes de darle el total debo sumar los montos de un mismo consumo!!!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C2B8C-B6EA-421D-8A1F-990E5F3C0BF4}"/>
              </a:ext>
            </a:extLst>
          </p:cNvPr>
          <p:cNvSpPr txBox="1"/>
          <p:nvPr/>
        </p:nvSpPr>
        <p:spPr>
          <a:xfrm>
            <a:off x="7117386" y="28796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Gastos de Moni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7B609A9-B8FD-4E08-97E3-8F5EFD9C371C}"/>
              </a:ext>
            </a:extLst>
          </p:cNvPr>
          <p:cNvSpPr txBox="1"/>
          <p:nvPr/>
        </p:nvSpPr>
        <p:spPr>
          <a:xfrm>
            <a:off x="7126345" y="4915504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Gastos de Pepe</a:t>
            </a:r>
          </a:p>
        </p:txBody>
      </p:sp>
      <p:grpSp>
        <p:nvGrpSpPr>
          <p:cNvPr id="56" name="Agrupar 57">
            <a:extLst>
              <a:ext uri="{FF2B5EF4-FFF2-40B4-BE49-F238E27FC236}">
                <a16:creationId xmlns:a16="http://schemas.microsoft.com/office/drawing/2014/main" id="{2DAF09DD-2287-4978-9F5D-4FE5FFD3E05D}"/>
              </a:ext>
            </a:extLst>
          </p:cNvPr>
          <p:cNvGrpSpPr/>
          <p:nvPr/>
        </p:nvGrpSpPr>
        <p:grpSpPr>
          <a:xfrm rot="16200000">
            <a:off x="9015564" y="253864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7" name="Rectángulo redondeado 58">
              <a:extLst>
                <a:ext uri="{FF2B5EF4-FFF2-40B4-BE49-F238E27FC236}">
                  <a16:creationId xmlns:a16="http://schemas.microsoft.com/office/drawing/2014/main" id="{40FD3212-3F56-4671-A473-293A765F49AE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AACD4AAC-9077-4536-A641-863F95CD21E2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Peluqruería</a:t>
              </a:r>
              <a:r>
                <a:rPr lang="es-ES_tradnl" sz="1600" kern="1200" dirty="0"/>
                <a:t>  40</a:t>
              </a:r>
            </a:p>
          </p:txBody>
        </p:sp>
      </p:grpSp>
      <p:grpSp>
        <p:nvGrpSpPr>
          <p:cNvPr id="62" name="Agrupar 60">
            <a:extLst>
              <a:ext uri="{FF2B5EF4-FFF2-40B4-BE49-F238E27FC236}">
                <a16:creationId xmlns:a16="http://schemas.microsoft.com/office/drawing/2014/main" id="{89016A1E-8618-4E2A-AAB2-AB74B8EAF622}"/>
              </a:ext>
            </a:extLst>
          </p:cNvPr>
          <p:cNvGrpSpPr/>
          <p:nvPr/>
        </p:nvGrpSpPr>
        <p:grpSpPr>
          <a:xfrm rot="16200000">
            <a:off x="9596975" y="254044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3" name="Rectángulo redondeado 61">
              <a:extLst>
                <a:ext uri="{FF2B5EF4-FFF2-40B4-BE49-F238E27FC236}">
                  <a16:creationId xmlns:a16="http://schemas.microsoft.com/office/drawing/2014/main" id="{81EF9FAF-556F-4167-A006-A353511D5FA1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06AF6080-35C3-49BC-9F4B-D81F70F5EB2F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Peluquería 200</a:t>
              </a:r>
            </a:p>
          </p:txBody>
        </p:sp>
      </p:grpSp>
      <p:grpSp>
        <p:nvGrpSpPr>
          <p:cNvPr id="72" name="Agrupar 63">
            <a:extLst>
              <a:ext uri="{FF2B5EF4-FFF2-40B4-BE49-F238E27FC236}">
                <a16:creationId xmlns:a16="http://schemas.microsoft.com/office/drawing/2014/main" id="{0EE7EE3B-016C-4463-BBF4-390B303200F3}"/>
              </a:ext>
            </a:extLst>
          </p:cNvPr>
          <p:cNvGrpSpPr/>
          <p:nvPr/>
        </p:nvGrpSpPr>
        <p:grpSpPr>
          <a:xfrm rot="16200000">
            <a:off x="10186904" y="2554709"/>
            <a:ext cx="1583990" cy="539999"/>
            <a:chOff x="2890257" y="505119"/>
            <a:chExt cx="1374951" cy="673493"/>
          </a:xfrm>
          <a:solidFill>
            <a:schemeClr val="accent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3" name="Rectángulo redondeado 64">
              <a:extLst>
                <a:ext uri="{FF2B5EF4-FFF2-40B4-BE49-F238E27FC236}">
                  <a16:creationId xmlns:a16="http://schemas.microsoft.com/office/drawing/2014/main" id="{21BD6039-6BD6-4EAB-B9A9-81C6E96A661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CF264DC5-5B85-4702-AE70-EA435464BB4C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Ropa  700</a:t>
              </a:r>
            </a:p>
          </p:txBody>
        </p:sp>
      </p:grpSp>
      <p:sp>
        <p:nvSpPr>
          <p:cNvPr id="75" name="Rectángulo 74">
            <a:extLst>
              <a:ext uri="{FF2B5EF4-FFF2-40B4-BE49-F238E27FC236}">
                <a16:creationId xmlns:a16="http://schemas.microsoft.com/office/drawing/2014/main" id="{A2A65355-03BE-4D21-BDAC-BB9C3ED3272B}"/>
              </a:ext>
            </a:extLst>
          </p:cNvPr>
          <p:cNvSpPr/>
          <p:nvPr/>
        </p:nvSpPr>
        <p:spPr>
          <a:xfrm>
            <a:off x="8882788" y="392124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6" name="Agrupar 67">
            <a:extLst>
              <a:ext uri="{FF2B5EF4-FFF2-40B4-BE49-F238E27FC236}">
                <a16:creationId xmlns:a16="http://schemas.microsoft.com/office/drawing/2014/main" id="{8A1B9051-C46D-441E-B8BC-90DFD8A78778}"/>
              </a:ext>
            </a:extLst>
          </p:cNvPr>
          <p:cNvGrpSpPr/>
          <p:nvPr/>
        </p:nvGrpSpPr>
        <p:grpSpPr>
          <a:xfrm rot="16200000">
            <a:off x="8998969" y="4776514"/>
            <a:ext cx="1583990" cy="539999"/>
            <a:chOff x="1005328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7" name="Rectángulo redondeado 68">
              <a:extLst>
                <a:ext uri="{FF2B5EF4-FFF2-40B4-BE49-F238E27FC236}">
                  <a16:creationId xmlns:a16="http://schemas.microsoft.com/office/drawing/2014/main" id="{F59C5EEC-5010-442D-B4AB-54B094DC3585}"/>
                </a:ext>
              </a:extLst>
            </p:cNvPr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D63EDC45-9559-4E65-AFC9-9410347A19BF}"/>
                </a:ext>
              </a:extLst>
            </p:cNvPr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Peluqería</a:t>
              </a:r>
              <a:r>
                <a:rPr lang="es-ES_tradnl" sz="1600" kern="1200" dirty="0"/>
                <a:t>  50</a:t>
              </a:r>
            </a:p>
          </p:txBody>
        </p:sp>
      </p:grpSp>
      <p:grpSp>
        <p:nvGrpSpPr>
          <p:cNvPr id="79" name="Agrupar 70">
            <a:extLst>
              <a:ext uri="{FF2B5EF4-FFF2-40B4-BE49-F238E27FC236}">
                <a16:creationId xmlns:a16="http://schemas.microsoft.com/office/drawing/2014/main" id="{3BBA92A6-A3B0-48AB-842E-EC448398DD29}"/>
              </a:ext>
            </a:extLst>
          </p:cNvPr>
          <p:cNvGrpSpPr/>
          <p:nvPr/>
        </p:nvGrpSpPr>
        <p:grpSpPr>
          <a:xfrm rot="16200000">
            <a:off x="9602353" y="4778312"/>
            <a:ext cx="1583990" cy="539999"/>
            <a:chOff x="1446557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0" name="Rectángulo redondeado 71">
              <a:extLst>
                <a:ext uri="{FF2B5EF4-FFF2-40B4-BE49-F238E27FC236}">
                  <a16:creationId xmlns:a16="http://schemas.microsoft.com/office/drawing/2014/main" id="{68B2B5CB-DD91-4557-9CA2-D04375A490B9}"/>
                </a:ext>
              </a:extLst>
            </p:cNvPr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25F105BB-8BAC-4A47-8CC6-7535FCBA055E}"/>
                </a:ext>
              </a:extLst>
            </p:cNvPr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700" kern="1200" dirty="0"/>
                <a:t>Salidas 300</a:t>
              </a:r>
              <a:endParaRPr lang="hu-HU" sz="1700" kern="1200" dirty="0"/>
            </a:p>
          </p:txBody>
        </p:sp>
      </p:grpSp>
      <p:grpSp>
        <p:nvGrpSpPr>
          <p:cNvPr id="82" name="Agrupar 73">
            <a:extLst>
              <a:ext uri="{FF2B5EF4-FFF2-40B4-BE49-F238E27FC236}">
                <a16:creationId xmlns:a16="http://schemas.microsoft.com/office/drawing/2014/main" id="{0E130509-1CA3-44D0-8FE9-4667702CAE61}"/>
              </a:ext>
            </a:extLst>
          </p:cNvPr>
          <p:cNvGrpSpPr/>
          <p:nvPr/>
        </p:nvGrpSpPr>
        <p:grpSpPr>
          <a:xfrm rot="16200000">
            <a:off x="10192282" y="4792581"/>
            <a:ext cx="1583990" cy="539999"/>
            <a:chOff x="4333956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3" name="Rectángulo redondeado 74">
              <a:extLst>
                <a:ext uri="{FF2B5EF4-FFF2-40B4-BE49-F238E27FC236}">
                  <a16:creationId xmlns:a16="http://schemas.microsoft.com/office/drawing/2014/main" id="{F1849C3F-2A85-49F6-94D1-FC2421DB3D1B}"/>
                </a:ext>
              </a:extLst>
            </p:cNvPr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A29BF60C-992E-4FC3-BD61-7D064901B271}"/>
                </a:ext>
              </a:extLst>
            </p:cNvPr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Salidas 200</a:t>
              </a:r>
            </a:p>
          </p:txBody>
        </p:sp>
      </p:grp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88AAD9D-73C6-4B84-88A5-BF164C894D58}"/>
              </a:ext>
            </a:extLst>
          </p:cNvPr>
          <p:cNvSpPr/>
          <p:nvPr/>
        </p:nvSpPr>
        <p:spPr>
          <a:xfrm>
            <a:off x="8897059" y="5876085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Agrupar 77">
            <a:extLst>
              <a:ext uri="{FF2B5EF4-FFF2-40B4-BE49-F238E27FC236}">
                <a16:creationId xmlns:a16="http://schemas.microsoft.com/office/drawing/2014/main" id="{852FE226-5325-482A-8DB6-5EEE5B093F58}"/>
              </a:ext>
            </a:extLst>
          </p:cNvPr>
          <p:cNvGrpSpPr/>
          <p:nvPr/>
        </p:nvGrpSpPr>
        <p:grpSpPr>
          <a:xfrm rot="16200000">
            <a:off x="8407468" y="4776514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7" name="Rectángulo redondeado 78">
              <a:extLst>
                <a:ext uri="{FF2B5EF4-FFF2-40B4-BE49-F238E27FC236}">
                  <a16:creationId xmlns:a16="http://schemas.microsoft.com/office/drawing/2014/main" id="{C2547826-EABA-49F0-8414-E112AA87D5D4}"/>
                </a:ext>
              </a:extLst>
            </p:cNvPr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CA0EB131-0167-4CF7-B6A3-2953017EC117}"/>
                </a:ext>
              </a:extLst>
            </p:cNvPr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Impuestos  300</a:t>
              </a:r>
            </a:p>
          </p:txBody>
        </p:sp>
      </p:grpSp>
      <p:grpSp>
        <p:nvGrpSpPr>
          <p:cNvPr id="89" name="Agrupar 77">
            <a:extLst>
              <a:ext uri="{FF2B5EF4-FFF2-40B4-BE49-F238E27FC236}">
                <a16:creationId xmlns:a16="http://schemas.microsoft.com/office/drawing/2014/main" id="{0A13CAEF-4AB0-494B-9257-0A54AAA2FE9C}"/>
              </a:ext>
            </a:extLst>
          </p:cNvPr>
          <p:cNvGrpSpPr/>
          <p:nvPr/>
        </p:nvGrpSpPr>
        <p:grpSpPr>
          <a:xfrm rot="16200000">
            <a:off x="8415888" y="2554384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90" name="Rectángulo redondeado 78">
              <a:extLst>
                <a:ext uri="{FF2B5EF4-FFF2-40B4-BE49-F238E27FC236}">
                  <a16:creationId xmlns:a16="http://schemas.microsoft.com/office/drawing/2014/main" id="{1FC29D9F-CDFE-418C-BDB8-644A1D0C4639}"/>
                </a:ext>
              </a:extLst>
            </p:cNvPr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ectángulo 79">
              <a:extLst>
                <a:ext uri="{FF2B5EF4-FFF2-40B4-BE49-F238E27FC236}">
                  <a16:creationId xmlns:a16="http://schemas.microsoft.com/office/drawing/2014/main" id="{E9BFA6F6-F69B-46D9-BAFE-E182C52D2928}"/>
                </a:ext>
              </a:extLst>
            </p:cNvPr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Impuestos  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4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456641" y="385261"/>
            <a:ext cx="4395185" cy="18504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094" y="757556"/>
            <a:ext cx="3910003" cy="71214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Comenzamos a trabajar…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672770" y="2120378"/>
            <a:ext cx="1035424" cy="3146612"/>
          </a:xfr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074533" y="2238111"/>
            <a:ext cx="1035423" cy="2971800"/>
          </a:xfrm>
          <a:prstGeom prst="rect">
            <a:avLst/>
          </a:prstGeom>
        </p:spPr>
      </p:pic>
      <p:grpSp>
        <p:nvGrpSpPr>
          <p:cNvPr id="122" name="Agrupar 12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23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24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ESPECIAL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2276FAAD-5606-4D6C-B201-3F59EE71D004}"/>
              </a:ext>
            </a:extLst>
          </p:cNvPr>
          <p:cNvSpPr txBox="1"/>
          <p:nvPr/>
        </p:nvSpPr>
        <p:spPr>
          <a:xfrm>
            <a:off x="17385" y="4241938"/>
            <a:ext cx="163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Totales por Consumo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72D87CDB-5838-4A6B-A372-9500987C22F3}"/>
              </a:ext>
            </a:extLst>
          </p:cNvPr>
          <p:cNvSpPr/>
          <p:nvPr/>
        </p:nvSpPr>
        <p:spPr>
          <a:xfrm>
            <a:off x="1396989" y="4670626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Llamada de nube 1">
            <a:extLst>
              <a:ext uri="{FF2B5EF4-FFF2-40B4-BE49-F238E27FC236}">
                <a16:creationId xmlns:a16="http://schemas.microsoft.com/office/drawing/2014/main" id="{628D3BC1-4316-4745-91E5-0F043F2E8854}"/>
              </a:ext>
            </a:extLst>
          </p:cNvPr>
          <p:cNvSpPr/>
          <p:nvPr/>
        </p:nvSpPr>
        <p:spPr>
          <a:xfrm>
            <a:off x="7654090" y="185351"/>
            <a:ext cx="3249231" cy="1482235"/>
          </a:xfrm>
          <a:prstGeom prst="cloudCallout">
            <a:avLst>
              <a:gd name="adj1" fmla="val -43882"/>
              <a:gd name="adj2" fmla="val 8347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FE8A692-4FF8-4D2F-9699-4D1CF9860965}"/>
              </a:ext>
            </a:extLst>
          </p:cNvPr>
          <p:cNvSpPr txBox="1"/>
          <p:nvPr/>
        </p:nvSpPr>
        <p:spPr>
          <a:xfrm>
            <a:off x="8090390" y="416407"/>
            <a:ext cx="265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Antes de darle el total debo sumar los montos de un mismo consumo!!!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C2B8C-B6EA-421D-8A1F-990E5F3C0BF4}"/>
              </a:ext>
            </a:extLst>
          </p:cNvPr>
          <p:cNvSpPr txBox="1"/>
          <p:nvPr/>
        </p:nvSpPr>
        <p:spPr>
          <a:xfrm>
            <a:off x="7117386" y="28796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Gastos de Moni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7B609A9-B8FD-4E08-97E3-8F5EFD9C371C}"/>
              </a:ext>
            </a:extLst>
          </p:cNvPr>
          <p:cNvSpPr txBox="1"/>
          <p:nvPr/>
        </p:nvSpPr>
        <p:spPr>
          <a:xfrm>
            <a:off x="7126345" y="4915504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Gastos de Pepe</a:t>
            </a:r>
          </a:p>
        </p:txBody>
      </p:sp>
      <p:grpSp>
        <p:nvGrpSpPr>
          <p:cNvPr id="56" name="Agrupar 57">
            <a:extLst>
              <a:ext uri="{FF2B5EF4-FFF2-40B4-BE49-F238E27FC236}">
                <a16:creationId xmlns:a16="http://schemas.microsoft.com/office/drawing/2014/main" id="{2DAF09DD-2287-4978-9F5D-4FE5FFD3E05D}"/>
              </a:ext>
            </a:extLst>
          </p:cNvPr>
          <p:cNvGrpSpPr/>
          <p:nvPr/>
        </p:nvGrpSpPr>
        <p:grpSpPr>
          <a:xfrm rot="16200000">
            <a:off x="8375064" y="2554295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7" name="Rectángulo redondeado 58">
              <a:extLst>
                <a:ext uri="{FF2B5EF4-FFF2-40B4-BE49-F238E27FC236}">
                  <a16:creationId xmlns:a16="http://schemas.microsoft.com/office/drawing/2014/main" id="{40FD3212-3F56-4671-A473-293A765F49AE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AACD4AAC-9077-4536-A641-863F95CD21E2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Peluqruería</a:t>
              </a:r>
              <a:r>
                <a:rPr lang="es-ES_tradnl" sz="1600" kern="1200" dirty="0"/>
                <a:t>  40</a:t>
              </a:r>
            </a:p>
          </p:txBody>
        </p:sp>
      </p:grpSp>
      <p:grpSp>
        <p:nvGrpSpPr>
          <p:cNvPr id="62" name="Agrupar 60">
            <a:extLst>
              <a:ext uri="{FF2B5EF4-FFF2-40B4-BE49-F238E27FC236}">
                <a16:creationId xmlns:a16="http://schemas.microsoft.com/office/drawing/2014/main" id="{89016A1E-8618-4E2A-AAB2-AB74B8EAF622}"/>
              </a:ext>
            </a:extLst>
          </p:cNvPr>
          <p:cNvGrpSpPr/>
          <p:nvPr/>
        </p:nvGrpSpPr>
        <p:grpSpPr>
          <a:xfrm rot="16200000">
            <a:off x="8987376" y="254044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3" name="Rectángulo redondeado 61">
              <a:extLst>
                <a:ext uri="{FF2B5EF4-FFF2-40B4-BE49-F238E27FC236}">
                  <a16:creationId xmlns:a16="http://schemas.microsoft.com/office/drawing/2014/main" id="{81EF9FAF-556F-4167-A006-A353511D5FA1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06AF6080-35C3-49BC-9F4B-D81F70F5EB2F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Peluquería 200</a:t>
              </a:r>
            </a:p>
          </p:txBody>
        </p:sp>
      </p:grpSp>
      <p:grpSp>
        <p:nvGrpSpPr>
          <p:cNvPr id="72" name="Agrupar 63">
            <a:extLst>
              <a:ext uri="{FF2B5EF4-FFF2-40B4-BE49-F238E27FC236}">
                <a16:creationId xmlns:a16="http://schemas.microsoft.com/office/drawing/2014/main" id="{0EE7EE3B-016C-4463-BBF4-390B303200F3}"/>
              </a:ext>
            </a:extLst>
          </p:cNvPr>
          <p:cNvGrpSpPr/>
          <p:nvPr/>
        </p:nvGrpSpPr>
        <p:grpSpPr>
          <a:xfrm rot="16200000">
            <a:off x="9577305" y="2554709"/>
            <a:ext cx="1583990" cy="539999"/>
            <a:chOff x="2890257" y="505119"/>
            <a:chExt cx="1374951" cy="673493"/>
          </a:xfrm>
          <a:solidFill>
            <a:schemeClr val="accent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3" name="Rectángulo redondeado 64">
              <a:extLst>
                <a:ext uri="{FF2B5EF4-FFF2-40B4-BE49-F238E27FC236}">
                  <a16:creationId xmlns:a16="http://schemas.microsoft.com/office/drawing/2014/main" id="{21BD6039-6BD6-4EAB-B9A9-81C6E96A661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CF264DC5-5B85-4702-AE70-EA435464BB4C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Ropa  700</a:t>
              </a:r>
            </a:p>
          </p:txBody>
        </p:sp>
      </p:grpSp>
      <p:sp>
        <p:nvSpPr>
          <p:cNvPr id="75" name="Rectángulo 74">
            <a:extLst>
              <a:ext uri="{FF2B5EF4-FFF2-40B4-BE49-F238E27FC236}">
                <a16:creationId xmlns:a16="http://schemas.microsoft.com/office/drawing/2014/main" id="{A2A65355-03BE-4D21-BDAC-BB9C3ED3272B}"/>
              </a:ext>
            </a:extLst>
          </p:cNvPr>
          <p:cNvSpPr/>
          <p:nvPr/>
        </p:nvSpPr>
        <p:spPr>
          <a:xfrm>
            <a:off x="8882788" y="392124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6" name="Agrupar 67">
            <a:extLst>
              <a:ext uri="{FF2B5EF4-FFF2-40B4-BE49-F238E27FC236}">
                <a16:creationId xmlns:a16="http://schemas.microsoft.com/office/drawing/2014/main" id="{8A1B9051-C46D-441E-B8BC-90DFD8A78778}"/>
              </a:ext>
            </a:extLst>
          </p:cNvPr>
          <p:cNvGrpSpPr/>
          <p:nvPr/>
        </p:nvGrpSpPr>
        <p:grpSpPr>
          <a:xfrm rot="16200000">
            <a:off x="8389355" y="4762659"/>
            <a:ext cx="1583990" cy="539999"/>
            <a:chOff x="1005328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7" name="Rectángulo redondeado 68">
              <a:extLst>
                <a:ext uri="{FF2B5EF4-FFF2-40B4-BE49-F238E27FC236}">
                  <a16:creationId xmlns:a16="http://schemas.microsoft.com/office/drawing/2014/main" id="{F59C5EEC-5010-442D-B4AB-54B094DC3585}"/>
                </a:ext>
              </a:extLst>
            </p:cNvPr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D63EDC45-9559-4E65-AFC9-9410347A19BF}"/>
                </a:ext>
              </a:extLst>
            </p:cNvPr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Peluqería</a:t>
              </a:r>
              <a:r>
                <a:rPr lang="es-ES_tradnl" sz="1600" kern="1200" dirty="0"/>
                <a:t>  50</a:t>
              </a:r>
            </a:p>
          </p:txBody>
        </p:sp>
      </p:grpSp>
      <p:grpSp>
        <p:nvGrpSpPr>
          <p:cNvPr id="79" name="Agrupar 70">
            <a:extLst>
              <a:ext uri="{FF2B5EF4-FFF2-40B4-BE49-F238E27FC236}">
                <a16:creationId xmlns:a16="http://schemas.microsoft.com/office/drawing/2014/main" id="{3BBA92A6-A3B0-48AB-842E-EC448398DD29}"/>
              </a:ext>
            </a:extLst>
          </p:cNvPr>
          <p:cNvGrpSpPr/>
          <p:nvPr/>
        </p:nvGrpSpPr>
        <p:grpSpPr>
          <a:xfrm rot="16200000">
            <a:off x="8992739" y="4764457"/>
            <a:ext cx="1583990" cy="539999"/>
            <a:chOff x="1446557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0" name="Rectángulo redondeado 71">
              <a:extLst>
                <a:ext uri="{FF2B5EF4-FFF2-40B4-BE49-F238E27FC236}">
                  <a16:creationId xmlns:a16="http://schemas.microsoft.com/office/drawing/2014/main" id="{68B2B5CB-DD91-4557-9CA2-D04375A490B9}"/>
                </a:ext>
              </a:extLst>
            </p:cNvPr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25F105BB-8BAC-4A47-8CC6-7535FCBA055E}"/>
                </a:ext>
              </a:extLst>
            </p:cNvPr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700" kern="1200" dirty="0"/>
                <a:t>Salidas 300</a:t>
              </a:r>
              <a:endParaRPr lang="hu-HU" sz="1700" kern="1200" dirty="0"/>
            </a:p>
          </p:txBody>
        </p:sp>
      </p:grpSp>
      <p:grpSp>
        <p:nvGrpSpPr>
          <p:cNvPr id="82" name="Agrupar 73">
            <a:extLst>
              <a:ext uri="{FF2B5EF4-FFF2-40B4-BE49-F238E27FC236}">
                <a16:creationId xmlns:a16="http://schemas.microsoft.com/office/drawing/2014/main" id="{0E130509-1CA3-44D0-8FE9-4667702CAE61}"/>
              </a:ext>
            </a:extLst>
          </p:cNvPr>
          <p:cNvGrpSpPr/>
          <p:nvPr/>
        </p:nvGrpSpPr>
        <p:grpSpPr>
          <a:xfrm rot="16200000">
            <a:off x="9610378" y="4764871"/>
            <a:ext cx="1583990" cy="539999"/>
            <a:chOff x="4333956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3" name="Rectángulo redondeado 74">
              <a:extLst>
                <a:ext uri="{FF2B5EF4-FFF2-40B4-BE49-F238E27FC236}">
                  <a16:creationId xmlns:a16="http://schemas.microsoft.com/office/drawing/2014/main" id="{F1849C3F-2A85-49F6-94D1-FC2421DB3D1B}"/>
                </a:ext>
              </a:extLst>
            </p:cNvPr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A29BF60C-992E-4FC3-BD61-7D064901B271}"/>
                </a:ext>
              </a:extLst>
            </p:cNvPr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Salidas 200</a:t>
              </a:r>
            </a:p>
          </p:txBody>
        </p:sp>
      </p:grp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88AAD9D-73C6-4B84-88A5-BF164C894D58}"/>
              </a:ext>
            </a:extLst>
          </p:cNvPr>
          <p:cNvSpPr/>
          <p:nvPr/>
        </p:nvSpPr>
        <p:spPr>
          <a:xfrm>
            <a:off x="8897059" y="5876085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Agrupar 77">
            <a:extLst>
              <a:ext uri="{FF2B5EF4-FFF2-40B4-BE49-F238E27FC236}">
                <a16:creationId xmlns:a16="http://schemas.microsoft.com/office/drawing/2014/main" id="{EEFC3620-7031-4B66-89BA-3C76DA6B149F}"/>
              </a:ext>
            </a:extLst>
          </p:cNvPr>
          <p:cNvGrpSpPr/>
          <p:nvPr/>
        </p:nvGrpSpPr>
        <p:grpSpPr>
          <a:xfrm rot="16200000">
            <a:off x="5234657" y="851612"/>
            <a:ext cx="1599733" cy="540000"/>
            <a:chOff x="1155827" y="-2965777"/>
            <a:chExt cx="1399894" cy="656611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5" name="Rectángulo redondeado 78">
              <a:extLst>
                <a:ext uri="{FF2B5EF4-FFF2-40B4-BE49-F238E27FC236}">
                  <a16:creationId xmlns:a16="http://schemas.microsoft.com/office/drawing/2014/main" id="{FC42BE8B-2700-4818-B2CB-BAD22D72A8FE}"/>
                </a:ext>
              </a:extLst>
            </p:cNvPr>
            <p:cNvSpPr/>
            <p:nvPr/>
          </p:nvSpPr>
          <p:spPr>
            <a:xfrm>
              <a:off x="1155827" y="-2965776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ángulo 79">
              <a:extLst>
                <a:ext uri="{FF2B5EF4-FFF2-40B4-BE49-F238E27FC236}">
                  <a16:creationId xmlns:a16="http://schemas.microsoft.com/office/drawing/2014/main" id="{989E39BE-E105-444F-901A-AA421F6A1437}"/>
                </a:ext>
              </a:extLst>
            </p:cNvPr>
            <p:cNvSpPr/>
            <p:nvPr/>
          </p:nvSpPr>
          <p:spPr>
            <a:xfrm>
              <a:off x="1187879" y="-2965777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Impuestos  500</a:t>
              </a:r>
            </a:p>
          </p:txBody>
        </p:sp>
      </p:grpSp>
      <p:grpSp>
        <p:nvGrpSpPr>
          <p:cNvPr id="47" name="Agrupar 77">
            <a:extLst>
              <a:ext uri="{FF2B5EF4-FFF2-40B4-BE49-F238E27FC236}">
                <a16:creationId xmlns:a16="http://schemas.microsoft.com/office/drawing/2014/main" id="{957C0DD2-478C-4C6C-A955-2CFCCAB02F77}"/>
              </a:ext>
            </a:extLst>
          </p:cNvPr>
          <p:cNvGrpSpPr/>
          <p:nvPr/>
        </p:nvGrpSpPr>
        <p:grpSpPr>
          <a:xfrm rot="16200000">
            <a:off x="5859849" y="85948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8" name="Rectángulo redondeado 78">
              <a:extLst>
                <a:ext uri="{FF2B5EF4-FFF2-40B4-BE49-F238E27FC236}">
                  <a16:creationId xmlns:a16="http://schemas.microsoft.com/office/drawing/2014/main" id="{AFAE8E1A-EA78-4664-A0D9-891F5C504E9F}"/>
                </a:ext>
              </a:extLst>
            </p:cNvPr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BAE63B33-30C9-4AA0-8827-6ACF505F4BC6}"/>
                </a:ext>
              </a:extLst>
            </p:cNvPr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Impuestos  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6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838520" y="585819"/>
            <a:ext cx="7048218" cy="4101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7C3D122-D1B1-43CC-8B78-A4E8AF93FB49}"/>
              </a:ext>
            </a:extLst>
          </p:cNvPr>
          <p:cNvSpPr/>
          <p:nvPr/>
        </p:nvSpPr>
        <p:spPr>
          <a:xfrm>
            <a:off x="5334000" y="2133600"/>
            <a:ext cx="6413193" cy="1759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271134" y="31723"/>
            <a:ext cx="4114800" cy="4101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4208" y="1564354"/>
            <a:ext cx="3245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Si pensamos en el proceso de sumar los montos de un mismo consumo…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955286" y="874455"/>
            <a:ext cx="69557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MoniBuscaMinimo</a:t>
            </a: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s-E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mientras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(haya consumos)</a:t>
            </a:r>
          </a:p>
          <a:p>
            <a:endParaRPr lang="es-E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guardar el consumo “actual” (mínimo)  </a:t>
            </a: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inicializar monto total del consumo “actual”</a:t>
            </a: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mientras (sea el mismo consumo “actual”)</a:t>
            </a:r>
          </a:p>
          <a:p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sumar al monto total el gasto</a:t>
            </a: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2000" dirty="0" err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MoniBuscaMinimo</a:t>
            </a: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s-E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PepeGuardaMinimo</a:t>
            </a:r>
            <a:r>
              <a:rPr lang="es-E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 el monto total) </a:t>
            </a:r>
            <a:endParaRPr lang="es-ES" sz="2000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0323997" y="5023154"/>
            <a:ext cx="1423196" cy="1807951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0219"/>
          <a:stretch/>
        </p:blipFill>
        <p:spPr>
          <a:xfrm>
            <a:off x="8900800" y="4772802"/>
            <a:ext cx="1423197" cy="2085198"/>
          </a:xfrm>
        </p:spPr>
      </p:pic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5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9171487" y="2355701"/>
            <a:ext cx="1035424" cy="3146612"/>
          </a:xfrm>
        </p:spPr>
      </p:pic>
      <p:pic>
        <p:nvPicPr>
          <p:cNvPr id="15" name="Imagen 14" descr="55480-O86KUM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10382" r="54863" b="61361"/>
          <a:stretch/>
        </p:blipFill>
        <p:spPr>
          <a:xfrm>
            <a:off x="1252024" y="765730"/>
            <a:ext cx="6901376" cy="417203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327539" y="1463363"/>
            <a:ext cx="6611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PepeGuardaMinimo</a:t>
            </a:r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 el monto total)</a:t>
            </a:r>
            <a:endParaRPr lang="es-ES" sz="24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734986" y="2089483"/>
            <a:ext cx="51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tan solo un agregar atrás en la  lista nueva</a:t>
            </a:r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25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10382" r="54863" b="61361"/>
          <a:stretch/>
        </p:blipFill>
        <p:spPr>
          <a:xfrm>
            <a:off x="1162651" y="566826"/>
            <a:ext cx="5190979" cy="3650844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9214414" y="2594660"/>
            <a:ext cx="1035423" cy="2971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3700" y="1025000"/>
            <a:ext cx="42088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MoniBuscaMinimo</a:t>
            </a:r>
            <a:r>
              <a:rPr lang="es-E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s-ES" sz="2400" b="1" dirty="0">
              <a:latin typeface="Consolas" panose="020B0609020204030204" pitchFamily="49" charset="0"/>
            </a:endParaRPr>
          </a:p>
          <a:p>
            <a:r>
              <a:rPr lang="es-ES" sz="2000" dirty="0"/>
              <a:t>tiene una solución similar a la del módulo </a:t>
            </a:r>
            <a:r>
              <a:rPr lang="es-ES" sz="2000" dirty="0" err="1"/>
              <a:t>DeterminarMinimo</a:t>
            </a:r>
            <a:r>
              <a:rPr lang="es-ES" sz="2000" dirty="0"/>
              <a:t> ya visto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3C34A6-D301-444B-AC18-13DDC1E65FA4}"/>
              </a:ext>
            </a:extLst>
          </p:cNvPr>
          <p:cNvSpPr txBox="1"/>
          <p:nvPr/>
        </p:nvSpPr>
        <p:spPr>
          <a:xfrm rot="21064889">
            <a:off x="6783729" y="1486665"/>
            <a:ext cx="363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¿En qué se diferencian?</a:t>
            </a:r>
          </a:p>
        </p:txBody>
      </p:sp>
    </p:spTree>
    <p:extLst>
      <p:ext uri="{BB962C8B-B14F-4D97-AF65-F5344CB8AC3E}">
        <p14:creationId xmlns:p14="http://schemas.microsoft.com/office/powerpoint/2010/main" val="39575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376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Objetivo de la actividad: </a:t>
            </a:r>
          </a:p>
          <a:p>
            <a:endParaRPr lang="es-ES" b="1" dirty="0"/>
          </a:p>
          <a:p>
            <a:pPr marL="457200" lvl="1" indent="0">
              <a:buNone/>
            </a:pPr>
            <a:r>
              <a:rPr lang="es-ES" sz="2800" dirty="0"/>
              <a:t>Realizar un </a:t>
            </a:r>
            <a:r>
              <a:rPr lang="es-ES" sz="3200" b="1" dirty="0" err="1"/>
              <a:t>merge</a:t>
            </a:r>
            <a:r>
              <a:rPr lang="es-ES" sz="3200" b="1" dirty="0"/>
              <a:t> acumulador</a:t>
            </a:r>
            <a:r>
              <a:rPr lang="es-ES" sz="3200" dirty="0"/>
              <a:t> </a:t>
            </a:r>
            <a:r>
              <a:rPr lang="es-ES" sz="2800" dirty="0"/>
              <a:t>de 2 listas que contienen los gastos ordenados por tipo de consumo.</a:t>
            </a:r>
          </a:p>
          <a:p>
            <a:pPr marL="457200" lvl="1" indent="0">
              <a:buNone/>
            </a:pPr>
            <a:endParaRPr lang="es-ES" altLang="es-E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s-ES_tradnl" altLang="es-E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56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628</Words>
  <Application>Microsoft Office PowerPoint</Application>
  <PresentationFormat>Panorámica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Angelina</vt:lpstr>
      <vt:lpstr>Arial</vt:lpstr>
      <vt:lpstr>Calibri</vt:lpstr>
      <vt:lpstr>Calibri Light</vt:lpstr>
      <vt:lpstr>Consolas</vt:lpstr>
      <vt:lpstr>Courier New</vt:lpstr>
      <vt:lpstr>Kohinoor Devanagari Book</vt:lpstr>
      <vt:lpstr>Silom</vt:lpstr>
      <vt:lpstr>Tema de Office</vt:lpstr>
      <vt:lpstr>Merge</vt:lpstr>
      <vt:lpstr>Presentación de PowerPoint</vt:lpstr>
      <vt:lpstr>Presentación de PowerPoint</vt:lpstr>
      <vt:lpstr>Comenzamos a trabajar…</vt:lpstr>
      <vt:lpstr>Comenzamos a trabajar…</vt:lpstr>
      <vt:lpstr>Presentación de PowerPoint</vt:lpstr>
      <vt:lpstr>Presentación de PowerPoint</vt:lpstr>
      <vt:lpstr>Presentación de PowerPoint</vt:lpstr>
      <vt:lpstr>Actividad en máquina</vt:lpstr>
      <vt:lpstr>Actividad en máquina</vt:lpstr>
      <vt:lpstr>Actividad en máquina</vt:lpstr>
      <vt:lpstr>Actividad en máquina</vt:lpstr>
      <vt:lpstr>Actividad en máquina</vt:lpstr>
      <vt:lpstr>Actividad en máquina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</dc:title>
  <dc:creator>Veronica Artola</dc:creator>
  <cp:lastModifiedBy>Gladys Gorga</cp:lastModifiedBy>
  <cp:revision>141</cp:revision>
  <dcterms:created xsi:type="dcterms:W3CDTF">2017-03-23T21:06:13Z</dcterms:created>
  <dcterms:modified xsi:type="dcterms:W3CDTF">2018-08-28T13:49:14Z</dcterms:modified>
</cp:coreProperties>
</file>