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62" r:id="rId5"/>
    <p:sldId id="269" r:id="rId6"/>
    <p:sldId id="266" r:id="rId7"/>
    <p:sldId id="271" r:id="rId8"/>
    <p:sldId id="272" r:id="rId9"/>
    <p:sldId id="270" r:id="rId10"/>
    <p:sldId id="267" r:id="rId11"/>
    <p:sldId id="275" r:id="rId12"/>
    <p:sldId id="268" r:id="rId13"/>
    <p:sldId id="273" r:id="rId14"/>
    <p:sldId id="277" r:id="rId15"/>
    <p:sldId id="279" r:id="rId16"/>
    <p:sldId id="278" r:id="rId17"/>
    <p:sldId id="280" r:id="rId18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79407" autoAdjust="0"/>
  </p:normalViewPr>
  <p:slideViewPr>
    <p:cSldViewPr>
      <p:cViewPr>
        <p:scale>
          <a:sx n="66" d="100"/>
          <a:sy n="66" d="100"/>
        </p:scale>
        <p:origin x="-1434" y="-3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CEDC9B-9E49-47A6-A1CD-FD05BFDADC23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53BAE704-7C98-4062-9686-E711C746F8E4}">
      <dgm:prSet phldrT="[Texto]" custT="1"/>
      <dgm:spPr/>
      <dgm:t>
        <a:bodyPr/>
        <a:lstStyle/>
        <a:p>
          <a:r>
            <a:rPr lang="es-ES" sz="1400" dirty="0" smtClean="0"/>
            <a:t>Paradigma de programación</a:t>
          </a:r>
          <a:endParaRPr lang="es-ES" sz="1400" dirty="0"/>
        </a:p>
      </dgm:t>
    </dgm:pt>
    <dgm:pt modelId="{543F4D08-F426-4499-9385-B574FD7A5584}" type="parTrans" cxnId="{DA9D15A0-29FD-47FD-98B9-6515D5AB37C3}">
      <dgm:prSet/>
      <dgm:spPr/>
      <dgm:t>
        <a:bodyPr/>
        <a:lstStyle/>
        <a:p>
          <a:endParaRPr lang="es-ES" sz="2400"/>
        </a:p>
      </dgm:t>
    </dgm:pt>
    <dgm:pt modelId="{10A8A7EC-C7F7-4F0C-B67C-FEDD49071E51}" type="sibTrans" cxnId="{DA9D15A0-29FD-47FD-98B9-6515D5AB37C3}">
      <dgm:prSet/>
      <dgm:spPr/>
      <dgm:t>
        <a:bodyPr/>
        <a:lstStyle/>
        <a:p>
          <a:endParaRPr lang="es-ES" sz="2400"/>
        </a:p>
      </dgm:t>
    </dgm:pt>
    <dgm:pt modelId="{7841D8D1-D1CD-4E6A-82A2-B4C879C9D809}">
      <dgm:prSet phldrT="[Texto]" custT="1"/>
      <dgm:spPr>
        <a:solidFill>
          <a:schemeClr val="bg2">
            <a:lumMod val="90000"/>
            <a:alpha val="90000"/>
          </a:schemeClr>
        </a:solidFill>
      </dgm:spPr>
      <dgm:t>
        <a:bodyPr/>
        <a:lstStyle/>
        <a:p>
          <a:r>
            <a:rPr lang="es-ES" sz="1400" dirty="0" smtClean="0"/>
            <a:t>Imperativo</a:t>
          </a:r>
          <a:endParaRPr lang="es-ES" sz="1400" dirty="0"/>
        </a:p>
      </dgm:t>
    </dgm:pt>
    <dgm:pt modelId="{670DC663-CDBF-4224-89BA-2D8BD6BC715D}" type="parTrans" cxnId="{3A098886-6164-4A4A-AF31-669B158A7BA0}">
      <dgm:prSet/>
      <dgm:spPr/>
      <dgm:t>
        <a:bodyPr/>
        <a:lstStyle/>
        <a:p>
          <a:endParaRPr lang="es-ES" sz="2400"/>
        </a:p>
      </dgm:t>
    </dgm:pt>
    <dgm:pt modelId="{2AAAD26E-E207-47D6-A15E-EE466DC0C597}" type="sibTrans" cxnId="{3A098886-6164-4A4A-AF31-669B158A7BA0}">
      <dgm:prSet/>
      <dgm:spPr/>
      <dgm:t>
        <a:bodyPr/>
        <a:lstStyle/>
        <a:p>
          <a:endParaRPr lang="es-ES" sz="2400"/>
        </a:p>
      </dgm:t>
    </dgm:pt>
    <dgm:pt modelId="{A1CF0277-B001-4775-8778-CCC90289EAF4}">
      <dgm:prSet custT="1"/>
      <dgm:spPr>
        <a:solidFill>
          <a:schemeClr val="tx2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s-ES" sz="1400" dirty="0" smtClean="0"/>
            <a:t>Orientado a Objetos</a:t>
          </a:r>
          <a:endParaRPr lang="es-ES" sz="1400" dirty="0"/>
        </a:p>
      </dgm:t>
    </dgm:pt>
    <dgm:pt modelId="{E4B6603D-622B-4765-9229-5E686F9E6DB3}" type="parTrans" cxnId="{ABEAE21B-A1D5-466D-896E-D9B64A6FE64C}">
      <dgm:prSet/>
      <dgm:spPr/>
      <dgm:t>
        <a:bodyPr/>
        <a:lstStyle/>
        <a:p>
          <a:endParaRPr lang="es-ES" sz="2400"/>
        </a:p>
      </dgm:t>
    </dgm:pt>
    <dgm:pt modelId="{2C706FED-7EB8-481C-B4DF-53584E6E60CB}" type="sibTrans" cxnId="{ABEAE21B-A1D5-466D-896E-D9B64A6FE64C}">
      <dgm:prSet/>
      <dgm:spPr/>
      <dgm:t>
        <a:bodyPr/>
        <a:lstStyle/>
        <a:p>
          <a:endParaRPr lang="es-ES" sz="2400"/>
        </a:p>
      </dgm:t>
    </dgm:pt>
    <dgm:pt modelId="{00428D81-519B-474B-89BD-8AC723E87D8E}">
      <dgm:prSet custT="1"/>
      <dgm:spPr/>
      <dgm:t>
        <a:bodyPr/>
        <a:lstStyle/>
        <a:p>
          <a:r>
            <a:rPr lang="es-ES" sz="1400" dirty="0" smtClean="0"/>
            <a:t>Funcional</a:t>
          </a:r>
          <a:endParaRPr lang="es-ES" sz="1400" dirty="0"/>
        </a:p>
      </dgm:t>
    </dgm:pt>
    <dgm:pt modelId="{2BA0188D-C4AF-42B8-8695-2CBE13019261}" type="parTrans" cxnId="{ED48C7E6-0E68-42C5-820C-27E504C91BCE}">
      <dgm:prSet/>
      <dgm:spPr/>
      <dgm:t>
        <a:bodyPr/>
        <a:lstStyle/>
        <a:p>
          <a:endParaRPr lang="es-ES" sz="2400"/>
        </a:p>
      </dgm:t>
    </dgm:pt>
    <dgm:pt modelId="{EEB49BDC-D1E3-4E95-A223-F68A1EEC69A3}" type="sibTrans" cxnId="{ED48C7E6-0E68-42C5-820C-27E504C91BCE}">
      <dgm:prSet/>
      <dgm:spPr/>
      <dgm:t>
        <a:bodyPr/>
        <a:lstStyle/>
        <a:p>
          <a:endParaRPr lang="es-ES" sz="2400"/>
        </a:p>
      </dgm:t>
    </dgm:pt>
    <dgm:pt modelId="{8F6AE899-E599-4C2E-AEAD-11C00D3907CE}">
      <dgm:prSet custT="1"/>
      <dgm:spPr/>
      <dgm:t>
        <a:bodyPr/>
        <a:lstStyle/>
        <a:p>
          <a:r>
            <a:rPr lang="es-ES" sz="1400" dirty="0" smtClean="0"/>
            <a:t>Lógica</a:t>
          </a:r>
          <a:endParaRPr lang="es-ES" sz="1400" dirty="0"/>
        </a:p>
      </dgm:t>
    </dgm:pt>
    <dgm:pt modelId="{17BAA567-A68D-4CCB-B3AB-9879B9257670}" type="parTrans" cxnId="{00CB6F3C-6C58-45EB-93E4-EBD60C5880D4}">
      <dgm:prSet/>
      <dgm:spPr/>
      <dgm:t>
        <a:bodyPr/>
        <a:lstStyle/>
        <a:p>
          <a:endParaRPr lang="es-ES" sz="2400"/>
        </a:p>
      </dgm:t>
    </dgm:pt>
    <dgm:pt modelId="{2359DD27-195E-4A2F-9C20-935C8C75D585}" type="sibTrans" cxnId="{00CB6F3C-6C58-45EB-93E4-EBD60C5880D4}">
      <dgm:prSet/>
      <dgm:spPr/>
      <dgm:t>
        <a:bodyPr/>
        <a:lstStyle/>
        <a:p>
          <a:endParaRPr lang="es-ES" sz="2400"/>
        </a:p>
      </dgm:t>
    </dgm:pt>
    <dgm:pt modelId="{4450E94D-6F91-4C76-8C9D-36CC03BCBA1D}">
      <dgm:prSet/>
      <dgm:spPr/>
      <dgm:t>
        <a:bodyPr/>
        <a:lstStyle/>
        <a:p>
          <a:r>
            <a:rPr lang="es-ES" dirty="0" smtClean="0"/>
            <a:t>…</a:t>
          </a:r>
          <a:endParaRPr lang="es-ES" dirty="0"/>
        </a:p>
      </dgm:t>
    </dgm:pt>
    <dgm:pt modelId="{200C9B7B-5595-4078-9019-4DD3014DC623}" type="parTrans" cxnId="{50F8C7D9-8BE5-4A5F-96D6-9976EE125CEC}">
      <dgm:prSet/>
      <dgm:spPr/>
      <dgm:t>
        <a:bodyPr/>
        <a:lstStyle/>
        <a:p>
          <a:endParaRPr lang="es-ES"/>
        </a:p>
      </dgm:t>
    </dgm:pt>
    <dgm:pt modelId="{09B3FEC2-329C-49E8-BF70-F6B2E64E9E59}" type="sibTrans" cxnId="{50F8C7D9-8BE5-4A5F-96D6-9976EE125CEC}">
      <dgm:prSet/>
      <dgm:spPr/>
      <dgm:t>
        <a:bodyPr/>
        <a:lstStyle/>
        <a:p>
          <a:endParaRPr lang="es-ES"/>
        </a:p>
      </dgm:t>
    </dgm:pt>
    <dgm:pt modelId="{8F50493E-88D6-4F14-9C1F-64DFA40E492D}" type="pres">
      <dgm:prSet presAssocID="{0BCEDC9B-9E49-47A6-A1CD-FD05BFDADC2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41440E49-20E9-4908-8CF4-1CD35400F1EB}" type="pres">
      <dgm:prSet presAssocID="{53BAE704-7C98-4062-9686-E711C746F8E4}" presName="root" presStyleCnt="0"/>
      <dgm:spPr/>
    </dgm:pt>
    <dgm:pt modelId="{291A2C76-4A13-4D53-A5E9-444D6CF4660C}" type="pres">
      <dgm:prSet presAssocID="{53BAE704-7C98-4062-9686-E711C746F8E4}" presName="rootComposite" presStyleCnt="0"/>
      <dgm:spPr/>
    </dgm:pt>
    <dgm:pt modelId="{74C89AEE-AFD8-4AE2-B7EC-D00A4896C080}" type="pres">
      <dgm:prSet presAssocID="{53BAE704-7C98-4062-9686-E711C746F8E4}" presName="rootText" presStyleLbl="node1" presStyleIdx="0" presStyleCnt="1" custScaleX="180617" custScaleY="133353"/>
      <dgm:spPr/>
      <dgm:t>
        <a:bodyPr/>
        <a:lstStyle/>
        <a:p>
          <a:endParaRPr lang="es-ES"/>
        </a:p>
      </dgm:t>
    </dgm:pt>
    <dgm:pt modelId="{3955BA15-90D5-41C3-901B-17C7ABEEFB24}" type="pres">
      <dgm:prSet presAssocID="{53BAE704-7C98-4062-9686-E711C746F8E4}" presName="rootConnector" presStyleLbl="node1" presStyleIdx="0" presStyleCnt="1"/>
      <dgm:spPr/>
      <dgm:t>
        <a:bodyPr/>
        <a:lstStyle/>
        <a:p>
          <a:endParaRPr lang="es-ES"/>
        </a:p>
      </dgm:t>
    </dgm:pt>
    <dgm:pt modelId="{59E32450-6560-4F1A-8C55-6A02D2294309}" type="pres">
      <dgm:prSet presAssocID="{53BAE704-7C98-4062-9686-E711C746F8E4}" presName="childShape" presStyleCnt="0"/>
      <dgm:spPr/>
    </dgm:pt>
    <dgm:pt modelId="{07161704-7C8F-46C4-9299-1454BEAA84D8}" type="pres">
      <dgm:prSet presAssocID="{670DC663-CDBF-4224-89BA-2D8BD6BC715D}" presName="Name13" presStyleLbl="parChTrans1D2" presStyleIdx="0" presStyleCnt="5"/>
      <dgm:spPr/>
      <dgm:t>
        <a:bodyPr/>
        <a:lstStyle/>
        <a:p>
          <a:endParaRPr lang="es-ES"/>
        </a:p>
      </dgm:t>
    </dgm:pt>
    <dgm:pt modelId="{E5853EFB-0712-470A-83EA-CE6C8BD69CB0}" type="pres">
      <dgm:prSet presAssocID="{7841D8D1-D1CD-4E6A-82A2-B4C879C9D809}" presName="childText" presStyleLbl="bgAcc1" presStyleIdx="0" presStyleCnt="5" custScaleX="18432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E062F5C-2503-4E8B-BAA8-676EF8F6353C}" type="pres">
      <dgm:prSet presAssocID="{E4B6603D-622B-4765-9229-5E686F9E6DB3}" presName="Name13" presStyleLbl="parChTrans1D2" presStyleIdx="1" presStyleCnt="5"/>
      <dgm:spPr/>
      <dgm:t>
        <a:bodyPr/>
        <a:lstStyle/>
        <a:p>
          <a:endParaRPr lang="es-ES"/>
        </a:p>
      </dgm:t>
    </dgm:pt>
    <dgm:pt modelId="{667ADB55-A95B-49D0-93DD-36C2E42D42A3}" type="pres">
      <dgm:prSet presAssocID="{A1CF0277-B001-4775-8778-CCC90289EAF4}" presName="childText" presStyleLbl="bgAcc1" presStyleIdx="1" presStyleCnt="5" custScaleX="19482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BFCDF69-AB03-43D6-83A0-586614EA14CA}" type="pres">
      <dgm:prSet presAssocID="{2BA0188D-C4AF-42B8-8695-2CBE13019261}" presName="Name13" presStyleLbl="parChTrans1D2" presStyleIdx="2" presStyleCnt="5"/>
      <dgm:spPr/>
      <dgm:t>
        <a:bodyPr/>
        <a:lstStyle/>
        <a:p>
          <a:endParaRPr lang="es-ES"/>
        </a:p>
      </dgm:t>
    </dgm:pt>
    <dgm:pt modelId="{661CDA30-9D83-4CE2-A15F-8BB430A71F84}" type="pres">
      <dgm:prSet presAssocID="{00428D81-519B-474B-89BD-8AC723E87D8E}" presName="childText" presStyleLbl="bgAcc1" presStyleIdx="2" presStyleCnt="5" custScaleX="19372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F766980-A945-4AA5-8027-DD8DC8C2FB40}" type="pres">
      <dgm:prSet presAssocID="{17BAA567-A68D-4CCB-B3AB-9879B9257670}" presName="Name13" presStyleLbl="parChTrans1D2" presStyleIdx="3" presStyleCnt="5"/>
      <dgm:spPr/>
      <dgm:t>
        <a:bodyPr/>
        <a:lstStyle/>
        <a:p>
          <a:endParaRPr lang="es-ES"/>
        </a:p>
      </dgm:t>
    </dgm:pt>
    <dgm:pt modelId="{C5A95DF1-8E20-4F6A-8F2D-E3E198119C30}" type="pres">
      <dgm:prSet presAssocID="{8F6AE899-E599-4C2E-AEAD-11C00D3907CE}" presName="childText" presStyleLbl="bgAcc1" presStyleIdx="3" presStyleCnt="5" custScaleX="19045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57518AC-76F2-431E-9303-D731A6EE9BAC}" type="pres">
      <dgm:prSet presAssocID="{200C9B7B-5595-4078-9019-4DD3014DC623}" presName="Name13" presStyleLbl="parChTrans1D2" presStyleIdx="4" presStyleCnt="5"/>
      <dgm:spPr/>
      <dgm:t>
        <a:bodyPr/>
        <a:lstStyle/>
        <a:p>
          <a:endParaRPr lang="es-ES"/>
        </a:p>
      </dgm:t>
    </dgm:pt>
    <dgm:pt modelId="{469F390D-8A9A-405D-A5FB-C44D168CE1D3}" type="pres">
      <dgm:prSet presAssocID="{4450E94D-6F91-4C76-8C9D-36CC03BCBA1D}" presName="childText" presStyleLbl="bgAcc1" presStyleIdx="4" presStyleCnt="5" custScaleX="19239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ABEAE21B-A1D5-466D-896E-D9B64A6FE64C}" srcId="{53BAE704-7C98-4062-9686-E711C746F8E4}" destId="{A1CF0277-B001-4775-8778-CCC90289EAF4}" srcOrd="1" destOrd="0" parTransId="{E4B6603D-622B-4765-9229-5E686F9E6DB3}" sibTransId="{2C706FED-7EB8-481C-B4DF-53584E6E60CB}"/>
    <dgm:cxn modelId="{00CB6F3C-6C58-45EB-93E4-EBD60C5880D4}" srcId="{53BAE704-7C98-4062-9686-E711C746F8E4}" destId="{8F6AE899-E599-4C2E-AEAD-11C00D3907CE}" srcOrd="3" destOrd="0" parTransId="{17BAA567-A68D-4CCB-B3AB-9879B9257670}" sibTransId="{2359DD27-195E-4A2F-9C20-935C8C75D585}"/>
    <dgm:cxn modelId="{DCDC4A06-FDDD-4BFE-9FDA-DC6540548249}" type="presOf" srcId="{00428D81-519B-474B-89BD-8AC723E87D8E}" destId="{661CDA30-9D83-4CE2-A15F-8BB430A71F84}" srcOrd="0" destOrd="0" presId="urn:microsoft.com/office/officeart/2005/8/layout/hierarchy3"/>
    <dgm:cxn modelId="{7EA4BD38-0A9E-44C3-A30B-1158B6DE34F0}" type="presOf" srcId="{53BAE704-7C98-4062-9686-E711C746F8E4}" destId="{74C89AEE-AFD8-4AE2-B7EC-D00A4896C080}" srcOrd="0" destOrd="0" presId="urn:microsoft.com/office/officeart/2005/8/layout/hierarchy3"/>
    <dgm:cxn modelId="{851B8A84-3F1A-4636-A312-E32172D40A85}" type="presOf" srcId="{E4B6603D-622B-4765-9229-5E686F9E6DB3}" destId="{CE062F5C-2503-4E8B-BAA8-676EF8F6353C}" srcOrd="0" destOrd="0" presId="urn:microsoft.com/office/officeart/2005/8/layout/hierarchy3"/>
    <dgm:cxn modelId="{FF05BB87-E336-44EB-988A-1461801074D6}" type="presOf" srcId="{53BAE704-7C98-4062-9686-E711C746F8E4}" destId="{3955BA15-90D5-41C3-901B-17C7ABEEFB24}" srcOrd="1" destOrd="0" presId="urn:microsoft.com/office/officeart/2005/8/layout/hierarchy3"/>
    <dgm:cxn modelId="{7D8B6596-F3EE-43D6-BD15-75687545145E}" type="presOf" srcId="{0BCEDC9B-9E49-47A6-A1CD-FD05BFDADC23}" destId="{8F50493E-88D6-4F14-9C1F-64DFA40E492D}" srcOrd="0" destOrd="0" presId="urn:microsoft.com/office/officeart/2005/8/layout/hierarchy3"/>
    <dgm:cxn modelId="{BB2EB060-6191-41A7-8F29-0A081DD98313}" type="presOf" srcId="{2BA0188D-C4AF-42B8-8695-2CBE13019261}" destId="{4BFCDF69-AB03-43D6-83A0-586614EA14CA}" srcOrd="0" destOrd="0" presId="urn:microsoft.com/office/officeart/2005/8/layout/hierarchy3"/>
    <dgm:cxn modelId="{EB2B2CBC-3D16-4FB8-BA81-C629619644F6}" type="presOf" srcId="{4450E94D-6F91-4C76-8C9D-36CC03BCBA1D}" destId="{469F390D-8A9A-405D-A5FB-C44D168CE1D3}" srcOrd="0" destOrd="0" presId="urn:microsoft.com/office/officeart/2005/8/layout/hierarchy3"/>
    <dgm:cxn modelId="{CF60B3C3-44BE-4075-A8B5-3FD2B00D1257}" type="presOf" srcId="{200C9B7B-5595-4078-9019-4DD3014DC623}" destId="{857518AC-76F2-431E-9303-D731A6EE9BAC}" srcOrd="0" destOrd="0" presId="urn:microsoft.com/office/officeart/2005/8/layout/hierarchy3"/>
    <dgm:cxn modelId="{9C23D438-D8FA-436A-ABB1-A3C466CD0792}" type="presOf" srcId="{8F6AE899-E599-4C2E-AEAD-11C00D3907CE}" destId="{C5A95DF1-8E20-4F6A-8F2D-E3E198119C30}" srcOrd="0" destOrd="0" presId="urn:microsoft.com/office/officeart/2005/8/layout/hierarchy3"/>
    <dgm:cxn modelId="{ED48C7E6-0E68-42C5-820C-27E504C91BCE}" srcId="{53BAE704-7C98-4062-9686-E711C746F8E4}" destId="{00428D81-519B-474B-89BD-8AC723E87D8E}" srcOrd="2" destOrd="0" parTransId="{2BA0188D-C4AF-42B8-8695-2CBE13019261}" sibTransId="{EEB49BDC-D1E3-4E95-A223-F68A1EEC69A3}"/>
    <dgm:cxn modelId="{CD9C1896-5E83-4F14-94F2-9E3C7BBF0C34}" type="presOf" srcId="{7841D8D1-D1CD-4E6A-82A2-B4C879C9D809}" destId="{E5853EFB-0712-470A-83EA-CE6C8BD69CB0}" srcOrd="0" destOrd="0" presId="urn:microsoft.com/office/officeart/2005/8/layout/hierarchy3"/>
    <dgm:cxn modelId="{89FE0F3A-99B0-4A19-9867-D743C929A57A}" type="presOf" srcId="{17BAA567-A68D-4CCB-B3AB-9879B9257670}" destId="{AF766980-A945-4AA5-8027-DD8DC8C2FB40}" srcOrd="0" destOrd="0" presId="urn:microsoft.com/office/officeart/2005/8/layout/hierarchy3"/>
    <dgm:cxn modelId="{DA9D15A0-29FD-47FD-98B9-6515D5AB37C3}" srcId="{0BCEDC9B-9E49-47A6-A1CD-FD05BFDADC23}" destId="{53BAE704-7C98-4062-9686-E711C746F8E4}" srcOrd="0" destOrd="0" parTransId="{543F4D08-F426-4499-9385-B574FD7A5584}" sibTransId="{10A8A7EC-C7F7-4F0C-B67C-FEDD49071E51}"/>
    <dgm:cxn modelId="{3A098886-6164-4A4A-AF31-669B158A7BA0}" srcId="{53BAE704-7C98-4062-9686-E711C746F8E4}" destId="{7841D8D1-D1CD-4E6A-82A2-B4C879C9D809}" srcOrd="0" destOrd="0" parTransId="{670DC663-CDBF-4224-89BA-2D8BD6BC715D}" sibTransId="{2AAAD26E-E207-47D6-A15E-EE466DC0C597}"/>
    <dgm:cxn modelId="{DBC1146E-E3E8-416E-8630-1D4357B3CF16}" type="presOf" srcId="{A1CF0277-B001-4775-8778-CCC90289EAF4}" destId="{667ADB55-A95B-49D0-93DD-36C2E42D42A3}" srcOrd="0" destOrd="0" presId="urn:microsoft.com/office/officeart/2005/8/layout/hierarchy3"/>
    <dgm:cxn modelId="{74750F8C-3FD5-480E-84E3-02F13466FD83}" type="presOf" srcId="{670DC663-CDBF-4224-89BA-2D8BD6BC715D}" destId="{07161704-7C8F-46C4-9299-1454BEAA84D8}" srcOrd="0" destOrd="0" presId="urn:microsoft.com/office/officeart/2005/8/layout/hierarchy3"/>
    <dgm:cxn modelId="{50F8C7D9-8BE5-4A5F-96D6-9976EE125CEC}" srcId="{53BAE704-7C98-4062-9686-E711C746F8E4}" destId="{4450E94D-6F91-4C76-8C9D-36CC03BCBA1D}" srcOrd="4" destOrd="0" parTransId="{200C9B7B-5595-4078-9019-4DD3014DC623}" sibTransId="{09B3FEC2-329C-49E8-BF70-F6B2E64E9E59}"/>
    <dgm:cxn modelId="{70176E0F-B17E-45E3-8122-EE071D7F4EF2}" type="presParOf" srcId="{8F50493E-88D6-4F14-9C1F-64DFA40E492D}" destId="{41440E49-20E9-4908-8CF4-1CD35400F1EB}" srcOrd="0" destOrd="0" presId="urn:microsoft.com/office/officeart/2005/8/layout/hierarchy3"/>
    <dgm:cxn modelId="{024D5A8C-0664-4448-8004-36440E0BC011}" type="presParOf" srcId="{41440E49-20E9-4908-8CF4-1CD35400F1EB}" destId="{291A2C76-4A13-4D53-A5E9-444D6CF4660C}" srcOrd="0" destOrd="0" presId="urn:microsoft.com/office/officeart/2005/8/layout/hierarchy3"/>
    <dgm:cxn modelId="{AF8BE6F3-F606-4F5A-8B3A-2B59B20CBAB0}" type="presParOf" srcId="{291A2C76-4A13-4D53-A5E9-444D6CF4660C}" destId="{74C89AEE-AFD8-4AE2-B7EC-D00A4896C080}" srcOrd="0" destOrd="0" presId="urn:microsoft.com/office/officeart/2005/8/layout/hierarchy3"/>
    <dgm:cxn modelId="{86A9B8F7-2D71-4522-9379-9D9D184DCEA4}" type="presParOf" srcId="{291A2C76-4A13-4D53-A5E9-444D6CF4660C}" destId="{3955BA15-90D5-41C3-901B-17C7ABEEFB24}" srcOrd="1" destOrd="0" presId="urn:microsoft.com/office/officeart/2005/8/layout/hierarchy3"/>
    <dgm:cxn modelId="{FAF69202-F66E-4237-BFAC-5DE851406B82}" type="presParOf" srcId="{41440E49-20E9-4908-8CF4-1CD35400F1EB}" destId="{59E32450-6560-4F1A-8C55-6A02D2294309}" srcOrd="1" destOrd="0" presId="urn:microsoft.com/office/officeart/2005/8/layout/hierarchy3"/>
    <dgm:cxn modelId="{45DF73DB-26F6-487F-98AC-1DA242380EBC}" type="presParOf" srcId="{59E32450-6560-4F1A-8C55-6A02D2294309}" destId="{07161704-7C8F-46C4-9299-1454BEAA84D8}" srcOrd="0" destOrd="0" presId="urn:microsoft.com/office/officeart/2005/8/layout/hierarchy3"/>
    <dgm:cxn modelId="{65411A23-64E9-487A-A7A5-D12822425FE4}" type="presParOf" srcId="{59E32450-6560-4F1A-8C55-6A02D2294309}" destId="{E5853EFB-0712-470A-83EA-CE6C8BD69CB0}" srcOrd="1" destOrd="0" presId="urn:microsoft.com/office/officeart/2005/8/layout/hierarchy3"/>
    <dgm:cxn modelId="{37900773-FDBB-4FEB-973C-D26D3A53B9D5}" type="presParOf" srcId="{59E32450-6560-4F1A-8C55-6A02D2294309}" destId="{CE062F5C-2503-4E8B-BAA8-676EF8F6353C}" srcOrd="2" destOrd="0" presId="urn:microsoft.com/office/officeart/2005/8/layout/hierarchy3"/>
    <dgm:cxn modelId="{E3B9B832-D503-4874-AAE3-547AF1C25C00}" type="presParOf" srcId="{59E32450-6560-4F1A-8C55-6A02D2294309}" destId="{667ADB55-A95B-49D0-93DD-36C2E42D42A3}" srcOrd="3" destOrd="0" presId="urn:microsoft.com/office/officeart/2005/8/layout/hierarchy3"/>
    <dgm:cxn modelId="{6FC357AA-9543-41E6-ABAE-4E7440C34440}" type="presParOf" srcId="{59E32450-6560-4F1A-8C55-6A02D2294309}" destId="{4BFCDF69-AB03-43D6-83A0-586614EA14CA}" srcOrd="4" destOrd="0" presId="urn:microsoft.com/office/officeart/2005/8/layout/hierarchy3"/>
    <dgm:cxn modelId="{7476115D-F58C-436C-ADE4-953727581BEF}" type="presParOf" srcId="{59E32450-6560-4F1A-8C55-6A02D2294309}" destId="{661CDA30-9D83-4CE2-A15F-8BB430A71F84}" srcOrd="5" destOrd="0" presId="urn:microsoft.com/office/officeart/2005/8/layout/hierarchy3"/>
    <dgm:cxn modelId="{05601304-983F-4EF9-BE67-F094B2C9E6AE}" type="presParOf" srcId="{59E32450-6560-4F1A-8C55-6A02D2294309}" destId="{AF766980-A945-4AA5-8027-DD8DC8C2FB40}" srcOrd="6" destOrd="0" presId="urn:microsoft.com/office/officeart/2005/8/layout/hierarchy3"/>
    <dgm:cxn modelId="{1536D0E0-F490-4F5C-AA7D-2C036EAA1F3C}" type="presParOf" srcId="{59E32450-6560-4F1A-8C55-6A02D2294309}" destId="{C5A95DF1-8E20-4F6A-8F2D-E3E198119C30}" srcOrd="7" destOrd="0" presId="urn:microsoft.com/office/officeart/2005/8/layout/hierarchy3"/>
    <dgm:cxn modelId="{689EE56D-B4DD-4E5B-87D3-7BA4DDDC63F8}" type="presParOf" srcId="{59E32450-6560-4F1A-8C55-6A02D2294309}" destId="{857518AC-76F2-431E-9303-D731A6EE9BAC}" srcOrd="8" destOrd="0" presId="urn:microsoft.com/office/officeart/2005/8/layout/hierarchy3"/>
    <dgm:cxn modelId="{DAACA662-D77F-43CF-9406-80C6B2EB637C}" type="presParOf" srcId="{59E32450-6560-4F1A-8C55-6A02D2294309}" destId="{469F390D-8A9A-405D-A5FB-C44D168CE1D3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C89AEE-AFD8-4AE2-B7EC-D00A4896C080}">
      <dsp:nvSpPr>
        <dsp:cNvPr id="0" name=""/>
        <dsp:cNvSpPr/>
      </dsp:nvSpPr>
      <dsp:spPr>
        <a:xfrm>
          <a:off x="1090806" y="278"/>
          <a:ext cx="1747022" cy="644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Paradigma de programación</a:t>
          </a:r>
          <a:endParaRPr lang="es-ES" sz="1400" kern="1200" dirty="0"/>
        </a:p>
      </dsp:txBody>
      <dsp:txXfrm>
        <a:off x="1109695" y="19167"/>
        <a:ext cx="1709244" cy="607152"/>
      </dsp:txXfrm>
    </dsp:sp>
    <dsp:sp modelId="{07161704-7C8F-46C4-9299-1454BEAA84D8}">
      <dsp:nvSpPr>
        <dsp:cNvPr id="0" name=""/>
        <dsp:cNvSpPr/>
      </dsp:nvSpPr>
      <dsp:spPr>
        <a:xfrm>
          <a:off x="1265508" y="645208"/>
          <a:ext cx="174702" cy="3627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2719"/>
              </a:lnTo>
              <a:lnTo>
                <a:pt x="174702" y="362719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853EFB-0712-470A-83EA-CE6C8BD69CB0}">
      <dsp:nvSpPr>
        <dsp:cNvPr id="0" name=""/>
        <dsp:cNvSpPr/>
      </dsp:nvSpPr>
      <dsp:spPr>
        <a:xfrm>
          <a:off x="1440210" y="766115"/>
          <a:ext cx="1426341" cy="483626"/>
        </a:xfrm>
        <a:prstGeom prst="roundRect">
          <a:avLst>
            <a:gd name="adj" fmla="val 10000"/>
          </a:avLst>
        </a:prstGeom>
        <a:solidFill>
          <a:schemeClr val="bg2">
            <a:lumMod val="90000"/>
            <a:alpha val="9000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Imperativo</a:t>
          </a:r>
          <a:endParaRPr lang="es-ES" sz="1400" kern="1200" dirty="0"/>
        </a:p>
      </dsp:txBody>
      <dsp:txXfrm>
        <a:off x="1454375" y="780280"/>
        <a:ext cx="1398011" cy="455296"/>
      </dsp:txXfrm>
    </dsp:sp>
    <dsp:sp modelId="{CE062F5C-2503-4E8B-BAA8-676EF8F6353C}">
      <dsp:nvSpPr>
        <dsp:cNvPr id="0" name=""/>
        <dsp:cNvSpPr/>
      </dsp:nvSpPr>
      <dsp:spPr>
        <a:xfrm>
          <a:off x="1265508" y="645208"/>
          <a:ext cx="174702" cy="9672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7252"/>
              </a:lnTo>
              <a:lnTo>
                <a:pt x="174702" y="967252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7ADB55-A95B-49D0-93DD-36C2E42D42A3}">
      <dsp:nvSpPr>
        <dsp:cNvPr id="0" name=""/>
        <dsp:cNvSpPr/>
      </dsp:nvSpPr>
      <dsp:spPr>
        <a:xfrm>
          <a:off x="1440210" y="1370648"/>
          <a:ext cx="1507583" cy="483626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  <a:alpha val="9000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Orientado a Objetos</a:t>
          </a:r>
          <a:endParaRPr lang="es-ES" sz="1400" kern="1200" dirty="0"/>
        </a:p>
      </dsp:txBody>
      <dsp:txXfrm>
        <a:off x="1454375" y="1384813"/>
        <a:ext cx="1479253" cy="455296"/>
      </dsp:txXfrm>
    </dsp:sp>
    <dsp:sp modelId="{4BFCDF69-AB03-43D6-83A0-586614EA14CA}">
      <dsp:nvSpPr>
        <dsp:cNvPr id="0" name=""/>
        <dsp:cNvSpPr/>
      </dsp:nvSpPr>
      <dsp:spPr>
        <a:xfrm>
          <a:off x="1265508" y="645208"/>
          <a:ext cx="174702" cy="1571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1785"/>
              </a:lnTo>
              <a:lnTo>
                <a:pt x="174702" y="1571785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CDA30-9D83-4CE2-A15F-8BB430A71F84}">
      <dsp:nvSpPr>
        <dsp:cNvPr id="0" name=""/>
        <dsp:cNvSpPr/>
      </dsp:nvSpPr>
      <dsp:spPr>
        <a:xfrm>
          <a:off x="1440210" y="1975181"/>
          <a:ext cx="1499048" cy="4836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Funcional</a:t>
          </a:r>
          <a:endParaRPr lang="es-ES" sz="1400" kern="1200" dirty="0"/>
        </a:p>
      </dsp:txBody>
      <dsp:txXfrm>
        <a:off x="1454375" y="1989346"/>
        <a:ext cx="1470718" cy="455296"/>
      </dsp:txXfrm>
    </dsp:sp>
    <dsp:sp modelId="{AF766980-A945-4AA5-8027-DD8DC8C2FB40}">
      <dsp:nvSpPr>
        <dsp:cNvPr id="0" name=""/>
        <dsp:cNvSpPr/>
      </dsp:nvSpPr>
      <dsp:spPr>
        <a:xfrm>
          <a:off x="1265508" y="645208"/>
          <a:ext cx="174702" cy="21763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6318"/>
              </a:lnTo>
              <a:lnTo>
                <a:pt x="174702" y="2176318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A95DF1-8E20-4F6A-8F2D-E3E198119C30}">
      <dsp:nvSpPr>
        <dsp:cNvPr id="0" name=""/>
        <dsp:cNvSpPr/>
      </dsp:nvSpPr>
      <dsp:spPr>
        <a:xfrm>
          <a:off x="1440210" y="2579714"/>
          <a:ext cx="1473775" cy="4836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Lógica</a:t>
          </a:r>
          <a:endParaRPr lang="es-ES" sz="1400" kern="1200" dirty="0"/>
        </a:p>
      </dsp:txBody>
      <dsp:txXfrm>
        <a:off x="1454375" y="2593879"/>
        <a:ext cx="1445445" cy="455296"/>
      </dsp:txXfrm>
    </dsp:sp>
    <dsp:sp modelId="{857518AC-76F2-431E-9303-D731A6EE9BAC}">
      <dsp:nvSpPr>
        <dsp:cNvPr id="0" name=""/>
        <dsp:cNvSpPr/>
      </dsp:nvSpPr>
      <dsp:spPr>
        <a:xfrm>
          <a:off x="1265508" y="645208"/>
          <a:ext cx="174702" cy="2780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80851"/>
              </a:lnTo>
              <a:lnTo>
                <a:pt x="174702" y="2780851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9F390D-8A9A-405D-A5FB-C44D168CE1D3}">
      <dsp:nvSpPr>
        <dsp:cNvPr id="0" name=""/>
        <dsp:cNvSpPr/>
      </dsp:nvSpPr>
      <dsp:spPr>
        <a:xfrm>
          <a:off x="1440210" y="3184246"/>
          <a:ext cx="1488748" cy="4836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smtClean="0"/>
            <a:t>…</a:t>
          </a:r>
          <a:endParaRPr lang="es-ES" sz="2900" kern="1200" dirty="0"/>
        </a:p>
      </dsp:txBody>
      <dsp:txXfrm>
        <a:off x="1454375" y="3198411"/>
        <a:ext cx="1460418" cy="455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FD1E8-30B6-4BF8-BA74-1CADAF5C954D}" type="datetimeFigureOut">
              <a:rPr lang="es-ES" smtClean="0"/>
              <a:pPr/>
              <a:t>19/09/2018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2FBC9-8E77-4F47-B8E9-69560F726E3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7073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2FBC9-8E77-4F47-B8E9-69560F726E3A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6426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2FBC9-8E77-4F47-B8E9-69560F726E3A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3758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2FBC9-8E77-4F47-B8E9-69560F726E3A}" type="slidenum">
              <a:rPr lang="es-ES" smtClean="0"/>
              <a:pPr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98931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1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C40E5-BB30-4608-83B2-600531ED0C0D}" type="slidenum">
              <a:rPr lang="es-ES" smtClean="0"/>
              <a:pPr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15358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C40E5-BB30-4608-83B2-600531ED0C0D}" type="slidenum">
              <a:rPr lang="es-ES" smtClean="0"/>
              <a:pPr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6430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2FBC9-8E77-4F47-B8E9-69560F726E3A}" type="slidenum">
              <a:rPr lang="es-ES" smtClean="0"/>
              <a:pPr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3553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2FBC9-8E77-4F47-B8E9-69560F726E3A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8526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2FBC9-8E77-4F47-B8E9-69560F726E3A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2278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2FBC9-8E77-4F47-B8E9-69560F726E3A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5128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2FBC9-8E77-4F47-B8E9-69560F726E3A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2634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aseline="0" dirty="0" smtClean="0"/>
          </a:p>
          <a:p>
            <a:endParaRPr lang="es-ES" baseline="0" dirty="0" smtClean="0"/>
          </a:p>
          <a:p>
            <a:endParaRPr lang="es-ES" baseline="0" dirty="0" smtClean="0"/>
          </a:p>
          <a:p>
            <a:endParaRPr lang="es-ES" baseline="0" dirty="0" smtClean="0"/>
          </a:p>
          <a:p>
            <a:endParaRPr lang="es-ES" baseline="0" dirty="0" smtClean="0"/>
          </a:p>
          <a:p>
            <a:endParaRPr lang="es-ES" baseline="0" dirty="0" smtClean="0"/>
          </a:p>
          <a:p>
            <a:endParaRPr lang="es-ES" baseline="0" dirty="0" smtClean="0"/>
          </a:p>
          <a:p>
            <a:endParaRPr lang="es-ES" baseline="0" dirty="0" smtClean="0"/>
          </a:p>
          <a:p>
            <a:endParaRPr lang="es-ES" baseline="0" dirty="0" smtClean="0"/>
          </a:p>
          <a:p>
            <a:endParaRPr lang="es-ES" baseline="0" dirty="0" smtClean="0"/>
          </a:p>
          <a:p>
            <a:endParaRPr lang="es-ES" baseline="0" dirty="0" smtClean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2FBC9-8E77-4F47-B8E9-69560F726E3A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0883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2FBC9-8E77-4F47-B8E9-69560F726E3A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0883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2FBC9-8E77-4F47-B8E9-69560F726E3A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0883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2FBC9-8E77-4F47-B8E9-69560F726E3A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278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B3501-1C0E-4BC5-A4BD-9A73940A30C7}" type="datetime1">
              <a:rPr lang="es-ES" smtClean="0"/>
              <a:t>19/09/2018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Taller de Programación 2018 - Módulo POO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8C90-7A87-489B-9A0E-ACFAA9E6DE14}" type="datetime1">
              <a:rPr lang="es-ES" smtClean="0"/>
              <a:t>19/09/2018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Taller de Programación 2018 - Módulo POO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708B-C4D2-4D42-B3E0-E98B8CD90424}" type="datetime1">
              <a:rPr lang="es-ES" smtClean="0"/>
              <a:t>19/09/2018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Taller de Programación 2018 - Módulo POO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D4BB-8074-4228-95FA-37655BE05713}" type="datetime1">
              <a:rPr lang="es-ES" smtClean="0"/>
              <a:t>19/09/2018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Taller de Programación 2018 - Módulo POO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0"/>
            <a:ext cx="7772400" cy="1650207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8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049E5-ECC5-499A-A574-1B50FC40A275}" type="datetime1">
              <a:rPr lang="es-ES" smtClean="0"/>
              <a:t>19/09/2018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Taller de Programación 2018 - Módulo POO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C1D63-0857-46F6-9B4E-DDCA492B8AE8}" type="datetime1">
              <a:rPr lang="es-ES" smtClean="0"/>
              <a:t>19/09/2018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Taller de Programación 2018 - Módulo POO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F8D0B-FA96-431D-B37E-53431772FD78}" type="datetime1">
              <a:rPr lang="es-ES" smtClean="0"/>
              <a:t>19/09/2018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Taller de Programación 2018 - Módulo POO</a:t>
            </a: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0838-527E-4DB4-8992-6DDFE632DAF8}" type="datetime1">
              <a:rPr lang="es-ES" smtClean="0"/>
              <a:t>19/09/2018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Taller de Programación 2018 - Módulo POO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35DB-4C17-4E97-82B0-43B5CC608585}" type="datetime1">
              <a:rPr lang="es-ES" smtClean="0"/>
              <a:t>19/09/2018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Taller de Programación 2018 - Módulo POO</a:t>
            </a: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4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E7AF9-9E22-4BE6-B445-05473107E74A}" type="datetime1">
              <a:rPr lang="es-ES" smtClean="0"/>
              <a:t>19/09/2018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Taller de Programación 2018 - Módulo POO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01C1-F70B-471D-B2A2-ED7BB01891C4}" type="datetime1">
              <a:rPr lang="es-ES" smtClean="0"/>
              <a:t>19/09/2018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Taller de Programación 2018 - Módulo POO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89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519BAC7-425B-4FA8-A5E1-1DB9C1D78532}" type="datetime1">
              <a:rPr lang="es-ES" smtClean="0"/>
              <a:t>19/09/2018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Taller de Programación 2018 - Módulo POO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lang/String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lang/String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5" Type="http://schemas.openxmlformats.org/officeDocument/2006/relationships/image" Target="../media/image15.jpe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Relationship Id="rId1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3200" dirty="0" smtClean="0"/>
              <a:t>TEMA: introducción a </a:t>
            </a:r>
            <a:r>
              <a:rPr lang="es-ES" sz="3200" dirty="0" err="1" smtClean="0"/>
              <a:t>poo</a:t>
            </a:r>
            <a:r>
              <a:rPr lang="es-ES" sz="3200" dirty="0" smtClean="0"/>
              <a:t>.</a:t>
            </a:r>
            <a:br>
              <a:rPr lang="es-ES" sz="3200" dirty="0" smtClean="0"/>
            </a:br>
            <a:r>
              <a:rPr lang="es-ES" sz="3200"/>
              <a:t> </a:t>
            </a:r>
            <a:r>
              <a:rPr lang="es-ES" sz="3200" smtClean="0"/>
              <a:t>           </a:t>
            </a:r>
            <a:r>
              <a:rPr lang="es-ES" sz="3200" dirty="0" smtClean="0"/>
              <a:t>Objetos en java.</a:t>
            </a:r>
            <a:endParaRPr lang="es-ES" sz="32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Taller de Programación.</a:t>
            </a:r>
          </a:p>
          <a:p>
            <a:r>
              <a:rPr lang="es-ES" dirty="0"/>
              <a:t>Módulo: Programación Orientada a Objetos</a:t>
            </a:r>
          </a:p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Taller de Programación 2018 - Módulo POO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080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Conceptos básicos de POO. </a:t>
            </a:r>
            <a:r>
              <a:rPr lang="es-ES" sz="3200" dirty="0" smtClean="0"/>
              <a:t>Clase.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258816" cy="3538728"/>
          </a:xfrm>
        </p:spPr>
        <p:txBody>
          <a:bodyPr>
            <a:normAutofit/>
          </a:bodyPr>
          <a:lstStyle/>
          <a:p>
            <a:r>
              <a:rPr lang="es-AR" sz="2000" dirty="0" smtClean="0"/>
              <a:t>Una </a:t>
            </a:r>
            <a:r>
              <a:rPr lang="es-AR" sz="2000" i="1" dirty="0"/>
              <a:t>clase</a:t>
            </a:r>
            <a:r>
              <a:rPr lang="es-AR" sz="2000" dirty="0"/>
              <a:t> describe un conjunto de objetos </a:t>
            </a:r>
            <a:r>
              <a:rPr lang="es-AR" sz="2000" dirty="0" smtClean="0"/>
              <a:t>comunes (mismo tipo). Consta de:</a:t>
            </a:r>
          </a:p>
          <a:p>
            <a:pPr lvl="1"/>
            <a:r>
              <a:rPr lang="es-AR" sz="1600" dirty="0" smtClean="0"/>
              <a:t>La declaración de las </a:t>
            </a:r>
            <a:r>
              <a:rPr lang="es-AR" sz="1600" dirty="0" err="1" smtClean="0"/>
              <a:t>v.i.</a:t>
            </a:r>
            <a:r>
              <a:rPr lang="es-AR" sz="1600" dirty="0" smtClean="0"/>
              <a:t> que implementan el estado del objeto. </a:t>
            </a:r>
          </a:p>
          <a:p>
            <a:pPr lvl="1"/>
            <a:r>
              <a:rPr lang="es-AR" sz="1600" dirty="0" smtClean="0"/>
              <a:t>La codificación de los métodos que implementan su comportamiento.  </a:t>
            </a:r>
          </a:p>
          <a:p>
            <a:r>
              <a:rPr lang="es-AR" sz="2000" dirty="0" smtClean="0"/>
              <a:t>Un </a:t>
            </a:r>
            <a:r>
              <a:rPr lang="es-AR" sz="2000" dirty="0"/>
              <a:t>objeto se crea a partir de una </a:t>
            </a:r>
            <a:r>
              <a:rPr lang="es-AR" sz="2000" dirty="0" smtClean="0"/>
              <a:t>clase (el objeto</a:t>
            </a:r>
            <a:r>
              <a:rPr lang="es-AR" sz="2000" i="1" dirty="0" smtClean="0"/>
              <a:t> </a:t>
            </a:r>
            <a:r>
              <a:rPr lang="es-AR" sz="2000" dirty="0"/>
              <a:t>es</a:t>
            </a:r>
            <a:r>
              <a:rPr lang="es-AR" sz="2000" i="1" dirty="0"/>
              <a:t> instancia </a:t>
            </a:r>
            <a:r>
              <a:rPr lang="es-AR" sz="2000" dirty="0"/>
              <a:t>de una </a:t>
            </a:r>
            <a:r>
              <a:rPr lang="es-AR" sz="2000" dirty="0" smtClean="0"/>
              <a:t>clase). </a:t>
            </a:r>
            <a:endParaRPr lang="es-AR" sz="2000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603812" cy="3538728"/>
          </a:xfrm>
        </p:spPr>
        <p:txBody>
          <a:bodyPr>
            <a:normAutofit/>
          </a:bodyPr>
          <a:lstStyle/>
          <a:p>
            <a:r>
              <a:rPr lang="es-ES" sz="2000" dirty="0" smtClean="0"/>
              <a:t>Representación gráfica de una clase</a:t>
            </a:r>
            <a:endParaRPr lang="es-ES" sz="20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Taller de Programación 2018 - Módulo POO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10</a:t>
            </a:fld>
            <a:endParaRPr lang="es-ES"/>
          </a:p>
        </p:txBody>
      </p:sp>
      <p:grpSp>
        <p:nvGrpSpPr>
          <p:cNvPr id="8" name="7 Grupo"/>
          <p:cNvGrpSpPr/>
          <p:nvPr/>
        </p:nvGrpSpPr>
        <p:grpSpPr>
          <a:xfrm>
            <a:off x="5104010" y="1779662"/>
            <a:ext cx="4148002" cy="3096344"/>
            <a:chOff x="5104010" y="1779662"/>
            <a:chExt cx="4148002" cy="3096344"/>
          </a:xfrm>
        </p:grpSpPr>
        <p:grpSp>
          <p:nvGrpSpPr>
            <p:cNvPr id="12" name="11 Grupo"/>
            <p:cNvGrpSpPr/>
            <p:nvPr/>
          </p:nvGrpSpPr>
          <p:grpSpPr>
            <a:xfrm>
              <a:off x="5104010" y="1779662"/>
              <a:ext cx="2448272" cy="3096344"/>
              <a:chOff x="5104010" y="1779662"/>
              <a:chExt cx="2448272" cy="3096344"/>
            </a:xfrm>
          </p:grpSpPr>
          <p:sp>
            <p:nvSpPr>
              <p:cNvPr id="7" name="6 Rectángulo"/>
              <p:cNvSpPr/>
              <p:nvPr/>
            </p:nvSpPr>
            <p:spPr>
              <a:xfrm>
                <a:off x="5104010" y="1779662"/>
                <a:ext cx="2448272" cy="50405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Triángulo</a:t>
                </a:r>
                <a:endParaRPr lang="es-ES" dirty="0"/>
              </a:p>
            </p:txBody>
          </p:sp>
          <p:sp>
            <p:nvSpPr>
              <p:cNvPr id="10" name="9 Rectángulo"/>
              <p:cNvSpPr/>
              <p:nvPr/>
            </p:nvSpPr>
            <p:spPr>
              <a:xfrm>
                <a:off x="5104010" y="2283718"/>
                <a:ext cx="2448272" cy="79208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dirty="0" smtClean="0"/>
                  <a:t>lado1,lado2,lado3,</a:t>
                </a:r>
              </a:p>
              <a:p>
                <a:pPr algn="ctr"/>
                <a:r>
                  <a:rPr lang="es-ES" sz="1600" dirty="0" err="1" smtClean="0"/>
                  <a:t>colorLinea,colorRelleno</a:t>
                </a:r>
                <a:endParaRPr lang="es-ES" sz="1600" dirty="0"/>
              </a:p>
            </p:txBody>
          </p:sp>
          <p:sp>
            <p:nvSpPr>
              <p:cNvPr id="11" name="10 Rectángulo"/>
              <p:cNvSpPr/>
              <p:nvPr/>
            </p:nvSpPr>
            <p:spPr>
              <a:xfrm>
                <a:off x="5105400" y="3075806"/>
                <a:ext cx="2446628" cy="1800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400" dirty="0" err="1" smtClean="0"/>
                  <a:t>double</a:t>
                </a:r>
                <a:r>
                  <a:rPr lang="es-ES" sz="1400" dirty="0" smtClean="0"/>
                  <a:t> </a:t>
                </a:r>
                <a:r>
                  <a:rPr lang="es-ES" sz="1400" dirty="0" err="1" smtClean="0"/>
                  <a:t>calcularArea</a:t>
                </a:r>
                <a:r>
                  <a:rPr lang="es-ES" sz="1400" dirty="0" smtClean="0"/>
                  <a:t>() </a:t>
                </a:r>
                <a:r>
                  <a:rPr lang="es-ES" sz="1400" dirty="0" err="1" smtClean="0"/>
                  <a:t>double</a:t>
                </a:r>
                <a:r>
                  <a:rPr lang="es-ES" sz="1400" dirty="0" smtClean="0"/>
                  <a:t> </a:t>
                </a:r>
                <a:r>
                  <a:rPr lang="es-ES" sz="1400" dirty="0" err="1" smtClean="0"/>
                  <a:t>calcularPerimetro</a:t>
                </a:r>
                <a:r>
                  <a:rPr lang="es-ES" sz="1400" dirty="0" smtClean="0"/>
                  <a:t>()</a:t>
                </a:r>
              </a:p>
              <a:p>
                <a:pPr algn="ctr"/>
                <a:r>
                  <a:rPr lang="es-ES" sz="1400" dirty="0" smtClean="0"/>
                  <a:t>/* métodos para obtener valores de las </a:t>
                </a:r>
                <a:r>
                  <a:rPr lang="es-ES" sz="1400" dirty="0" err="1" smtClean="0"/>
                  <a:t>v.i.</a:t>
                </a:r>
                <a:r>
                  <a:rPr lang="es-ES" sz="1400" dirty="0" smtClean="0"/>
                  <a:t>*/</a:t>
                </a:r>
              </a:p>
              <a:p>
                <a:pPr algn="ctr"/>
                <a:r>
                  <a:rPr lang="es-ES" sz="1400" dirty="0" smtClean="0"/>
                  <a:t>/* métodos para establecer valores de las </a:t>
                </a:r>
                <a:r>
                  <a:rPr lang="es-ES" sz="1400" dirty="0" err="1" smtClean="0"/>
                  <a:t>v.i.</a:t>
                </a:r>
                <a:r>
                  <a:rPr lang="es-ES" sz="1400" dirty="0" smtClean="0"/>
                  <a:t> */ </a:t>
                </a:r>
                <a:endParaRPr lang="es-ES" sz="1400" dirty="0"/>
              </a:p>
            </p:txBody>
          </p:sp>
        </p:grpSp>
        <p:sp>
          <p:nvSpPr>
            <p:cNvPr id="14" name="13 Cerrar llave"/>
            <p:cNvSpPr/>
            <p:nvPr/>
          </p:nvSpPr>
          <p:spPr>
            <a:xfrm>
              <a:off x="7581304" y="1779662"/>
              <a:ext cx="216024" cy="50405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14 Cerrar llave"/>
            <p:cNvSpPr/>
            <p:nvPr/>
          </p:nvSpPr>
          <p:spPr>
            <a:xfrm>
              <a:off x="7625692" y="2283718"/>
              <a:ext cx="171636" cy="79208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15 Cerrar llave"/>
            <p:cNvSpPr/>
            <p:nvPr/>
          </p:nvSpPr>
          <p:spPr>
            <a:xfrm>
              <a:off x="7628302" y="3075806"/>
              <a:ext cx="169026" cy="18002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16 CuadroTexto"/>
            <p:cNvSpPr txBox="1"/>
            <p:nvPr/>
          </p:nvSpPr>
          <p:spPr>
            <a:xfrm>
              <a:off x="7797328" y="1779662"/>
              <a:ext cx="14546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smtClean="0"/>
                <a:t>Nombre de la clase (mayúscula)</a:t>
              </a:r>
              <a:endParaRPr lang="es-ES" sz="1200" dirty="0"/>
            </a:p>
          </p:txBody>
        </p:sp>
        <p:sp>
          <p:nvSpPr>
            <p:cNvPr id="18" name="17 CuadroTexto"/>
            <p:cNvSpPr txBox="1"/>
            <p:nvPr/>
          </p:nvSpPr>
          <p:spPr>
            <a:xfrm>
              <a:off x="7797328" y="2492549"/>
              <a:ext cx="12391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err="1" smtClean="0"/>
                <a:t>v.i.</a:t>
              </a:r>
              <a:endParaRPr lang="es-ES" sz="1200" dirty="0" smtClean="0"/>
            </a:p>
            <a:p>
              <a:r>
                <a:rPr lang="es-ES" sz="1200" dirty="0" smtClean="0"/>
                <a:t>(nombres comienzan en minúscula)</a:t>
              </a:r>
              <a:endParaRPr lang="es-ES" sz="1200" dirty="0"/>
            </a:p>
          </p:txBody>
        </p:sp>
        <p:sp>
          <p:nvSpPr>
            <p:cNvPr id="19" name="18 CuadroTexto"/>
            <p:cNvSpPr txBox="1"/>
            <p:nvPr/>
          </p:nvSpPr>
          <p:spPr>
            <a:xfrm>
              <a:off x="7797328" y="3714296"/>
              <a:ext cx="123916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smtClean="0"/>
                <a:t>Encabezado de métodos</a:t>
              </a:r>
            </a:p>
            <a:p>
              <a:r>
                <a:rPr lang="es-ES" sz="1200" dirty="0" smtClean="0"/>
                <a:t>(nombres comienzan en minúscula)</a:t>
              </a:r>
              <a:endParaRPr lang="es-E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6888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00050"/>
            <a:ext cx="8867328" cy="742950"/>
          </a:xfrm>
        </p:spPr>
        <p:txBody>
          <a:bodyPr>
            <a:noAutofit/>
          </a:bodyPr>
          <a:lstStyle/>
          <a:p>
            <a:r>
              <a:rPr lang="es-ES" sz="2600" dirty="0"/>
              <a:t>Conceptos básicos de POO. </a:t>
            </a:r>
            <a:r>
              <a:rPr lang="es-ES" sz="2600" dirty="0" smtClean="0"/>
              <a:t>Instanciación (creación de objeto)</a:t>
            </a:r>
            <a:endParaRPr lang="es-ES" sz="2600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114800" cy="3538728"/>
          </a:xfrm>
        </p:spPr>
        <p:txBody>
          <a:bodyPr>
            <a:normAutofit/>
          </a:bodyPr>
          <a:lstStyle/>
          <a:p>
            <a:r>
              <a:rPr lang="es-AR" sz="2000" dirty="0"/>
              <a:t>La </a:t>
            </a:r>
            <a:r>
              <a:rPr lang="es-AR" sz="2000" i="1" dirty="0" smtClean="0"/>
              <a:t>instanciación </a:t>
            </a:r>
            <a:r>
              <a:rPr lang="es-AR" sz="2000" dirty="0" smtClean="0"/>
              <a:t>se </a:t>
            </a:r>
            <a:r>
              <a:rPr lang="es-AR" sz="2000" dirty="0"/>
              <a:t>realiza </a:t>
            </a:r>
            <a:r>
              <a:rPr lang="es-AR" sz="2000" dirty="0" smtClean="0"/>
              <a:t>enviando un mensaje de creación a la clase. </a:t>
            </a:r>
          </a:p>
          <a:p>
            <a:pPr lvl="1"/>
            <a:r>
              <a:rPr lang="es-AR" sz="1600" dirty="0" smtClean="0"/>
              <a:t>Reserva de espacio </a:t>
            </a:r>
            <a:r>
              <a:rPr lang="es-AR" sz="1600" dirty="0"/>
              <a:t>para el </a:t>
            </a:r>
            <a:r>
              <a:rPr lang="es-AR" sz="1600" dirty="0" smtClean="0"/>
              <a:t>objeto.</a:t>
            </a:r>
          </a:p>
          <a:p>
            <a:pPr lvl="1"/>
            <a:r>
              <a:rPr lang="es-AR" sz="1600" dirty="0" smtClean="0"/>
              <a:t>Ejecución el código inicializador o </a:t>
            </a:r>
            <a:r>
              <a:rPr lang="es-AR" sz="1600" i="1" dirty="0" smtClean="0">
                <a:solidFill>
                  <a:srgbClr val="00B050"/>
                </a:solidFill>
              </a:rPr>
              <a:t>constructor</a:t>
            </a:r>
            <a:endParaRPr lang="es-AR" sz="1600" dirty="0" smtClean="0"/>
          </a:p>
          <a:p>
            <a:r>
              <a:rPr lang="es-ES" sz="2000" dirty="0" smtClean="0"/>
              <a:t>Devuelve la referencia al objeto. </a:t>
            </a:r>
          </a:p>
          <a:p>
            <a:r>
              <a:rPr lang="es-ES" sz="2000" dirty="0" smtClean="0"/>
              <a:t>Asociar la referencia a una variable</a:t>
            </a:r>
            <a:r>
              <a:rPr lang="es-ES" sz="2000" dirty="0"/>
              <a:t> </a:t>
            </a:r>
            <a:r>
              <a:rPr lang="es-ES" sz="2000" dirty="0" smtClean="0"/>
              <a:t>(a través de ella podemos enviarle mensajes al objeto).</a:t>
            </a:r>
            <a:endParaRPr lang="es-ES" sz="2000" dirty="0"/>
          </a:p>
          <a:p>
            <a:endParaRPr lang="es-ES" sz="20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Taller de Programación 2018 - Módulo POO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11</a:t>
            </a:fld>
            <a:endParaRPr lang="es-ES"/>
          </a:p>
        </p:txBody>
      </p:sp>
      <p:grpSp>
        <p:nvGrpSpPr>
          <p:cNvPr id="8" name="7 Grupo"/>
          <p:cNvGrpSpPr/>
          <p:nvPr/>
        </p:nvGrpSpPr>
        <p:grpSpPr>
          <a:xfrm>
            <a:off x="6579881" y="1354731"/>
            <a:ext cx="1976745" cy="2153123"/>
            <a:chOff x="5104010" y="1779662"/>
            <a:chExt cx="2448750" cy="3138450"/>
          </a:xfrm>
        </p:grpSpPr>
        <p:sp>
          <p:nvSpPr>
            <p:cNvPr id="9" name="8 Rectángulo"/>
            <p:cNvSpPr/>
            <p:nvPr/>
          </p:nvSpPr>
          <p:spPr>
            <a:xfrm>
              <a:off x="5104010" y="1779662"/>
              <a:ext cx="2448272" cy="5040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/>
                <a:t>Triángulo</a:t>
              </a:r>
              <a:endParaRPr lang="es-ES" sz="1200" dirty="0"/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5104010" y="2283718"/>
              <a:ext cx="2448272" cy="7920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lado1,lado2,lado3,</a:t>
              </a:r>
            </a:p>
            <a:p>
              <a:pPr algn="ctr"/>
              <a:r>
                <a:rPr lang="es-ES" sz="1100" dirty="0" err="1" smtClean="0"/>
                <a:t>colorLinea,colorRelleno</a:t>
              </a:r>
              <a:endParaRPr lang="es-ES" sz="1100" dirty="0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5104011" y="3075806"/>
              <a:ext cx="2448749" cy="18423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50" dirty="0" err="1" smtClean="0"/>
                <a:t>double</a:t>
              </a:r>
              <a:r>
                <a:rPr lang="es-ES" sz="1050" dirty="0" smtClean="0"/>
                <a:t> </a:t>
              </a:r>
              <a:r>
                <a:rPr lang="es-ES" sz="1050" dirty="0" err="1" smtClean="0"/>
                <a:t>calcularArea</a:t>
              </a:r>
              <a:r>
                <a:rPr lang="es-ES" sz="1050" dirty="0" smtClean="0"/>
                <a:t>()</a:t>
              </a:r>
            </a:p>
            <a:p>
              <a:pPr algn="ctr"/>
              <a:r>
                <a:rPr lang="es-ES" sz="1050" dirty="0" err="1" smtClean="0"/>
                <a:t>double</a:t>
              </a:r>
              <a:r>
                <a:rPr lang="es-ES" sz="1050" dirty="0" smtClean="0"/>
                <a:t> </a:t>
              </a:r>
              <a:r>
                <a:rPr lang="es-ES" sz="1050" dirty="0" err="1" smtClean="0"/>
                <a:t>calcularPerimetro</a:t>
              </a:r>
              <a:r>
                <a:rPr lang="es-ES" sz="1050" dirty="0" smtClean="0"/>
                <a:t>()</a:t>
              </a:r>
            </a:p>
            <a:p>
              <a:pPr algn="ctr"/>
              <a:endParaRPr lang="es-ES" sz="1050" dirty="0" smtClean="0"/>
            </a:p>
            <a:p>
              <a:pPr algn="ctr"/>
              <a:r>
                <a:rPr lang="es-ES" sz="1050" dirty="0" smtClean="0"/>
                <a:t>/* métodos para obtener valores de las </a:t>
              </a:r>
              <a:r>
                <a:rPr lang="es-ES" sz="1050" dirty="0" err="1" smtClean="0"/>
                <a:t>v.i.</a:t>
              </a:r>
              <a:r>
                <a:rPr lang="es-ES" sz="1050" dirty="0" smtClean="0"/>
                <a:t> */</a:t>
              </a:r>
            </a:p>
            <a:p>
              <a:pPr algn="ctr"/>
              <a:r>
                <a:rPr lang="es-ES" sz="1050" dirty="0" smtClean="0"/>
                <a:t>/* métodos para establecer valores de las </a:t>
              </a:r>
              <a:r>
                <a:rPr lang="es-ES" sz="1050" dirty="0" err="1" smtClean="0"/>
                <a:t>v.i.</a:t>
              </a:r>
              <a:r>
                <a:rPr lang="es-ES" sz="1050" dirty="0" smtClean="0"/>
                <a:t> */ </a:t>
              </a:r>
            </a:p>
            <a:p>
              <a:pPr algn="ctr"/>
              <a:endParaRPr lang="es-ES" sz="1050" dirty="0"/>
            </a:p>
          </p:txBody>
        </p:sp>
      </p:grpSp>
      <p:grpSp>
        <p:nvGrpSpPr>
          <p:cNvPr id="13" name="12 Grupo"/>
          <p:cNvGrpSpPr/>
          <p:nvPr/>
        </p:nvGrpSpPr>
        <p:grpSpPr>
          <a:xfrm>
            <a:off x="4448926" y="2167708"/>
            <a:ext cx="2238820" cy="523220"/>
            <a:chOff x="1182601" y="3267573"/>
            <a:chExt cx="1637742" cy="523220"/>
          </a:xfrm>
        </p:grpSpPr>
        <p:sp>
          <p:nvSpPr>
            <p:cNvPr id="14" name="13 CuadroTexto"/>
            <p:cNvSpPr txBox="1"/>
            <p:nvPr/>
          </p:nvSpPr>
          <p:spPr>
            <a:xfrm>
              <a:off x="1182601" y="3267573"/>
              <a:ext cx="16377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smtClean="0"/>
                <a:t>new Triangulo (</a:t>
              </a:r>
              <a:r>
                <a:rPr lang="es-ES" sz="1400" dirty="0" smtClean="0">
                  <a:solidFill>
                    <a:srgbClr val="00B050"/>
                  </a:solidFill>
                </a:rPr>
                <a:t>10,10,10, "amarillo","violeta"</a:t>
              </a:r>
              <a:r>
                <a:rPr lang="es-ES" sz="1400" dirty="0" smtClean="0"/>
                <a:t>)</a:t>
              </a:r>
              <a:endParaRPr lang="es-ES" sz="1400" dirty="0"/>
            </a:p>
          </p:txBody>
        </p:sp>
        <p:cxnSp>
          <p:nvCxnSpPr>
            <p:cNvPr id="15" name="14 Conector recto de flecha"/>
            <p:cNvCxnSpPr/>
            <p:nvPr/>
          </p:nvCxnSpPr>
          <p:spPr>
            <a:xfrm>
              <a:off x="1338132" y="3743623"/>
              <a:ext cx="1304058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17 Triángulo isósceles"/>
          <p:cNvSpPr/>
          <p:nvPr/>
        </p:nvSpPr>
        <p:spPr>
          <a:xfrm>
            <a:off x="5536299" y="3507854"/>
            <a:ext cx="1151447" cy="1008112"/>
          </a:xfrm>
          <a:prstGeom prst="triangle">
            <a:avLst/>
          </a:prstGeom>
          <a:solidFill>
            <a:srgbClr val="FFFF00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38" name="37 Conector recto de flecha"/>
          <p:cNvCxnSpPr/>
          <p:nvPr/>
        </p:nvCxnSpPr>
        <p:spPr>
          <a:xfrm flipH="1">
            <a:off x="4663474" y="2925409"/>
            <a:ext cx="1636718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38 CuadroTexto"/>
          <p:cNvSpPr txBox="1"/>
          <p:nvPr/>
        </p:nvSpPr>
        <p:spPr>
          <a:xfrm>
            <a:off x="4964135" y="2651891"/>
            <a:ext cx="1192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referencia</a:t>
            </a:r>
            <a:endParaRPr lang="es-ES" sz="1400" dirty="0"/>
          </a:p>
        </p:txBody>
      </p:sp>
      <p:sp>
        <p:nvSpPr>
          <p:cNvPr id="40" name="39 CuadroTexto"/>
          <p:cNvSpPr txBox="1"/>
          <p:nvPr/>
        </p:nvSpPr>
        <p:spPr>
          <a:xfrm>
            <a:off x="5076056" y="3354275"/>
            <a:ext cx="625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 smtClean="0"/>
              <a:t>tri</a:t>
            </a:r>
            <a:endParaRPr lang="es-ES" sz="2400" b="1" dirty="0"/>
          </a:p>
        </p:txBody>
      </p:sp>
      <p:cxnSp>
        <p:nvCxnSpPr>
          <p:cNvPr id="22" name="21 Conector curvado"/>
          <p:cNvCxnSpPr/>
          <p:nvPr/>
        </p:nvCxnSpPr>
        <p:spPr>
          <a:xfrm flipV="1">
            <a:off x="2195736" y="2584677"/>
            <a:ext cx="2376264" cy="340733"/>
          </a:xfrm>
          <a:prstGeom prst="curvedConnector3">
            <a:avLst>
              <a:gd name="adj1" fmla="val 84633"/>
            </a:avLst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7" name="26 CuadroTexto"/>
          <p:cNvSpPr txBox="1"/>
          <p:nvPr/>
        </p:nvSpPr>
        <p:spPr>
          <a:xfrm>
            <a:off x="3995937" y="1419622"/>
            <a:ext cx="2583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rgbClr val="00B050"/>
                </a:solidFill>
              </a:rPr>
              <a:t>Constructor: puede tomar valores pasados en el mensaje de creación. Inicializa el objeto (</a:t>
            </a:r>
            <a:r>
              <a:rPr lang="es-ES" sz="1200" dirty="0" err="1" smtClean="0">
                <a:solidFill>
                  <a:srgbClr val="00B050"/>
                </a:solidFill>
              </a:rPr>
              <a:t>vi.s</a:t>
            </a:r>
            <a:r>
              <a:rPr lang="es-ES" sz="1200" dirty="0" smtClean="0">
                <a:solidFill>
                  <a:srgbClr val="00B050"/>
                </a:solidFill>
              </a:rPr>
              <a:t>) con valores recibidos.</a:t>
            </a:r>
            <a:endParaRPr lang="es-AR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17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9" grpId="0"/>
      <p:bldP spid="40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Programa orientado a objetos</a:t>
            </a:r>
            <a:endParaRPr lang="es-ES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000" dirty="0" smtClean="0"/>
              <a:t>Los </a:t>
            </a:r>
            <a:r>
              <a:rPr lang="es-AR" sz="2000" dirty="0"/>
              <a:t>programas se organizan como una colección de </a:t>
            </a:r>
            <a:r>
              <a:rPr lang="es-AR" sz="2000" b="1" i="1" dirty="0"/>
              <a:t>objetos</a:t>
            </a:r>
            <a:r>
              <a:rPr lang="es-AR" sz="2000" dirty="0"/>
              <a:t> que cooperan entre sí enviándose </a:t>
            </a:r>
            <a:r>
              <a:rPr lang="es-AR" sz="2000" dirty="0" smtClean="0"/>
              <a:t>mensajes. </a:t>
            </a:r>
          </a:p>
          <a:p>
            <a:r>
              <a:rPr lang="es-AR" sz="2000" dirty="0" smtClean="0"/>
              <a:t>Cada </a:t>
            </a:r>
            <a:r>
              <a:rPr lang="es-AR" sz="2000" dirty="0"/>
              <a:t>objeto es instancia de una </a:t>
            </a:r>
            <a:r>
              <a:rPr lang="es-AR" sz="2000" b="1" i="1" dirty="0" smtClean="0"/>
              <a:t>clase</a:t>
            </a:r>
            <a:r>
              <a:rPr lang="es-AR" sz="2000" dirty="0" smtClean="0"/>
              <a:t>.</a:t>
            </a:r>
          </a:p>
          <a:p>
            <a:r>
              <a:rPr lang="es-AR" sz="2000" dirty="0" smtClean="0"/>
              <a:t>Los </a:t>
            </a:r>
            <a:r>
              <a:rPr lang="es-AR" sz="2000" dirty="0"/>
              <a:t>objetos se crean a medida que se </a:t>
            </a:r>
            <a:r>
              <a:rPr lang="es-AR" sz="2000" dirty="0" smtClean="0"/>
              <a:t>necesitan. </a:t>
            </a:r>
          </a:p>
          <a:p>
            <a:r>
              <a:rPr lang="es-AR" sz="2000" dirty="0" smtClean="0"/>
              <a:t>El </a:t>
            </a:r>
            <a:r>
              <a:rPr lang="es-AR" sz="2000" dirty="0"/>
              <a:t>usuario le envía un mensaje a un objeto, en caso de que un objeto conozca a otro puede enviarle un mensaje, así los mensajes fluyen por el sistema. </a:t>
            </a:r>
            <a:endParaRPr lang="es-AR" sz="2000" dirty="0" smtClean="0"/>
          </a:p>
          <a:p>
            <a:r>
              <a:rPr lang="es-AR" sz="2000" dirty="0" smtClean="0"/>
              <a:t>Cuando </a:t>
            </a:r>
            <a:r>
              <a:rPr lang="es-AR" sz="2000" dirty="0"/>
              <a:t>los objetos ya no son necesarios se borran de la memoria. </a:t>
            </a:r>
            <a:endParaRPr lang="es-ES" sz="2000" dirty="0"/>
          </a:p>
          <a:p>
            <a:endParaRPr lang="es-ES" sz="20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Taller de Programación 2018 - Módulo POO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994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Desarrollo de SW Orientado a Objetos</a:t>
            </a:r>
            <a:endParaRPr lang="es-ES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00150"/>
            <a:ext cx="8507288" cy="365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 smtClean="0"/>
              <a:t>Pasos: </a:t>
            </a:r>
            <a:endParaRPr lang="es-ES" dirty="0"/>
          </a:p>
          <a:p>
            <a:pPr lvl="0"/>
            <a:r>
              <a:rPr lang="es-AR" sz="2000" dirty="0"/>
              <a:t>Identificar los objetos a abstraer en nuestra aplicación. </a:t>
            </a:r>
            <a:endParaRPr lang="es-AR" sz="2000" dirty="0" smtClean="0"/>
          </a:p>
          <a:p>
            <a:pPr lvl="0"/>
            <a:endParaRPr lang="es-AR" sz="2000" dirty="0"/>
          </a:p>
          <a:p>
            <a:pPr marL="0" indent="0">
              <a:buNone/>
            </a:pPr>
            <a:r>
              <a:rPr lang="es-ES" sz="2000" i="1" dirty="0"/>
              <a:t> </a:t>
            </a:r>
            <a:endParaRPr lang="es-ES" sz="2000" dirty="0"/>
          </a:p>
          <a:p>
            <a:pPr lvl="1"/>
            <a:r>
              <a:rPr lang="es-AR" sz="1800" dirty="0"/>
              <a:t>Identificar las características relevantes de los </a:t>
            </a:r>
            <a:r>
              <a:rPr lang="es-AR" sz="1800" dirty="0" smtClean="0"/>
              <a:t>objetos</a:t>
            </a:r>
            <a:endParaRPr lang="es-ES" sz="1800" dirty="0"/>
          </a:p>
          <a:p>
            <a:pPr lvl="1"/>
            <a:r>
              <a:rPr lang="es-AR" sz="1800" dirty="0"/>
              <a:t>Identificar las acciones relevantes que realizan los objetos </a:t>
            </a:r>
            <a:r>
              <a:rPr lang="es-AR" sz="1800" dirty="0" smtClean="0"/>
              <a:t> </a:t>
            </a:r>
            <a:endParaRPr lang="es-ES" sz="1800" dirty="0"/>
          </a:p>
          <a:p>
            <a:pPr lvl="0"/>
            <a:endParaRPr lang="es-AR" sz="2000" dirty="0" smtClean="0"/>
          </a:p>
          <a:p>
            <a:pPr lvl="0"/>
            <a:r>
              <a:rPr lang="es-AR" sz="2000" dirty="0" smtClean="0"/>
              <a:t>Los </a:t>
            </a:r>
            <a:r>
              <a:rPr lang="es-AR" sz="2000" dirty="0"/>
              <a:t>objetos con características y comportamiento similar serán instancia de una misma </a:t>
            </a:r>
            <a:r>
              <a:rPr lang="es-AR" sz="2000" i="1" dirty="0" smtClean="0"/>
              <a:t>clase</a:t>
            </a:r>
            <a:r>
              <a:rPr lang="es-AR" sz="2000" dirty="0" smtClean="0"/>
              <a:t>.</a:t>
            </a:r>
            <a:endParaRPr lang="es-ES" sz="2000" dirty="0"/>
          </a:p>
          <a:p>
            <a:pPr lvl="0"/>
            <a:endParaRPr lang="es-E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s-ES" sz="20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Taller de Programación 2018 - Módulo POO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13</a:t>
            </a:fld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855148" y="2100337"/>
            <a:ext cx="7965323" cy="584775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i="1" dirty="0"/>
              <a:t>“</a:t>
            </a:r>
            <a:r>
              <a:rPr lang="es-AR" altLang="es-ES" sz="1600" i="1" dirty="0"/>
              <a:t>Lea las especificaciones del sistema que desea construir. </a:t>
            </a:r>
            <a:endParaRPr lang="es-AR" altLang="es-ES" sz="1600" i="1" dirty="0" smtClean="0"/>
          </a:p>
          <a:p>
            <a:r>
              <a:rPr lang="es-AR" altLang="es-ES" sz="1600" i="1" dirty="0" smtClean="0"/>
              <a:t>Subraye </a:t>
            </a:r>
            <a:r>
              <a:rPr lang="es-AR" altLang="es-ES" sz="1600" i="1" dirty="0"/>
              <a:t>los </a:t>
            </a:r>
            <a:r>
              <a:rPr lang="es-AR" altLang="es-ES" sz="1600" i="1" u="sng" dirty="0" smtClean="0"/>
              <a:t>sustantivos</a:t>
            </a:r>
            <a:r>
              <a:rPr lang="es-AR" altLang="es-ES" sz="1600" i="1" dirty="0" smtClean="0"/>
              <a:t> </a:t>
            </a:r>
            <a:r>
              <a:rPr lang="es-AR" altLang="es-ES" sz="1600" i="1" dirty="0"/>
              <a:t>si su objetivo es un programa orientado a objetos”. </a:t>
            </a:r>
            <a:r>
              <a:rPr lang="es-AR" altLang="es-ES" sz="1200" b="1" dirty="0">
                <a:solidFill>
                  <a:srgbClr val="000000"/>
                </a:solidFill>
                <a:cs typeface="Times New Roman" pitchFamily="18" charset="0"/>
              </a:rPr>
              <a:t>Grady </a:t>
            </a:r>
            <a:r>
              <a:rPr lang="es-AR" altLang="es-ES" sz="1200" b="1" dirty="0" err="1">
                <a:solidFill>
                  <a:srgbClr val="000000"/>
                </a:solidFill>
                <a:cs typeface="Times New Roman" pitchFamily="18" charset="0"/>
              </a:rPr>
              <a:t>Booch</a:t>
            </a:r>
            <a:r>
              <a:rPr lang="es-AR" altLang="es-ES" sz="1200" b="1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endParaRPr lang="es-AR" altLang="es-ES" sz="1200" b="1" i="1" dirty="0"/>
          </a:p>
        </p:txBody>
      </p:sp>
    </p:spTree>
    <p:extLst>
      <p:ext uri="{BB962C8B-B14F-4D97-AF65-F5344CB8AC3E}">
        <p14:creationId xmlns:p14="http://schemas.microsoft.com/office/powerpoint/2010/main" val="259440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2800" dirty="0" smtClean="0"/>
              <a:t>Objetos en Java.</a:t>
            </a:r>
            <a:endParaRPr lang="es-AR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00150"/>
            <a:ext cx="8507288" cy="3943350"/>
          </a:xfrm>
        </p:spPr>
        <p:txBody>
          <a:bodyPr>
            <a:normAutofit/>
          </a:bodyPr>
          <a:lstStyle/>
          <a:p>
            <a:r>
              <a:rPr lang="es-AR" sz="1800" dirty="0" smtClean="0"/>
              <a:t>Java incluye bibliotecas de clases que permiten crear objetos de uso común.</a:t>
            </a:r>
          </a:p>
          <a:p>
            <a:endParaRPr lang="es-AR" sz="1800" dirty="0" smtClean="0"/>
          </a:p>
          <a:p>
            <a:r>
              <a:rPr lang="es-AR" sz="1800" dirty="0" smtClean="0"/>
              <a:t>Ej.  clase </a:t>
            </a:r>
            <a:r>
              <a:rPr lang="es-AR" sz="1800" i="1" dirty="0" smtClean="0"/>
              <a:t>Scanner</a:t>
            </a:r>
            <a:r>
              <a:rPr lang="es-AR" sz="1800" dirty="0" smtClean="0"/>
              <a:t>, clase </a:t>
            </a:r>
            <a:r>
              <a:rPr lang="es-AR" sz="1800" i="1" dirty="0" err="1" smtClean="0"/>
              <a:t>String</a:t>
            </a:r>
            <a:r>
              <a:rPr lang="es-AR" sz="1800" dirty="0" smtClean="0"/>
              <a:t>, clase </a:t>
            </a:r>
            <a:r>
              <a:rPr lang="es-AR" sz="1800" i="1" dirty="0" smtClean="0"/>
              <a:t>Point2D.Double</a:t>
            </a:r>
            <a:r>
              <a:rPr lang="es-AR" sz="1800" dirty="0" smtClean="0"/>
              <a:t> , colecciones, …</a:t>
            </a:r>
          </a:p>
          <a:p>
            <a:endParaRPr lang="es-AR" sz="1800" dirty="0" smtClean="0"/>
          </a:p>
          <a:p>
            <a:r>
              <a:rPr lang="es-AR" sz="1800" dirty="0" smtClean="0"/>
              <a:t>En general se crean enviando un mensaje de creación a la clase (new).</a:t>
            </a:r>
          </a:p>
          <a:p>
            <a:endParaRPr lang="es-AR" sz="1800" dirty="0" smtClean="0"/>
          </a:p>
          <a:p>
            <a:r>
              <a:rPr lang="es-ES" sz="1800" dirty="0"/>
              <a:t>¿Qué es un </a:t>
            </a:r>
            <a:r>
              <a:rPr lang="es-ES" sz="1800" dirty="0" err="1"/>
              <a:t>string</a:t>
            </a:r>
            <a:r>
              <a:rPr lang="es-ES" sz="1800" dirty="0"/>
              <a:t>? </a:t>
            </a:r>
            <a:r>
              <a:rPr lang="es-ES" sz="1800" dirty="0" smtClean="0"/>
              <a:t>Es un objeto!!!</a:t>
            </a:r>
            <a:endParaRPr lang="es-ES" sz="1800" dirty="0"/>
          </a:p>
          <a:p>
            <a:pPr lvl="1"/>
            <a:r>
              <a:rPr lang="es-ES" sz="1400" dirty="0" err="1"/>
              <a:t>String</a:t>
            </a:r>
            <a:r>
              <a:rPr lang="es-ES" sz="1400" dirty="0"/>
              <a:t> saludo = "hola</a:t>
            </a:r>
            <a:r>
              <a:rPr lang="es-ES" sz="1400" dirty="0" smtClean="0"/>
              <a:t>";   </a:t>
            </a:r>
          </a:p>
          <a:p>
            <a:pPr lvl="1"/>
            <a:r>
              <a:rPr lang="es-ES" sz="1400" dirty="0" smtClean="0"/>
              <a:t>Otra forma: </a:t>
            </a:r>
            <a:endParaRPr lang="es-ES" sz="1400" dirty="0"/>
          </a:p>
          <a:p>
            <a:pPr lvl="2"/>
            <a:r>
              <a:rPr lang="es-AR" sz="1400" dirty="0" err="1" smtClean="0"/>
              <a:t>String</a:t>
            </a:r>
            <a:r>
              <a:rPr lang="es-AR" sz="1400" dirty="0" smtClean="0"/>
              <a:t> saludo = </a:t>
            </a:r>
            <a:r>
              <a:rPr lang="es-AR" sz="1400" i="1" dirty="0" smtClean="0">
                <a:solidFill>
                  <a:schemeClr val="tx2"/>
                </a:solidFill>
              </a:rPr>
              <a:t>new</a:t>
            </a:r>
            <a:r>
              <a:rPr lang="es-AR" sz="1400" dirty="0" smtClean="0">
                <a:solidFill>
                  <a:schemeClr val="tx2"/>
                </a:solidFill>
              </a:rPr>
              <a:t> </a:t>
            </a:r>
            <a:r>
              <a:rPr lang="es-AR" sz="1400" dirty="0" err="1" smtClean="0">
                <a:solidFill>
                  <a:srgbClr val="FF0000"/>
                </a:solidFill>
              </a:rPr>
              <a:t>String</a:t>
            </a:r>
            <a:r>
              <a:rPr lang="es-AR" sz="1400" dirty="0" smtClean="0"/>
              <a:t>(</a:t>
            </a:r>
            <a:r>
              <a:rPr lang="es-ES" sz="1400" dirty="0">
                <a:solidFill>
                  <a:srgbClr val="00B050"/>
                </a:solidFill>
              </a:rPr>
              <a:t>"hola"</a:t>
            </a:r>
            <a:r>
              <a:rPr lang="es-AR" sz="1400" dirty="0" smtClean="0"/>
              <a:t>);</a:t>
            </a:r>
          </a:p>
          <a:p>
            <a:endParaRPr lang="es-AR" sz="16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pPr marL="0" indent="0">
              <a:buNone/>
            </a:pPr>
            <a:endParaRPr lang="es-AR" sz="1800" dirty="0" smtClean="0"/>
          </a:p>
          <a:p>
            <a:endParaRPr lang="es-AR" sz="18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Taller de Programación 2018 - Módulo POO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14</a:t>
            </a:fld>
            <a:endParaRPr lang="es-ES"/>
          </a:p>
        </p:txBody>
      </p:sp>
      <p:grpSp>
        <p:nvGrpSpPr>
          <p:cNvPr id="24" name="23 Grupo"/>
          <p:cNvGrpSpPr/>
          <p:nvPr/>
        </p:nvGrpSpPr>
        <p:grpSpPr>
          <a:xfrm>
            <a:off x="5652120" y="2899309"/>
            <a:ext cx="3240361" cy="1964393"/>
            <a:chOff x="5662000" y="3004363"/>
            <a:chExt cx="3067099" cy="2139137"/>
          </a:xfrm>
        </p:grpSpPr>
        <p:grpSp>
          <p:nvGrpSpPr>
            <p:cNvPr id="25" name="24 Grupo"/>
            <p:cNvGrpSpPr/>
            <p:nvPr/>
          </p:nvGrpSpPr>
          <p:grpSpPr>
            <a:xfrm>
              <a:off x="5662000" y="3004363"/>
              <a:ext cx="3067099" cy="2139137"/>
              <a:chOff x="5517984" y="996372"/>
              <a:chExt cx="3067099" cy="2139137"/>
            </a:xfrm>
          </p:grpSpPr>
          <p:sp>
            <p:nvSpPr>
              <p:cNvPr id="39" name="38 Elipse"/>
              <p:cNvSpPr/>
              <p:nvPr/>
            </p:nvSpPr>
            <p:spPr>
              <a:xfrm>
                <a:off x="5940152" y="1059582"/>
                <a:ext cx="2644931" cy="2075927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sz="1400" dirty="0"/>
              </a:p>
            </p:txBody>
          </p:sp>
          <p:sp>
            <p:nvSpPr>
              <p:cNvPr id="40" name="39 CuadroTexto"/>
              <p:cNvSpPr txBox="1"/>
              <p:nvPr/>
            </p:nvSpPr>
            <p:spPr>
              <a:xfrm>
                <a:off x="5517984" y="996372"/>
                <a:ext cx="1257414" cy="335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b="1" dirty="0" smtClean="0"/>
                  <a:t>saludo</a:t>
                </a:r>
                <a:endParaRPr lang="es-ES" sz="1400" b="1" dirty="0"/>
              </a:p>
            </p:txBody>
          </p:sp>
          <p:sp>
            <p:nvSpPr>
              <p:cNvPr id="41" name="40 CuadroTexto"/>
              <p:cNvSpPr txBox="1"/>
              <p:nvPr/>
            </p:nvSpPr>
            <p:spPr>
              <a:xfrm>
                <a:off x="7334503" y="1734076"/>
                <a:ext cx="259199" cy="2513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900" dirty="0" smtClean="0"/>
                  <a:t>h</a:t>
                </a:r>
                <a:endParaRPr lang="es-ES" sz="900" dirty="0"/>
              </a:p>
            </p:txBody>
          </p:sp>
          <p:sp>
            <p:nvSpPr>
              <p:cNvPr id="42" name="41 CuadroTexto"/>
              <p:cNvSpPr txBox="1"/>
              <p:nvPr/>
            </p:nvSpPr>
            <p:spPr>
              <a:xfrm>
                <a:off x="7593307" y="1734076"/>
                <a:ext cx="245341" cy="2513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900" dirty="0" smtClean="0"/>
                  <a:t>o</a:t>
                </a:r>
                <a:endParaRPr lang="es-ES" sz="900" dirty="0"/>
              </a:p>
            </p:txBody>
          </p:sp>
          <p:sp>
            <p:nvSpPr>
              <p:cNvPr id="43" name="42 CuadroTexto"/>
              <p:cNvSpPr txBox="1"/>
              <p:nvPr/>
            </p:nvSpPr>
            <p:spPr>
              <a:xfrm>
                <a:off x="7837468" y="1734076"/>
                <a:ext cx="264626" cy="2513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900" dirty="0" smtClean="0"/>
                  <a:t>l</a:t>
                </a:r>
                <a:endParaRPr lang="es-ES" sz="900" dirty="0"/>
              </a:p>
            </p:txBody>
          </p:sp>
          <p:sp>
            <p:nvSpPr>
              <p:cNvPr id="44" name="43 CuadroTexto"/>
              <p:cNvSpPr txBox="1"/>
              <p:nvPr/>
            </p:nvSpPr>
            <p:spPr>
              <a:xfrm>
                <a:off x="7203018" y="1331527"/>
                <a:ext cx="1257414" cy="452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b="1" dirty="0" smtClean="0"/>
                  <a:t>Estado</a:t>
                </a:r>
              </a:p>
              <a:p>
                <a:pPr algn="ctr"/>
                <a:r>
                  <a:rPr lang="es-ES" sz="1000" b="1" dirty="0" smtClean="0"/>
                  <a:t> interno</a:t>
                </a:r>
                <a:endParaRPr lang="es-ES" sz="1000" b="1" dirty="0"/>
              </a:p>
            </p:txBody>
          </p:sp>
          <p:sp>
            <p:nvSpPr>
              <p:cNvPr id="45" name="44 CuadroTexto"/>
              <p:cNvSpPr txBox="1"/>
              <p:nvPr/>
            </p:nvSpPr>
            <p:spPr>
              <a:xfrm>
                <a:off x="7569574" y="2057038"/>
                <a:ext cx="818850" cy="2765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dirty="0" err="1" smtClean="0"/>
                  <a:t>length</a:t>
                </a:r>
                <a:r>
                  <a:rPr lang="es-ES" sz="1000" dirty="0" smtClean="0"/>
                  <a:t>: 4</a:t>
                </a:r>
                <a:endParaRPr lang="es-ES" sz="1000" dirty="0"/>
              </a:p>
            </p:txBody>
          </p:sp>
          <p:sp>
            <p:nvSpPr>
              <p:cNvPr id="46" name="45 CuadroTexto"/>
              <p:cNvSpPr txBox="1"/>
              <p:nvPr/>
            </p:nvSpPr>
            <p:spPr>
              <a:xfrm>
                <a:off x="6461766" y="1559882"/>
                <a:ext cx="872737" cy="2346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sz="800" dirty="0" err="1"/>
                  <a:t>c</a:t>
                </a:r>
                <a:r>
                  <a:rPr lang="es-ES" sz="800" dirty="0" err="1" smtClean="0"/>
                  <a:t>har</a:t>
                </a:r>
                <a:r>
                  <a:rPr lang="es-ES" sz="800" dirty="0" smtClean="0"/>
                  <a:t> </a:t>
                </a:r>
                <a:r>
                  <a:rPr lang="es-ES" sz="800" dirty="0" err="1" smtClean="0"/>
                  <a:t>charAt</a:t>
                </a:r>
                <a:r>
                  <a:rPr lang="es-ES" sz="800" dirty="0" smtClean="0"/>
                  <a:t>(</a:t>
                </a:r>
                <a:r>
                  <a:rPr lang="es-ES" sz="800" dirty="0" err="1" smtClean="0"/>
                  <a:t>int</a:t>
                </a:r>
                <a:r>
                  <a:rPr lang="es-ES" sz="800" dirty="0" smtClean="0"/>
                  <a:t>)</a:t>
                </a:r>
                <a:endParaRPr lang="es-ES" sz="800" dirty="0"/>
              </a:p>
            </p:txBody>
          </p:sp>
          <p:sp>
            <p:nvSpPr>
              <p:cNvPr id="47" name="46 CuadroTexto"/>
              <p:cNvSpPr txBox="1"/>
              <p:nvPr/>
            </p:nvSpPr>
            <p:spPr>
              <a:xfrm>
                <a:off x="6384168" y="1313315"/>
                <a:ext cx="1257414" cy="276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000" b="1" dirty="0" smtClean="0"/>
                  <a:t>Métodos</a:t>
                </a:r>
                <a:endParaRPr lang="es-ES" sz="1000" b="1" dirty="0"/>
              </a:p>
            </p:txBody>
          </p:sp>
          <p:sp>
            <p:nvSpPr>
              <p:cNvPr id="48" name="47 Rectángulo"/>
              <p:cNvSpPr/>
              <p:nvPr/>
            </p:nvSpPr>
            <p:spPr>
              <a:xfrm>
                <a:off x="6073311" y="1559882"/>
                <a:ext cx="379405" cy="2574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cxnSp>
            <p:nvCxnSpPr>
              <p:cNvPr id="49" name="48 Conector recto de flecha"/>
              <p:cNvCxnSpPr>
                <a:endCxn id="48" idx="1"/>
              </p:cNvCxnSpPr>
              <p:nvPr/>
            </p:nvCxnSpPr>
            <p:spPr>
              <a:xfrm>
                <a:off x="5652120" y="1688627"/>
                <a:ext cx="42119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25 CuadroTexto"/>
            <p:cNvSpPr txBox="1"/>
            <p:nvPr/>
          </p:nvSpPr>
          <p:spPr>
            <a:xfrm>
              <a:off x="6605782" y="3856257"/>
              <a:ext cx="774530" cy="2346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sz="800" dirty="0" err="1"/>
                <a:t>i</a:t>
              </a:r>
              <a:r>
                <a:rPr lang="es-ES" sz="800" dirty="0" err="1" smtClean="0"/>
                <a:t>nt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length</a:t>
              </a:r>
              <a:r>
                <a:rPr lang="es-ES" sz="800" dirty="0" smtClean="0"/>
                <a:t>()</a:t>
              </a:r>
              <a:endParaRPr lang="es-ES" sz="800" dirty="0"/>
            </a:p>
          </p:txBody>
        </p:sp>
        <p:sp>
          <p:nvSpPr>
            <p:cNvPr id="27" name="26 Rectángulo"/>
            <p:cNvSpPr/>
            <p:nvPr/>
          </p:nvSpPr>
          <p:spPr>
            <a:xfrm>
              <a:off x="6217327" y="3856257"/>
              <a:ext cx="379405" cy="2574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cxnSp>
          <p:nvCxnSpPr>
            <p:cNvPr id="28" name="27 Conector recto de flecha"/>
            <p:cNvCxnSpPr>
              <a:endCxn id="27" idx="1"/>
            </p:cNvCxnSpPr>
            <p:nvPr/>
          </p:nvCxnSpPr>
          <p:spPr>
            <a:xfrm>
              <a:off x="5796136" y="3985002"/>
              <a:ext cx="42119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28 CuadroTexto"/>
            <p:cNvSpPr txBox="1"/>
            <p:nvPr/>
          </p:nvSpPr>
          <p:spPr>
            <a:xfrm>
              <a:off x="6601821" y="4135077"/>
              <a:ext cx="1066523" cy="2178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sz="700" dirty="0" err="1" smtClean="0"/>
                <a:t>String</a:t>
              </a:r>
              <a:r>
                <a:rPr lang="es-ES" sz="700" dirty="0" smtClean="0"/>
                <a:t> </a:t>
              </a:r>
              <a:r>
                <a:rPr lang="es-ES" sz="700" dirty="0" err="1" smtClean="0"/>
                <a:t>toUpperCase</a:t>
              </a:r>
              <a:r>
                <a:rPr lang="es-ES" sz="700" dirty="0" smtClean="0"/>
                <a:t>()</a:t>
              </a:r>
              <a:endParaRPr lang="es-ES" sz="700" dirty="0"/>
            </a:p>
          </p:txBody>
        </p:sp>
        <p:sp>
          <p:nvSpPr>
            <p:cNvPr id="30" name="29 Rectángulo"/>
            <p:cNvSpPr/>
            <p:nvPr/>
          </p:nvSpPr>
          <p:spPr>
            <a:xfrm>
              <a:off x="6213367" y="4135077"/>
              <a:ext cx="379405" cy="2574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cxnSp>
          <p:nvCxnSpPr>
            <p:cNvPr id="31" name="30 Conector recto de flecha"/>
            <p:cNvCxnSpPr>
              <a:endCxn id="30" idx="1"/>
            </p:cNvCxnSpPr>
            <p:nvPr/>
          </p:nvCxnSpPr>
          <p:spPr>
            <a:xfrm>
              <a:off x="5792176" y="4263822"/>
              <a:ext cx="42119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31 CuadroTexto"/>
            <p:cNvSpPr txBox="1"/>
            <p:nvPr/>
          </p:nvSpPr>
          <p:spPr>
            <a:xfrm>
              <a:off x="6619237" y="4420725"/>
              <a:ext cx="1066523" cy="2178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sz="700" dirty="0" err="1" smtClean="0"/>
                <a:t>String</a:t>
              </a:r>
              <a:r>
                <a:rPr lang="es-ES" sz="700" dirty="0" smtClean="0"/>
                <a:t> </a:t>
              </a:r>
              <a:r>
                <a:rPr lang="es-ES" sz="700" dirty="0" err="1" smtClean="0"/>
                <a:t>toLowerCase</a:t>
              </a:r>
              <a:r>
                <a:rPr lang="es-ES" sz="700" dirty="0" smtClean="0"/>
                <a:t>()</a:t>
              </a:r>
              <a:endParaRPr lang="es-ES" sz="700" dirty="0"/>
            </a:p>
          </p:txBody>
        </p:sp>
        <p:sp>
          <p:nvSpPr>
            <p:cNvPr id="33" name="32 Rectángulo"/>
            <p:cNvSpPr/>
            <p:nvPr/>
          </p:nvSpPr>
          <p:spPr>
            <a:xfrm>
              <a:off x="6230783" y="4410337"/>
              <a:ext cx="379405" cy="2574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cxnSp>
          <p:nvCxnSpPr>
            <p:cNvPr id="34" name="33 Conector recto de flecha"/>
            <p:cNvCxnSpPr>
              <a:endCxn id="33" idx="1"/>
            </p:cNvCxnSpPr>
            <p:nvPr/>
          </p:nvCxnSpPr>
          <p:spPr>
            <a:xfrm>
              <a:off x="5809592" y="4539082"/>
              <a:ext cx="42119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34 CuadroTexto"/>
            <p:cNvSpPr txBox="1"/>
            <p:nvPr/>
          </p:nvSpPr>
          <p:spPr>
            <a:xfrm>
              <a:off x="6623629" y="4708653"/>
              <a:ext cx="1066523" cy="2178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sz="700" dirty="0" err="1" smtClean="0"/>
                <a:t>boolean</a:t>
              </a:r>
              <a:r>
                <a:rPr lang="es-ES" sz="700" dirty="0" smtClean="0"/>
                <a:t> </a:t>
              </a:r>
              <a:r>
                <a:rPr lang="es-ES" sz="700" dirty="0" err="1" smtClean="0"/>
                <a:t>equals</a:t>
              </a:r>
              <a:r>
                <a:rPr lang="es-ES" sz="700" dirty="0" smtClean="0"/>
                <a:t>(</a:t>
              </a:r>
              <a:r>
                <a:rPr lang="es-ES" sz="700" dirty="0" err="1" smtClean="0"/>
                <a:t>String</a:t>
              </a:r>
              <a:r>
                <a:rPr lang="es-ES" sz="700" dirty="0" smtClean="0"/>
                <a:t>)</a:t>
              </a:r>
              <a:endParaRPr lang="es-ES" sz="700" dirty="0"/>
            </a:p>
          </p:txBody>
        </p:sp>
        <p:sp>
          <p:nvSpPr>
            <p:cNvPr id="36" name="35 Rectángulo"/>
            <p:cNvSpPr/>
            <p:nvPr/>
          </p:nvSpPr>
          <p:spPr>
            <a:xfrm>
              <a:off x="6235175" y="4698265"/>
              <a:ext cx="379405" cy="2574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cxnSp>
          <p:nvCxnSpPr>
            <p:cNvPr id="37" name="36 Conector recto de flecha"/>
            <p:cNvCxnSpPr>
              <a:endCxn id="36" idx="1"/>
            </p:cNvCxnSpPr>
            <p:nvPr/>
          </p:nvCxnSpPr>
          <p:spPr>
            <a:xfrm>
              <a:off x="5813984" y="4827010"/>
              <a:ext cx="42119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37 CuadroTexto"/>
            <p:cNvSpPr txBox="1"/>
            <p:nvPr/>
          </p:nvSpPr>
          <p:spPr>
            <a:xfrm>
              <a:off x="8243421" y="3741912"/>
              <a:ext cx="264626" cy="2513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 smtClean="0"/>
                <a:t>a</a:t>
              </a:r>
              <a:endParaRPr lang="es-ES" sz="900" dirty="0"/>
            </a:p>
          </p:txBody>
        </p:sp>
      </p:grpSp>
      <p:sp>
        <p:nvSpPr>
          <p:cNvPr id="6" name="5 Rectángulo"/>
          <p:cNvSpPr/>
          <p:nvPr/>
        </p:nvSpPr>
        <p:spPr>
          <a:xfrm>
            <a:off x="5184576" y="4896911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sz="1000" dirty="0">
                <a:hlinkClick r:id="rId3"/>
              </a:rPr>
              <a:t>https://</a:t>
            </a:r>
            <a:r>
              <a:rPr lang="es-AR" sz="1000" dirty="0" smtClean="0">
                <a:hlinkClick r:id="rId3"/>
              </a:rPr>
              <a:t>docs.oracle.com/javase/7/docs/api/java/lang/String.html</a:t>
            </a:r>
            <a:endParaRPr lang="es-AR" sz="1000" dirty="0" smtClean="0"/>
          </a:p>
          <a:p>
            <a:endParaRPr lang="es-AR" sz="1000" dirty="0"/>
          </a:p>
        </p:txBody>
      </p:sp>
    </p:spTree>
    <p:extLst>
      <p:ext uri="{BB962C8B-B14F-4D97-AF65-F5344CB8AC3E}">
        <p14:creationId xmlns:p14="http://schemas.microsoft.com/office/powerpoint/2010/main" val="102458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Objetos en Java. Instanciación (creación de objeto)</a:t>
            </a:r>
            <a:endParaRPr lang="es-ES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200150"/>
            <a:ext cx="8820472" cy="3657600"/>
          </a:xfrm>
        </p:spPr>
        <p:txBody>
          <a:bodyPr>
            <a:normAutofit/>
          </a:bodyPr>
          <a:lstStyle/>
          <a:p>
            <a:r>
              <a:rPr lang="es-ES" sz="1600" dirty="0"/>
              <a:t>Declarar variable para mantener la referencia: </a:t>
            </a:r>
          </a:p>
          <a:p>
            <a:pPr marL="0" indent="0">
              <a:buNone/>
            </a:pPr>
            <a:r>
              <a:rPr lang="es-ES" sz="1600" dirty="0"/>
              <a:t>   </a:t>
            </a:r>
            <a:r>
              <a:rPr lang="es-ES" sz="1600" dirty="0" smtClean="0"/>
              <a:t>       </a:t>
            </a:r>
            <a:r>
              <a:rPr lang="es-AR" sz="1400" dirty="0" err="1" smtClean="0"/>
              <a:t>NombreDeClase</a:t>
            </a:r>
            <a:r>
              <a:rPr lang="es-AR" sz="1400" dirty="0" smtClean="0"/>
              <a:t> </a:t>
            </a:r>
            <a:r>
              <a:rPr lang="es-AR" sz="1400" dirty="0" err="1"/>
              <a:t>miVariable</a:t>
            </a:r>
            <a:r>
              <a:rPr lang="es-AR" sz="1400" dirty="0" smtClean="0"/>
              <a:t>;                     </a:t>
            </a:r>
            <a:endParaRPr lang="es-ES" sz="1400" dirty="0"/>
          </a:p>
          <a:p>
            <a:r>
              <a:rPr lang="es-ES" sz="1600" dirty="0"/>
              <a:t>Enviar a la clase el mensaje de </a:t>
            </a:r>
            <a:r>
              <a:rPr lang="es-ES" sz="1600" dirty="0" smtClean="0"/>
              <a:t>creación y guardar referencia:</a:t>
            </a:r>
            <a:endParaRPr lang="es-ES" sz="1600" dirty="0"/>
          </a:p>
          <a:p>
            <a:pPr marL="0" indent="0">
              <a:buNone/>
            </a:pPr>
            <a:r>
              <a:rPr lang="es-ES" sz="1600" dirty="0" smtClean="0"/>
              <a:t>          </a:t>
            </a:r>
            <a:r>
              <a:rPr lang="es-ES" sz="1400" dirty="0" err="1" smtClean="0"/>
              <a:t>miVariable</a:t>
            </a:r>
            <a:r>
              <a:rPr lang="es-ES" sz="1400" dirty="0"/>
              <a:t>= new </a:t>
            </a:r>
            <a:r>
              <a:rPr lang="es-ES" sz="1400" dirty="0" err="1" smtClean="0"/>
              <a:t>NombreDeClase</a:t>
            </a:r>
            <a:r>
              <a:rPr lang="es-ES" sz="1400" dirty="0" smtClean="0"/>
              <a:t>(valores para inicialización);      </a:t>
            </a:r>
            <a:endParaRPr lang="es-ES" sz="1400" b="1" dirty="0"/>
          </a:p>
          <a:p>
            <a:r>
              <a:rPr lang="es-ES" sz="1600" dirty="0"/>
              <a:t>Se puede unir los dos pasos anteriores:</a:t>
            </a:r>
          </a:p>
          <a:p>
            <a:pPr marL="0" indent="0">
              <a:buNone/>
            </a:pPr>
            <a:r>
              <a:rPr lang="es-ES" sz="1400" dirty="0" smtClean="0"/>
              <a:t>           </a:t>
            </a:r>
            <a:r>
              <a:rPr lang="es-ES" sz="1400" dirty="0" err="1"/>
              <a:t>NombreDeClase</a:t>
            </a:r>
            <a:r>
              <a:rPr lang="es-ES" sz="1400" dirty="0"/>
              <a:t> </a:t>
            </a:r>
            <a:r>
              <a:rPr lang="es-ES" sz="1400" dirty="0" err="1"/>
              <a:t>miVariable</a:t>
            </a:r>
            <a:r>
              <a:rPr lang="es-ES" sz="1400" dirty="0"/>
              <a:t>= </a:t>
            </a:r>
            <a:r>
              <a:rPr lang="es-ES" sz="1400" dirty="0" smtClean="0"/>
              <a:t>new </a:t>
            </a:r>
            <a:r>
              <a:rPr lang="es-ES" sz="1400" dirty="0" err="1"/>
              <a:t>NombreDeClase</a:t>
            </a:r>
            <a:r>
              <a:rPr lang="es-ES" sz="1400" dirty="0" smtClean="0"/>
              <a:t>(…);</a:t>
            </a:r>
          </a:p>
          <a:p>
            <a:pPr marL="0" indent="0">
              <a:buNone/>
            </a:pPr>
            <a:endParaRPr lang="es-ES" sz="1400" dirty="0"/>
          </a:p>
          <a:p>
            <a:r>
              <a:rPr lang="es-ES" sz="1600" dirty="0"/>
              <a:t>Secuencia de pasos en </a:t>
            </a:r>
            <a:r>
              <a:rPr lang="es-ES" sz="1600" dirty="0" smtClean="0"/>
              <a:t>la instanciación (creación de objeto):</a:t>
            </a:r>
            <a:endParaRPr lang="es-ES" sz="1600" dirty="0"/>
          </a:p>
          <a:p>
            <a:pPr lvl="1"/>
            <a:r>
              <a:rPr lang="es-ES" sz="1400" i="1" dirty="0" smtClean="0"/>
              <a:t>Reserva de </a:t>
            </a:r>
            <a:r>
              <a:rPr lang="es-ES" sz="1400" i="1" dirty="0"/>
              <a:t>Memoria. </a:t>
            </a:r>
            <a:r>
              <a:rPr lang="es-ES" sz="1400" dirty="0" smtClean="0"/>
              <a:t>Las variables de instancia se inicializan a valores por defecto o explícito (si hubiese).</a:t>
            </a:r>
          </a:p>
          <a:p>
            <a:pPr lvl="1"/>
            <a:r>
              <a:rPr lang="es-ES" sz="1400" i="1" dirty="0" smtClean="0"/>
              <a:t>Ejecución </a:t>
            </a:r>
            <a:r>
              <a:rPr lang="es-ES" sz="1400" i="1" dirty="0"/>
              <a:t>del Constructor </a:t>
            </a:r>
            <a:r>
              <a:rPr lang="es-ES" sz="1400" dirty="0" smtClean="0"/>
              <a:t>(código para inicializar variables de instancia con los valores que enviamos en el mensaje de creación).</a:t>
            </a:r>
            <a:endParaRPr lang="es-ES" sz="1400" dirty="0"/>
          </a:p>
          <a:p>
            <a:pPr lvl="1"/>
            <a:r>
              <a:rPr lang="es-ES" sz="1400" i="1" dirty="0"/>
              <a:t>Asignación de la referencia a la variable. </a:t>
            </a:r>
          </a:p>
          <a:p>
            <a:pPr marL="0" indent="0">
              <a:buNone/>
            </a:pPr>
            <a:endParaRPr lang="es-ES" sz="1400" dirty="0"/>
          </a:p>
          <a:p>
            <a:endParaRPr lang="es-ES" sz="16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Taller de Programación 2018 - Módulo POO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15</a:t>
            </a:fld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6035473" y="154886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String</a:t>
            </a:r>
            <a:r>
              <a:rPr lang="es-ES" dirty="0" smtClean="0"/>
              <a:t> saludo;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6035472" y="2043630"/>
            <a:ext cx="310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saludo= new </a:t>
            </a:r>
            <a:r>
              <a:rPr lang="es-ES" dirty="0" err="1" smtClean="0"/>
              <a:t>String</a:t>
            </a:r>
            <a:r>
              <a:rPr lang="es-ES" dirty="0"/>
              <a:t>("hola");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5940152" y="117953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2"/>
                </a:solidFill>
              </a:rPr>
              <a:t>Ejemplo</a:t>
            </a:r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5400600" y="2595881"/>
            <a:ext cx="3923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String</a:t>
            </a:r>
            <a:r>
              <a:rPr lang="es-ES" dirty="0" smtClean="0"/>
              <a:t> saludo = new </a:t>
            </a:r>
            <a:r>
              <a:rPr lang="es-ES" dirty="0" err="1" smtClean="0"/>
              <a:t>String</a:t>
            </a:r>
            <a:r>
              <a:rPr lang="es-ES" dirty="0"/>
              <a:t> ("hola");</a:t>
            </a:r>
          </a:p>
        </p:txBody>
      </p:sp>
    </p:spTree>
    <p:extLst>
      <p:ext uri="{BB962C8B-B14F-4D97-AF65-F5344CB8AC3E}">
        <p14:creationId xmlns:p14="http://schemas.microsoft.com/office/powerpoint/2010/main" val="27632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Objetos en Java</a:t>
            </a:r>
            <a:r>
              <a:rPr lang="es-ES" sz="2800" dirty="0" smtClean="0"/>
              <a:t>. Referencias.</a:t>
            </a:r>
            <a:endParaRPr lang="es-ES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00150"/>
            <a:ext cx="8513775" cy="3657600"/>
          </a:xfrm>
        </p:spPr>
        <p:txBody>
          <a:bodyPr>
            <a:normAutofit fontScale="92500" lnSpcReduction="20000"/>
          </a:bodyPr>
          <a:lstStyle/>
          <a:p>
            <a:r>
              <a:rPr lang="es-ES" sz="1800" dirty="0" smtClean="0"/>
              <a:t>Referencia a un objeto: </a:t>
            </a:r>
            <a:r>
              <a:rPr lang="es-ES" sz="1800" dirty="0"/>
              <a:t>ubicación en memoria del objeto. </a:t>
            </a:r>
            <a:endParaRPr lang="es-ES" sz="1800" dirty="0" smtClean="0"/>
          </a:p>
          <a:p>
            <a:r>
              <a:rPr lang="es-ES" sz="1800" dirty="0" smtClean="0"/>
              <a:t>El valor </a:t>
            </a:r>
            <a:r>
              <a:rPr lang="es-ES" sz="1800" dirty="0" err="1" smtClean="0"/>
              <a:t>null</a:t>
            </a:r>
            <a:r>
              <a:rPr lang="es-ES" sz="1800" dirty="0" smtClean="0"/>
              <a:t>.</a:t>
            </a:r>
            <a:endParaRPr lang="es-ES" sz="1800" dirty="0"/>
          </a:p>
          <a:p>
            <a:r>
              <a:rPr lang="es-ES" sz="1800" dirty="0" smtClean="0"/>
              <a:t>Ejemplo</a:t>
            </a:r>
          </a:p>
          <a:p>
            <a:pPr lvl="1"/>
            <a:r>
              <a:rPr lang="es-ES" sz="1600" dirty="0" err="1" smtClean="0"/>
              <a:t>String</a:t>
            </a:r>
            <a:r>
              <a:rPr lang="es-ES" sz="1600" dirty="0" smtClean="0"/>
              <a:t> saludo1 </a:t>
            </a:r>
            <a:r>
              <a:rPr lang="es-ES" sz="1600" dirty="0"/>
              <a:t>= "hola";</a:t>
            </a:r>
            <a:endParaRPr lang="es-ES" sz="1600" dirty="0" smtClean="0"/>
          </a:p>
          <a:p>
            <a:r>
              <a:rPr lang="es-ES" sz="1800" dirty="0"/>
              <a:t>Asignación: copia referencias.</a:t>
            </a:r>
          </a:p>
          <a:p>
            <a:pPr lvl="1"/>
            <a:r>
              <a:rPr lang="es-ES" sz="1600" dirty="0" err="1" smtClean="0"/>
              <a:t>String</a:t>
            </a:r>
            <a:r>
              <a:rPr lang="es-ES" sz="1600" dirty="0" smtClean="0"/>
              <a:t> saludo2 </a:t>
            </a:r>
            <a:r>
              <a:rPr lang="es-ES" sz="1600" dirty="0"/>
              <a:t>=  </a:t>
            </a:r>
            <a:r>
              <a:rPr lang="es-ES" sz="1600" dirty="0" smtClean="0"/>
              <a:t>"chau";</a:t>
            </a:r>
          </a:p>
          <a:p>
            <a:pPr lvl="1"/>
            <a:r>
              <a:rPr lang="es-ES" sz="1600" dirty="0" smtClean="0">
                <a:solidFill>
                  <a:schemeClr val="tx2"/>
                </a:solidFill>
              </a:rPr>
              <a:t>saludo1 = saludo2;    </a:t>
            </a:r>
          </a:p>
          <a:p>
            <a:r>
              <a:rPr lang="es-ES" sz="1800" dirty="0" smtClean="0"/>
              <a:t>Recolector </a:t>
            </a:r>
            <a:r>
              <a:rPr lang="es-ES" sz="1800" dirty="0"/>
              <a:t>de basura: </a:t>
            </a:r>
          </a:p>
          <a:p>
            <a:pPr lvl="1"/>
            <a:r>
              <a:rPr lang="es-ES" sz="1600" dirty="0" smtClean="0"/>
              <a:t>libera </a:t>
            </a:r>
            <a:r>
              <a:rPr lang="es-ES" sz="1600" dirty="0"/>
              <a:t>memoria de objetos </a:t>
            </a:r>
            <a:r>
              <a:rPr lang="es-ES" sz="1600" dirty="0" smtClean="0"/>
              <a:t>no </a:t>
            </a:r>
            <a:r>
              <a:rPr lang="es-ES" sz="1600" dirty="0"/>
              <a:t>referenciados. </a:t>
            </a:r>
            <a:endParaRPr lang="es-ES" sz="1600" dirty="0" smtClean="0"/>
          </a:p>
          <a:p>
            <a:r>
              <a:rPr lang="es-ES" sz="1800" dirty="0" smtClean="0"/>
              <a:t>Comparación de objetos con == y != </a:t>
            </a:r>
          </a:p>
          <a:p>
            <a:pPr lvl="1"/>
            <a:r>
              <a:rPr lang="es-ES" sz="1600" i="1" dirty="0" smtClean="0"/>
              <a:t>Comparan referencias </a:t>
            </a:r>
          </a:p>
          <a:p>
            <a:r>
              <a:rPr lang="es-ES" sz="1800" dirty="0" smtClean="0"/>
              <a:t>Comparación del contenido de objetos</a:t>
            </a:r>
          </a:p>
          <a:p>
            <a:pPr lvl="1"/>
            <a:r>
              <a:rPr lang="es-ES" sz="1600" i="1" dirty="0" smtClean="0"/>
              <a:t>Enviar mensaje </a:t>
            </a:r>
            <a:r>
              <a:rPr lang="es-ES" sz="1600" i="1" u="sng" dirty="0" err="1" smtClean="0"/>
              <a:t>equals</a:t>
            </a:r>
            <a:r>
              <a:rPr lang="es-ES" sz="1600" i="1" dirty="0" smtClean="0"/>
              <a:t> al objeto, pasando como </a:t>
            </a:r>
            <a:br>
              <a:rPr lang="es-ES" sz="1600" i="1" dirty="0" smtClean="0"/>
            </a:br>
            <a:r>
              <a:rPr lang="es-ES" sz="1600" i="1" dirty="0" smtClean="0"/>
              <a:t>argumento el objeto a comparar</a:t>
            </a:r>
          </a:p>
          <a:p>
            <a:pPr lvl="1"/>
            <a:endParaRPr lang="es-ES" sz="1600" dirty="0" smtClean="0"/>
          </a:p>
          <a:p>
            <a:pPr marL="0" indent="0">
              <a:buNone/>
            </a:pPr>
            <a:endParaRPr lang="es-ES" sz="2000" dirty="0" smtClean="0"/>
          </a:p>
          <a:p>
            <a:pPr marL="0" indent="0">
              <a:buNone/>
            </a:pPr>
            <a:endParaRPr lang="es-ES" sz="1800" dirty="0" smtClean="0">
              <a:solidFill>
                <a:schemeClr val="tx2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Taller de Programación 2018 - Módulo POO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16</a:t>
            </a:fld>
            <a:endParaRPr lang="es-ES"/>
          </a:p>
        </p:txBody>
      </p:sp>
      <p:grpSp>
        <p:nvGrpSpPr>
          <p:cNvPr id="48" name="47 Grupo"/>
          <p:cNvGrpSpPr/>
          <p:nvPr/>
        </p:nvGrpSpPr>
        <p:grpSpPr>
          <a:xfrm>
            <a:off x="5950292" y="3441018"/>
            <a:ext cx="3014196" cy="1723019"/>
            <a:chOff x="5792176" y="3067573"/>
            <a:chExt cx="2984353" cy="2075927"/>
          </a:xfrm>
        </p:grpSpPr>
        <p:grpSp>
          <p:nvGrpSpPr>
            <p:cNvPr id="53" name="52 Grupo"/>
            <p:cNvGrpSpPr/>
            <p:nvPr/>
          </p:nvGrpSpPr>
          <p:grpSpPr>
            <a:xfrm>
              <a:off x="5796136" y="3067573"/>
              <a:ext cx="2980393" cy="2075927"/>
              <a:chOff x="5652120" y="1059582"/>
              <a:chExt cx="2980393" cy="2075927"/>
            </a:xfrm>
          </p:grpSpPr>
          <p:sp>
            <p:nvSpPr>
              <p:cNvPr id="67" name="66 Elipse"/>
              <p:cNvSpPr/>
              <p:nvPr/>
            </p:nvSpPr>
            <p:spPr>
              <a:xfrm>
                <a:off x="5940152" y="1059582"/>
                <a:ext cx="2644931" cy="2075927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69" name="68 CuadroTexto"/>
              <p:cNvSpPr txBox="1"/>
              <p:nvPr/>
            </p:nvSpPr>
            <p:spPr>
              <a:xfrm>
                <a:off x="7334503" y="1734076"/>
                <a:ext cx="259199" cy="3059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50" dirty="0" smtClean="0"/>
                  <a:t>c</a:t>
                </a:r>
                <a:endParaRPr lang="es-ES" sz="1050" dirty="0"/>
              </a:p>
            </p:txBody>
          </p:sp>
          <p:sp>
            <p:nvSpPr>
              <p:cNvPr id="70" name="69 CuadroTexto"/>
              <p:cNvSpPr txBox="1"/>
              <p:nvPr/>
            </p:nvSpPr>
            <p:spPr>
              <a:xfrm>
                <a:off x="7593307" y="1734076"/>
                <a:ext cx="245341" cy="3059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50" dirty="0" smtClean="0"/>
                  <a:t>h</a:t>
                </a:r>
                <a:endParaRPr lang="es-ES" sz="1050" dirty="0"/>
              </a:p>
            </p:txBody>
          </p:sp>
          <p:sp>
            <p:nvSpPr>
              <p:cNvPr id="71" name="70 CuadroTexto"/>
              <p:cNvSpPr txBox="1"/>
              <p:nvPr/>
            </p:nvSpPr>
            <p:spPr>
              <a:xfrm>
                <a:off x="7837468" y="1734076"/>
                <a:ext cx="264626" cy="3059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50" dirty="0" smtClean="0"/>
                  <a:t>a</a:t>
                </a:r>
                <a:endParaRPr lang="es-ES" sz="1050" dirty="0"/>
              </a:p>
            </p:txBody>
          </p:sp>
          <p:sp>
            <p:nvSpPr>
              <p:cNvPr id="72" name="71 CuadroTexto"/>
              <p:cNvSpPr txBox="1"/>
              <p:nvPr/>
            </p:nvSpPr>
            <p:spPr>
              <a:xfrm>
                <a:off x="7250448" y="1244249"/>
                <a:ext cx="1382065" cy="5191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b="1" dirty="0" smtClean="0"/>
                  <a:t>Estado</a:t>
                </a:r>
              </a:p>
              <a:p>
                <a:pPr algn="ctr"/>
                <a:r>
                  <a:rPr lang="es-ES" sz="1100" b="1" dirty="0" smtClean="0"/>
                  <a:t> interno</a:t>
                </a:r>
                <a:endParaRPr lang="es-ES" sz="1100" b="1" dirty="0"/>
              </a:p>
            </p:txBody>
          </p:sp>
          <p:sp>
            <p:nvSpPr>
              <p:cNvPr id="73" name="72 CuadroTexto"/>
              <p:cNvSpPr txBox="1"/>
              <p:nvPr/>
            </p:nvSpPr>
            <p:spPr>
              <a:xfrm>
                <a:off x="7671073" y="2057038"/>
                <a:ext cx="818850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dirty="0" err="1" smtClean="0"/>
                  <a:t>length</a:t>
                </a:r>
                <a:r>
                  <a:rPr lang="es-ES" sz="1100" dirty="0" smtClean="0"/>
                  <a:t>: 4</a:t>
                </a:r>
                <a:endParaRPr lang="es-ES" sz="1100" dirty="0"/>
              </a:p>
            </p:txBody>
          </p:sp>
          <p:sp>
            <p:nvSpPr>
              <p:cNvPr id="74" name="73 CuadroTexto"/>
              <p:cNvSpPr txBox="1"/>
              <p:nvPr/>
            </p:nvSpPr>
            <p:spPr>
              <a:xfrm>
                <a:off x="6461765" y="1559882"/>
                <a:ext cx="872738" cy="2595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sz="800" dirty="0" err="1"/>
                  <a:t>char</a:t>
                </a:r>
                <a:r>
                  <a:rPr lang="es-ES" sz="800" dirty="0"/>
                  <a:t> </a:t>
                </a:r>
                <a:r>
                  <a:rPr lang="es-ES" sz="800" dirty="0" err="1"/>
                  <a:t>charAt</a:t>
                </a:r>
                <a:r>
                  <a:rPr lang="es-ES" sz="800" dirty="0"/>
                  <a:t>(</a:t>
                </a:r>
                <a:r>
                  <a:rPr lang="es-ES" sz="800" dirty="0" err="1"/>
                  <a:t>int</a:t>
                </a:r>
                <a:r>
                  <a:rPr lang="es-ES" sz="800" dirty="0"/>
                  <a:t>)</a:t>
                </a:r>
              </a:p>
            </p:txBody>
          </p:sp>
          <p:sp>
            <p:nvSpPr>
              <p:cNvPr id="75" name="74 CuadroTexto"/>
              <p:cNvSpPr txBox="1"/>
              <p:nvPr/>
            </p:nvSpPr>
            <p:spPr>
              <a:xfrm>
                <a:off x="6384168" y="1313315"/>
                <a:ext cx="125741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100" b="1" dirty="0" smtClean="0"/>
                  <a:t>Métodos</a:t>
                </a:r>
                <a:endParaRPr lang="es-ES" sz="1100" b="1" dirty="0"/>
              </a:p>
            </p:txBody>
          </p:sp>
          <p:sp>
            <p:nvSpPr>
              <p:cNvPr id="76" name="75 Rectángulo"/>
              <p:cNvSpPr/>
              <p:nvPr/>
            </p:nvSpPr>
            <p:spPr>
              <a:xfrm>
                <a:off x="6073311" y="1559882"/>
                <a:ext cx="379405" cy="2574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77" name="76 Conector recto de flecha"/>
              <p:cNvCxnSpPr>
                <a:endCxn id="76" idx="1"/>
              </p:cNvCxnSpPr>
              <p:nvPr/>
            </p:nvCxnSpPr>
            <p:spPr>
              <a:xfrm>
                <a:off x="5652120" y="1688627"/>
                <a:ext cx="42119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53 CuadroTexto"/>
            <p:cNvSpPr txBox="1"/>
            <p:nvPr/>
          </p:nvSpPr>
          <p:spPr>
            <a:xfrm>
              <a:off x="6605782" y="3856258"/>
              <a:ext cx="774530" cy="259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sz="800" dirty="0" err="1" smtClean="0"/>
                <a:t>int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length</a:t>
              </a:r>
              <a:r>
                <a:rPr lang="es-ES" sz="800" dirty="0" smtClean="0"/>
                <a:t>()</a:t>
              </a:r>
              <a:endParaRPr lang="es-ES" sz="800" dirty="0"/>
            </a:p>
          </p:txBody>
        </p:sp>
        <p:sp>
          <p:nvSpPr>
            <p:cNvPr id="55" name="54 Rectángulo"/>
            <p:cNvSpPr/>
            <p:nvPr/>
          </p:nvSpPr>
          <p:spPr>
            <a:xfrm>
              <a:off x="6217327" y="3856257"/>
              <a:ext cx="379405" cy="2574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6" name="55 Conector recto de flecha"/>
            <p:cNvCxnSpPr>
              <a:endCxn id="55" idx="1"/>
            </p:cNvCxnSpPr>
            <p:nvPr/>
          </p:nvCxnSpPr>
          <p:spPr>
            <a:xfrm>
              <a:off x="5796136" y="3985002"/>
              <a:ext cx="42119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56 CuadroTexto"/>
            <p:cNvSpPr txBox="1"/>
            <p:nvPr/>
          </p:nvSpPr>
          <p:spPr>
            <a:xfrm>
              <a:off x="6601820" y="4135077"/>
              <a:ext cx="1144116" cy="259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sz="800" dirty="0" err="1" smtClean="0"/>
                <a:t>String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toUpperCase</a:t>
              </a:r>
              <a:r>
                <a:rPr lang="es-ES" sz="800" dirty="0" smtClean="0"/>
                <a:t>()</a:t>
              </a:r>
              <a:endParaRPr lang="es-ES" sz="800" dirty="0"/>
            </a:p>
          </p:txBody>
        </p:sp>
        <p:sp>
          <p:nvSpPr>
            <p:cNvPr id="58" name="57 Rectángulo"/>
            <p:cNvSpPr/>
            <p:nvPr/>
          </p:nvSpPr>
          <p:spPr>
            <a:xfrm>
              <a:off x="6213367" y="4135077"/>
              <a:ext cx="379405" cy="2574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9" name="58 Conector recto de flecha"/>
            <p:cNvCxnSpPr>
              <a:endCxn id="58" idx="1"/>
            </p:cNvCxnSpPr>
            <p:nvPr/>
          </p:nvCxnSpPr>
          <p:spPr>
            <a:xfrm>
              <a:off x="5792176" y="4263822"/>
              <a:ext cx="42119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59 CuadroTexto"/>
            <p:cNvSpPr txBox="1"/>
            <p:nvPr/>
          </p:nvSpPr>
          <p:spPr>
            <a:xfrm>
              <a:off x="6619236" y="4420725"/>
              <a:ext cx="1166362" cy="259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sz="800" dirty="0" err="1" smtClean="0"/>
                <a:t>String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toLowerCase</a:t>
              </a:r>
              <a:r>
                <a:rPr lang="es-ES" sz="800" dirty="0" smtClean="0"/>
                <a:t>()</a:t>
              </a:r>
              <a:endParaRPr lang="es-ES" sz="800" dirty="0"/>
            </a:p>
          </p:txBody>
        </p:sp>
        <p:sp>
          <p:nvSpPr>
            <p:cNvPr id="61" name="60 Rectángulo"/>
            <p:cNvSpPr/>
            <p:nvPr/>
          </p:nvSpPr>
          <p:spPr>
            <a:xfrm>
              <a:off x="6230783" y="4410337"/>
              <a:ext cx="379405" cy="2574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62" name="61 Conector recto de flecha"/>
            <p:cNvCxnSpPr>
              <a:endCxn id="61" idx="1"/>
            </p:cNvCxnSpPr>
            <p:nvPr/>
          </p:nvCxnSpPr>
          <p:spPr>
            <a:xfrm>
              <a:off x="5809592" y="4539082"/>
              <a:ext cx="42119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62 CuadroTexto"/>
            <p:cNvSpPr txBox="1"/>
            <p:nvPr/>
          </p:nvSpPr>
          <p:spPr>
            <a:xfrm>
              <a:off x="6623629" y="4708653"/>
              <a:ext cx="1250212" cy="259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sz="800" dirty="0" err="1" smtClean="0"/>
                <a:t>boolean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equals</a:t>
              </a:r>
              <a:r>
                <a:rPr lang="es-ES" sz="800" dirty="0" smtClean="0"/>
                <a:t>(</a:t>
              </a:r>
              <a:r>
                <a:rPr lang="es-ES" sz="800" dirty="0" err="1" smtClean="0"/>
                <a:t>String</a:t>
              </a:r>
              <a:r>
                <a:rPr lang="es-ES" sz="800" dirty="0" smtClean="0"/>
                <a:t>)</a:t>
              </a:r>
              <a:endParaRPr lang="es-ES" sz="800" dirty="0"/>
            </a:p>
          </p:txBody>
        </p:sp>
        <p:sp>
          <p:nvSpPr>
            <p:cNvPr id="64" name="63 Rectángulo"/>
            <p:cNvSpPr/>
            <p:nvPr/>
          </p:nvSpPr>
          <p:spPr>
            <a:xfrm>
              <a:off x="6235175" y="4698265"/>
              <a:ext cx="379405" cy="2574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65" name="64 Conector recto de flecha"/>
            <p:cNvCxnSpPr>
              <a:endCxn id="64" idx="1"/>
            </p:cNvCxnSpPr>
            <p:nvPr/>
          </p:nvCxnSpPr>
          <p:spPr>
            <a:xfrm>
              <a:off x="5813984" y="4827010"/>
              <a:ext cx="42119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65 CuadroTexto"/>
            <p:cNvSpPr txBox="1"/>
            <p:nvPr/>
          </p:nvSpPr>
          <p:spPr>
            <a:xfrm>
              <a:off x="8243421" y="3741912"/>
              <a:ext cx="264626" cy="3059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50" dirty="0" smtClean="0"/>
                <a:t>u</a:t>
              </a:r>
              <a:endParaRPr lang="es-ES" sz="1050" dirty="0"/>
            </a:p>
          </p:txBody>
        </p:sp>
      </p:grpSp>
      <p:sp>
        <p:nvSpPr>
          <p:cNvPr id="78" name="77 CuadroTexto"/>
          <p:cNvSpPr txBox="1"/>
          <p:nvPr/>
        </p:nvSpPr>
        <p:spPr>
          <a:xfrm>
            <a:off x="5528736" y="1615647"/>
            <a:ext cx="1269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/>
              <a:t>saludo1</a:t>
            </a:r>
            <a:endParaRPr lang="es-ES" sz="1400" b="1" dirty="0"/>
          </a:p>
        </p:txBody>
      </p:sp>
      <p:sp>
        <p:nvSpPr>
          <p:cNvPr id="79" name="78 CuadroTexto"/>
          <p:cNvSpPr txBox="1"/>
          <p:nvPr/>
        </p:nvSpPr>
        <p:spPr>
          <a:xfrm>
            <a:off x="5507669" y="3439901"/>
            <a:ext cx="1269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/>
              <a:t>saludo2</a:t>
            </a:r>
            <a:endParaRPr lang="es-ES" sz="1400" b="1" dirty="0"/>
          </a:p>
        </p:txBody>
      </p:sp>
      <p:sp>
        <p:nvSpPr>
          <p:cNvPr id="80" name="79 CuadroTexto"/>
          <p:cNvSpPr txBox="1"/>
          <p:nvPr/>
        </p:nvSpPr>
        <p:spPr>
          <a:xfrm>
            <a:off x="4946604" y="3692942"/>
            <a:ext cx="1269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chemeClr val="tx2"/>
                </a:solidFill>
              </a:rPr>
              <a:t>saludo1</a:t>
            </a:r>
            <a:endParaRPr lang="es-ES" sz="1400" b="1" dirty="0">
              <a:solidFill>
                <a:schemeClr val="tx2"/>
              </a:solidFill>
            </a:endParaRPr>
          </a:p>
        </p:txBody>
      </p:sp>
      <p:grpSp>
        <p:nvGrpSpPr>
          <p:cNvPr id="18" name="17 Grupo"/>
          <p:cNvGrpSpPr/>
          <p:nvPr/>
        </p:nvGrpSpPr>
        <p:grpSpPr>
          <a:xfrm>
            <a:off x="5528736" y="1615647"/>
            <a:ext cx="868985" cy="416345"/>
            <a:chOff x="5528736" y="1615647"/>
            <a:chExt cx="868985" cy="416345"/>
          </a:xfrm>
        </p:grpSpPr>
        <p:cxnSp>
          <p:nvCxnSpPr>
            <p:cNvPr id="15" name="14 Conector recto"/>
            <p:cNvCxnSpPr/>
            <p:nvPr/>
          </p:nvCxnSpPr>
          <p:spPr>
            <a:xfrm flipV="1">
              <a:off x="5528736" y="1615647"/>
              <a:ext cx="843696" cy="4163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/>
            <p:nvPr/>
          </p:nvCxnSpPr>
          <p:spPr>
            <a:xfrm>
              <a:off x="5528736" y="1615647"/>
              <a:ext cx="868985" cy="4163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80 Grupo"/>
          <p:cNvGrpSpPr/>
          <p:nvPr/>
        </p:nvGrpSpPr>
        <p:grpSpPr>
          <a:xfrm>
            <a:off x="5868144" y="1491630"/>
            <a:ext cx="3102831" cy="1906347"/>
            <a:chOff x="5792176" y="3067573"/>
            <a:chExt cx="2936923" cy="2075927"/>
          </a:xfrm>
        </p:grpSpPr>
        <p:grpSp>
          <p:nvGrpSpPr>
            <p:cNvPr id="82" name="81 Grupo"/>
            <p:cNvGrpSpPr/>
            <p:nvPr/>
          </p:nvGrpSpPr>
          <p:grpSpPr>
            <a:xfrm>
              <a:off x="5796136" y="3067573"/>
              <a:ext cx="2932963" cy="2075927"/>
              <a:chOff x="5652120" y="1059582"/>
              <a:chExt cx="2932963" cy="2075927"/>
            </a:xfrm>
          </p:grpSpPr>
          <p:sp>
            <p:nvSpPr>
              <p:cNvPr id="96" name="95 Elipse"/>
              <p:cNvSpPr/>
              <p:nvPr/>
            </p:nvSpPr>
            <p:spPr>
              <a:xfrm>
                <a:off x="5940152" y="1059582"/>
                <a:ext cx="2644931" cy="2075927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sz="1400" dirty="0"/>
              </a:p>
            </p:txBody>
          </p:sp>
          <p:sp>
            <p:nvSpPr>
              <p:cNvPr id="98" name="97 CuadroTexto"/>
              <p:cNvSpPr txBox="1"/>
              <p:nvPr/>
            </p:nvSpPr>
            <p:spPr>
              <a:xfrm>
                <a:off x="7334503" y="1734076"/>
                <a:ext cx="259199" cy="2513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900" dirty="0" smtClean="0"/>
                  <a:t>h</a:t>
                </a:r>
                <a:endParaRPr lang="es-ES" sz="900" dirty="0"/>
              </a:p>
            </p:txBody>
          </p:sp>
          <p:sp>
            <p:nvSpPr>
              <p:cNvPr id="99" name="98 CuadroTexto"/>
              <p:cNvSpPr txBox="1"/>
              <p:nvPr/>
            </p:nvSpPr>
            <p:spPr>
              <a:xfrm>
                <a:off x="7593307" y="1734076"/>
                <a:ext cx="245341" cy="2513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900" dirty="0" smtClean="0"/>
                  <a:t>o</a:t>
                </a:r>
                <a:endParaRPr lang="es-ES" sz="900" dirty="0"/>
              </a:p>
            </p:txBody>
          </p:sp>
          <p:sp>
            <p:nvSpPr>
              <p:cNvPr id="100" name="99 CuadroTexto"/>
              <p:cNvSpPr txBox="1"/>
              <p:nvPr/>
            </p:nvSpPr>
            <p:spPr>
              <a:xfrm>
                <a:off x="7837468" y="1734076"/>
                <a:ext cx="264626" cy="2513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900" dirty="0" smtClean="0"/>
                  <a:t>l</a:t>
                </a:r>
                <a:endParaRPr lang="es-ES" sz="900" dirty="0"/>
              </a:p>
            </p:txBody>
          </p:sp>
          <p:sp>
            <p:nvSpPr>
              <p:cNvPr id="101" name="100 CuadroTexto"/>
              <p:cNvSpPr txBox="1"/>
              <p:nvPr/>
            </p:nvSpPr>
            <p:spPr>
              <a:xfrm>
                <a:off x="7203018" y="1331527"/>
                <a:ext cx="1257414" cy="452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b="1" dirty="0" smtClean="0"/>
                  <a:t>Estado</a:t>
                </a:r>
              </a:p>
              <a:p>
                <a:pPr algn="ctr"/>
                <a:r>
                  <a:rPr lang="es-ES" sz="1000" b="1" dirty="0" smtClean="0"/>
                  <a:t> interno</a:t>
                </a:r>
                <a:endParaRPr lang="es-ES" sz="1000" b="1" dirty="0"/>
              </a:p>
            </p:txBody>
          </p:sp>
          <p:sp>
            <p:nvSpPr>
              <p:cNvPr id="102" name="101 CuadroTexto"/>
              <p:cNvSpPr txBox="1"/>
              <p:nvPr/>
            </p:nvSpPr>
            <p:spPr>
              <a:xfrm>
                <a:off x="7569574" y="2057038"/>
                <a:ext cx="818850" cy="2765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dirty="0" err="1" smtClean="0"/>
                  <a:t>length</a:t>
                </a:r>
                <a:r>
                  <a:rPr lang="es-ES" sz="1000" dirty="0" smtClean="0"/>
                  <a:t>: 4</a:t>
                </a:r>
                <a:endParaRPr lang="es-ES" sz="1000" dirty="0"/>
              </a:p>
            </p:txBody>
          </p:sp>
          <p:sp>
            <p:nvSpPr>
              <p:cNvPr id="103" name="102 CuadroTexto"/>
              <p:cNvSpPr txBox="1"/>
              <p:nvPr/>
            </p:nvSpPr>
            <p:spPr>
              <a:xfrm>
                <a:off x="6461766" y="1559882"/>
                <a:ext cx="872737" cy="2346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sz="800" dirty="0" err="1"/>
                  <a:t>c</a:t>
                </a:r>
                <a:r>
                  <a:rPr lang="es-ES" sz="800" dirty="0" err="1" smtClean="0"/>
                  <a:t>har</a:t>
                </a:r>
                <a:r>
                  <a:rPr lang="es-ES" sz="800" dirty="0" smtClean="0"/>
                  <a:t> </a:t>
                </a:r>
                <a:r>
                  <a:rPr lang="es-ES" sz="800" dirty="0" err="1" smtClean="0"/>
                  <a:t>charAt</a:t>
                </a:r>
                <a:r>
                  <a:rPr lang="es-ES" sz="800" dirty="0" smtClean="0"/>
                  <a:t>(</a:t>
                </a:r>
                <a:r>
                  <a:rPr lang="es-ES" sz="800" dirty="0" err="1" smtClean="0"/>
                  <a:t>int</a:t>
                </a:r>
                <a:r>
                  <a:rPr lang="es-ES" sz="800" dirty="0" smtClean="0"/>
                  <a:t>)</a:t>
                </a:r>
                <a:endParaRPr lang="es-ES" sz="800" dirty="0"/>
              </a:p>
            </p:txBody>
          </p:sp>
          <p:sp>
            <p:nvSpPr>
              <p:cNvPr id="104" name="103 CuadroTexto"/>
              <p:cNvSpPr txBox="1"/>
              <p:nvPr/>
            </p:nvSpPr>
            <p:spPr>
              <a:xfrm>
                <a:off x="6384168" y="1313315"/>
                <a:ext cx="1257414" cy="276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000" b="1" dirty="0" smtClean="0"/>
                  <a:t>Métodos</a:t>
                </a:r>
                <a:endParaRPr lang="es-ES" sz="1000" b="1" dirty="0"/>
              </a:p>
            </p:txBody>
          </p:sp>
          <p:sp>
            <p:nvSpPr>
              <p:cNvPr id="105" name="104 Rectángulo"/>
              <p:cNvSpPr/>
              <p:nvPr/>
            </p:nvSpPr>
            <p:spPr>
              <a:xfrm>
                <a:off x="6073311" y="1559882"/>
                <a:ext cx="379405" cy="2574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cxnSp>
            <p:nvCxnSpPr>
              <p:cNvPr id="106" name="105 Conector recto de flecha"/>
              <p:cNvCxnSpPr>
                <a:endCxn id="105" idx="1"/>
              </p:cNvCxnSpPr>
              <p:nvPr/>
            </p:nvCxnSpPr>
            <p:spPr>
              <a:xfrm>
                <a:off x="5652120" y="1688627"/>
                <a:ext cx="42119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82 CuadroTexto"/>
            <p:cNvSpPr txBox="1"/>
            <p:nvPr/>
          </p:nvSpPr>
          <p:spPr>
            <a:xfrm>
              <a:off x="6605782" y="3856257"/>
              <a:ext cx="774530" cy="2346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sz="800" dirty="0" err="1"/>
                <a:t>i</a:t>
              </a:r>
              <a:r>
                <a:rPr lang="es-ES" sz="800" dirty="0" err="1" smtClean="0"/>
                <a:t>nt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length</a:t>
              </a:r>
              <a:r>
                <a:rPr lang="es-ES" sz="800" dirty="0" smtClean="0"/>
                <a:t>()</a:t>
              </a:r>
              <a:endParaRPr lang="es-ES" sz="800" dirty="0"/>
            </a:p>
          </p:txBody>
        </p:sp>
        <p:sp>
          <p:nvSpPr>
            <p:cNvPr id="84" name="83 Rectángulo"/>
            <p:cNvSpPr/>
            <p:nvPr/>
          </p:nvSpPr>
          <p:spPr>
            <a:xfrm>
              <a:off x="6217327" y="3856257"/>
              <a:ext cx="379405" cy="2574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cxnSp>
          <p:nvCxnSpPr>
            <p:cNvPr id="85" name="84 Conector recto de flecha"/>
            <p:cNvCxnSpPr>
              <a:endCxn id="84" idx="1"/>
            </p:cNvCxnSpPr>
            <p:nvPr/>
          </p:nvCxnSpPr>
          <p:spPr>
            <a:xfrm>
              <a:off x="5796136" y="3985002"/>
              <a:ext cx="42119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85 CuadroTexto"/>
            <p:cNvSpPr txBox="1"/>
            <p:nvPr/>
          </p:nvSpPr>
          <p:spPr>
            <a:xfrm>
              <a:off x="6601821" y="4135077"/>
              <a:ext cx="1066523" cy="2178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sz="700" dirty="0" err="1" smtClean="0"/>
                <a:t>String</a:t>
              </a:r>
              <a:r>
                <a:rPr lang="es-ES" sz="700" dirty="0" smtClean="0"/>
                <a:t> </a:t>
              </a:r>
              <a:r>
                <a:rPr lang="es-ES" sz="700" dirty="0" err="1" smtClean="0"/>
                <a:t>toUpperCase</a:t>
              </a:r>
              <a:r>
                <a:rPr lang="es-ES" sz="700" dirty="0" smtClean="0"/>
                <a:t>()</a:t>
              </a:r>
              <a:endParaRPr lang="es-ES" sz="700" dirty="0"/>
            </a:p>
          </p:txBody>
        </p:sp>
        <p:sp>
          <p:nvSpPr>
            <p:cNvPr id="87" name="86 Rectángulo"/>
            <p:cNvSpPr/>
            <p:nvPr/>
          </p:nvSpPr>
          <p:spPr>
            <a:xfrm>
              <a:off x="6213367" y="4135077"/>
              <a:ext cx="379405" cy="2574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cxnSp>
          <p:nvCxnSpPr>
            <p:cNvPr id="88" name="87 Conector recto de flecha"/>
            <p:cNvCxnSpPr>
              <a:endCxn id="87" idx="1"/>
            </p:cNvCxnSpPr>
            <p:nvPr/>
          </p:nvCxnSpPr>
          <p:spPr>
            <a:xfrm>
              <a:off x="5792176" y="4263822"/>
              <a:ext cx="42119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88 CuadroTexto"/>
            <p:cNvSpPr txBox="1"/>
            <p:nvPr/>
          </p:nvSpPr>
          <p:spPr>
            <a:xfrm>
              <a:off x="6619237" y="4420725"/>
              <a:ext cx="1066523" cy="2178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sz="700" dirty="0" err="1" smtClean="0"/>
                <a:t>String</a:t>
              </a:r>
              <a:r>
                <a:rPr lang="es-ES" sz="700" dirty="0" smtClean="0"/>
                <a:t> </a:t>
              </a:r>
              <a:r>
                <a:rPr lang="es-ES" sz="700" dirty="0" err="1" smtClean="0"/>
                <a:t>toLowerCase</a:t>
              </a:r>
              <a:r>
                <a:rPr lang="es-ES" sz="700" dirty="0" smtClean="0"/>
                <a:t>()</a:t>
              </a:r>
              <a:endParaRPr lang="es-ES" sz="700" dirty="0"/>
            </a:p>
          </p:txBody>
        </p:sp>
        <p:sp>
          <p:nvSpPr>
            <p:cNvPr id="90" name="89 Rectángulo"/>
            <p:cNvSpPr/>
            <p:nvPr/>
          </p:nvSpPr>
          <p:spPr>
            <a:xfrm>
              <a:off x="6230783" y="4410337"/>
              <a:ext cx="379405" cy="2574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cxnSp>
          <p:nvCxnSpPr>
            <p:cNvPr id="91" name="90 Conector recto de flecha"/>
            <p:cNvCxnSpPr>
              <a:endCxn id="90" idx="1"/>
            </p:cNvCxnSpPr>
            <p:nvPr/>
          </p:nvCxnSpPr>
          <p:spPr>
            <a:xfrm>
              <a:off x="5809592" y="4539082"/>
              <a:ext cx="42119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91 CuadroTexto"/>
            <p:cNvSpPr txBox="1"/>
            <p:nvPr/>
          </p:nvSpPr>
          <p:spPr>
            <a:xfrm>
              <a:off x="6623629" y="4708653"/>
              <a:ext cx="1066523" cy="2178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sz="700" dirty="0" err="1" smtClean="0"/>
                <a:t>boolean</a:t>
              </a:r>
              <a:r>
                <a:rPr lang="es-ES" sz="700" dirty="0" smtClean="0"/>
                <a:t> </a:t>
              </a:r>
              <a:r>
                <a:rPr lang="es-ES" sz="700" dirty="0" err="1" smtClean="0"/>
                <a:t>equals</a:t>
              </a:r>
              <a:r>
                <a:rPr lang="es-ES" sz="700" dirty="0" smtClean="0"/>
                <a:t>(</a:t>
              </a:r>
              <a:r>
                <a:rPr lang="es-ES" sz="700" dirty="0" err="1" smtClean="0"/>
                <a:t>String</a:t>
              </a:r>
              <a:r>
                <a:rPr lang="es-ES" sz="700" dirty="0" smtClean="0"/>
                <a:t>)</a:t>
              </a:r>
              <a:endParaRPr lang="es-ES" sz="700" dirty="0"/>
            </a:p>
          </p:txBody>
        </p:sp>
        <p:sp>
          <p:nvSpPr>
            <p:cNvPr id="93" name="92 Rectángulo"/>
            <p:cNvSpPr/>
            <p:nvPr/>
          </p:nvSpPr>
          <p:spPr>
            <a:xfrm>
              <a:off x="6235175" y="4698265"/>
              <a:ext cx="379405" cy="2574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cxnSp>
          <p:nvCxnSpPr>
            <p:cNvPr id="94" name="93 Conector recto de flecha"/>
            <p:cNvCxnSpPr>
              <a:endCxn id="93" idx="1"/>
            </p:cNvCxnSpPr>
            <p:nvPr/>
          </p:nvCxnSpPr>
          <p:spPr>
            <a:xfrm>
              <a:off x="5813984" y="4827010"/>
              <a:ext cx="42119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94 CuadroTexto"/>
            <p:cNvSpPr txBox="1"/>
            <p:nvPr/>
          </p:nvSpPr>
          <p:spPr>
            <a:xfrm>
              <a:off x="8243421" y="3741912"/>
              <a:ext cx="264626" cy="2513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 smtClean="0"/>
                <a:t>a</a:t>
              </a:r>
              <a:endParaRPr lang="es-E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98906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Envío de mensaje al </a:t>
            </a:r>
            <a:r>
              <a:rPr lang="es-ES" sz="2800" dirty="0" smtClean="0"/>
              <a:t>objeto.</a:t>
            </a:r>
            <a:endParaRPr lang="es-AR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46398"/>
            <a:ext cx="8229600" cy="3657600"/>
          </a:xfrm>
        </p:spPr>
        <p:txBody>
          <a:bodyPr>
            <a:normAutofit/>
          </a:bodyPr>
          <a:lstStyle/>
          <a:p>
            <a:r>
              <a:rPr lang="es-ES" sz="2000" dirty="0" smtClean="0"/>
              <a:t>Sintaxis</a:t>
            </a:r>
          </a:p>
          <a:p>
            <a:endParaRPr lang="es-ES" sz="2000" dirty="0"/>
          </a:p>
          <a:p>
            <a:pPr marL="0" indent="0">
              <a:buNone/>
            </a:pPr>
            <a:r>
              <a:rPr lang="es-ES" sz="2000" dirty="0"/>
              <a:t>	</a:t>
            </a:r>
            <a:r>
              <a:rPr lang="es-ES" sz="2000" dirty="0" err="1"/>
              <a:t>objeto.nombreMétodo</a:t>
            </a:r>
            <a:r>
              <a:rPr lang="es-ES" sz="2000" dirty="0" smtClean="0"/>
              <a:t>(…);</a:t>
            </a:r>
          </a:p>
          <a:p>
            <a:r>
              <a:rPr lang="es-ES" sz="2000" dirty="0" smtClean="0"/>
              <a:t>Ejemplo</a:t>
            </a:r>
          </a:p>
          <a:p>
            <a:endParaRPr lang="es-ES" sz="2000" dirty="0"/>
          </a:p>
          <a:p>
            <a:endParaRPr lang="es-AR" sz="20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Taller de Programación 2018 - Módulo POO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17</a:t>
            </a:fld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699840" y="2643758"/>
            <a:ext cx="776059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/>
              <a:t>public</a:t>
            </a:r>
            <a:r>
              <a:rPr lang="es-ES" sz="1600" dirty="0"/>
              <a:t> </a:t>
            </a:r>
            <a:r>
              <a:rPr lang="es-ES" sz="1600" dirty="0" err="1"/>
              <a:t>class</a:t>
            </a:r>
            <a:r>
              <a:rPr lang="es-ES" sz="1600" dirty="0"/>
              <a:t> </a:t>
            </a:r>
            <a:r>
              <a:rPr lang="es-ES" sz="1600" dirty="0" smtClean="0"/>
              <a:t>Demo01EnvioMensaje </a:t>
            </a:r>
            <a:r>
              <a:rPr lang="es-ES" sz="1600" dirty="0"/>
              <a:t>{</a:t>
            </a:r>
          </a:p>
          <a:p>
            <a:r>
              <a:rPr lang="es-ES" sz="1600" dirty="0" smtClean="0"/>
              <a:t>     </a:t>
            </a:r>
            <a:r>
              <a:rPr lang="es-ES" sz="1600" dirty="0" err="1" smtClean="0"/>
              <a:t>public</a:t>
            </a:r>
            <a:r>
              <a:rPr lang="es-ES" sz="1600" dirty="0" smtClean="0"/>
              <a:t> </a:t>
            </a:r>
            <a:r>
              <a:rPr lang="es-ES" sz="1600" dirty="0" err="1"/>
              <a:t>static</a:t>
            </a:r>
            <a:r>
              <a:rPr lang="es-ES" sz="1600" dirty="0"/>
              <a:t> </a:t>
            </a:r>
            <a:r>
              <a:rPr lang="es-ES" sz="1600" dirty="0" err="1"/>
              <a:t>void</a:t>
            </a:r>
            <a:r>
              <a:rPr lang="es-ES" sz="1600" dirty="0"/>
              <a:t> </a:t>
            </a:r>
            <a:r>
              <a:rPr lang="es-ES" sz="1600" dirty="0" err="1"/>
              <a:t>main</a:t>
            </a:r>
            <a:r>
              <a:rPr lang="es-ES" sz="1600" dirty="0"/>
              <a:t>(</a:t>
            </a:r>
            <a:r>
              <a:rPr lang="es-ES" sz="1600" dirty="0" err="1"/>
              <a:t>String</a:t>
            </a:r>
            <a:r>
              <a:rPr lang="es-ES" sz="1600" dirty="0"/>
              <a:t>[] </a:t>
            </a:r>
            <a:r>
              <a:rPr lang="es-ES" sz="1600" dirty="0" err="1"/>
              <a:t>args</a:t>
            </a:r>
            <a:r>
              <a:rPr lang="es-ES" sz="1600" dirty="0"/>
              <a:t>) {</a:t>
            </a:r>
          </a:p>
          <a:p>
            <a:r>
              <a:rPr lang="es-ES" sz="1600" dirty="0"/>
              <a:t>        </a:t>
            </a:r>
            <a:r>
              <a:rPr lang="es-ES" sz="1600" dirty="0" err="1"/>
              <a:t>String</a:t>
            </a:r>
            <a:r>
              <a:rPr lang="es-ES" sz="1600" dirty="0"/>
              <a:t> saludo1 = "hola";</a:t>
            </a:r>
          </a:p>
          <a:p>
            <a:r>
              <a:rPr lang="es-ES" sz="1600" dirty="0" smtClean="0"/>
              <a:t>        </a:t>
            </a:r>
            <a:r>
              <a:rPr lang="es-ES" sz="1600" dirty="0" err="1" smtClean="0"/>
              <a:t>System.out.println</a:t>
            </a:r>
            <a:r>
              <a:rPr lang="es-ES" sz="1600" dirty="0" smtClean="0"/>
              <a:t>(saludo1.length</a:t>
            </a:r>
            <a:r>
              <a:rPr lang="es-ES" sz="1600" dirty="0"/>
              <a:t>());   </a:t>
            </a:r>
            <a:r>
              <a:rPr lang="es-ES" sz="1600" dirty="0" smtClean="0"/>
              <a:t>  //</a:t>
            </a:r>
            <a:r>
              <a:rPr lang="es-ES" sz="1600" dirty="0"/>
              <a:t>Imprime 4</a:t>
            </a:r>
          </a:p>
          <a:p>
            <a:r>
              <a:rPr lang="es-ES" sz="1600" dirty="0" smtClean="0"/>
              <a:t>        </a:t>
            </a:r>
            <a:r>
              <a:rPr lang="es-ES" sz="1600" dirty="0" err="1" smtClean="0"/>
              <a:t>System.out.println</a:t>
            </a:r>
            <a:r>
              <a:rPr lang="es-ES" sz="1600" dirty="0" smtClean="0"/>
              <a:t>(saludo1.charAt(0</a:t>
            </a:r>
            <a:r>
              <a:rPr lang="es-ES" sz="1600" dirty="0"/>
              <a:t>));   //Imprime </a:t>
            </a:r>
            <a:r>
              <a:rPr lang="es-ES" sz="1600" dirty="0" smtClean="0"/>
              <a:t>h</a:t>
            </a:r>
          </a:p>
          <a:p>
            <a:r>
              <a:rPr lang="en-US" sz="1600" dirty="0" smtClean="0"/>
              <a:t>        </a:t>
            </a:r>
            <a:r>
              <a:rPr lang="en-US" sz="1600" dirty="0" err="1"/>
              <a:t>System.out.println</a:t>
            </a:r>
            <a:r>
              <a:rPr lang="en-US" sz="1600" dirty="0"/>
              <a:t>(saludo1.toUpperCase().equals("HOLA")); </a:t>
            </a:r>
            <a:endParaRPr lang="en-US" sz="1600" dirty="0" smtClean="0"/>
          </a:p>
          <a:p>
            <a:r>
              <a:rPr lang="es-ES" sz="1600" dirty="0" smtClean="0"/>
              <a:t>}</a:t>
            </a:r>
            <a:endParaRPr lang="es-ES" sz="1600" dirty="0"/>
          </a:p>
          <a:p>
            <a:r>
              <a:rPr lang="es-ES" sz="1600" dirty="0"/>
              <a:t>}</a:t>
            </a:r>
          </a:p>
        </p:txBody>
      </p:sp>
      <p:cxnSp>
        <p:nvCxnSpPr>
          <p:cNvPr id="34" name="33 Conector recto de flecha"/>
          <p:cNvCxnSpPr/>
          <p:nvPr/>
        </p:nvCxnSpPr>
        <p:spPr>
          <a:xfrm flipH="1">
            <a:off x="1763688" y="1651110"/>
            <a:ext cx="144016" cy="2504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CuadroTexto"/>
          <p:cNvSpPr txBox="1"/>
          <p:nvPr/>
        </p:nvSpPr>
        <p:spPr>
          <a:xfrm>
            <a:off x="1907704" y="1326660"/>
            <a:ext cx="1440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Objeto receptor </a:t>
            </a:r>
          </a:p>
          <a:p>
            <a:r>
              <a:rPr lang="es-ES" sz="1100" dirty="0" smtClean="0"/>
              <a:t>del mensaje</a:t>
            </a:r>
            <a:endParaRPr lang="es-AR" sz="1100" dirty="0"/>
          </a:p>
        </p:txBody>
      </p:sp>
      <p:cxnSp>
        <p:nvCxnSpPr>
          <p:cNvPr id="36" name="35 Conector recto de flecha"/>
          <p:cNvCxnSpPr/>
          <p:nvPr/>
        </p:nvCxnSpPr>
        <p:spPr>
          <a:xfrm flipH="1">
            <a:off x="3203848" y="1642930"/>
            <a:ext cx="144016" cy="2504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36 CuadroTexto"/>
          <p:cNvSpPr txBox="1"/>
          <p:nvPr/>
        </p:nvSpPr>
        <p:spPr>
          <a:xfrm>
            <a:off x="3311859" y="1325498"/>
            <a:ext cx="9721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Nombre del mensaje  </a:t>
            </a:r>
            <a:endParaRPr lang="es-AR" sz="1100" dirty="0"/>
          </a:p>
        </p:txBody>
      </p:sp>
      <p:cxnSp>
        <p:nvCxnSpPr>
          <p:cNvPr id="38" name="37 Conector recto de flecha"/>
          <p:cNvCxnSpPr/>
          <p:nvPr/>
        </p:nvCxnSpPr>
        <p:spPr>
          <a:xfrm>
            <a:off x="1115616" y="1927307"/>
            <a:ext cx="288032" cy="1367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CuadroTexto"/>
          <p:cNvSpPr txBox="1"/>
          <p:nvPr/>
        </p:nvSpPr>
        <p:spPr>
          <a:xfrm>
            <a:off x="35496" y="1769535"/>
            <a:ext cx="12727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Puede devolver resultado</a:t>
            </a:r>
            <a:endParaRPr lang="es-AR" sz="1100" dirty="0"/>
          </a:p>
        </p:txBody>
      </p:sp>
      <p:cxnSp>
        <p:nvCxnSpPr>
          <p:cNvPr id="41" name="40 Conector recto de flecha"/>
          <p:cNvCxnSpPr/>
          <p:nvPr/>
        </p:nvCxnSpPr>
        <p:spPr>
          <a:xfrm flipH="1">
            <a:off x="4175958" y="1651110"/>
            <a:ext cx="543793" cy="2725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41 CuadroTexto"/>
          <p:cNvSpPr txBox="1"/>
          <p:nvPr/>
        </p:nvSpPr>
        <p:spPr>
          <a:xfrm>
            <a:off x="4719751" y="1494775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Argumentos</a:t>
            </a:r>
            <a:endParaRPr lang="es-AR" sz="1400" dirty="0"/>
          </a:p>
        </p:txBody>
      </p:sp>
      <p:sp>
        <p:nvSpPr>
          <p:cNvPr id="46" name="45 Cerrar llave"/>
          <p:cNvSpPr/>
          <p:nvPr/>
        </p:nvSpPr>
        <p:spPr>
          <a:xfrm rot="5400000">
            <a:off x="3821052" y="3188954"/>
            <a:ext cx="227456" cy="21385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7" name="46 CuadroTexto"/>
          <p:cNvSpPr txBox="1"/>
          <p:nvPr/>
        </p:nvSpPr>
        <p:spPr>
          <a:xfrm>
            <a:off x="2873920" y="4254784"/>
            <a:ext cx="299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es-ES" sz="900" i="1" dirty="0" smtClean="0"/>
              <a:t>Envío de </a:t>
            </a:r>
            <a:r>
              <a:rPr lang="es-ES" sz="900" i="1" dirty="0" err="1" smtClean="0"/>
              <a:t>msg</a:t>
            </a:r>
            <a:r>
              <a:rPr lang="es-ES" sz="900" i="1" dirty="0" smtClean="0"/>
              <a:t> </a:t>
            </a:r>
            <a:r>
              <a:rPr lang="es-ES" sz="900" i="1" dirty="0" err="1" smtClean="0"/>
              <a:t>toUpperCase</a:t>
            </a:r>
            <a:r>
              <a:rPr lang="es-ES" sz="900" i="1" dirty="0" smtClean="0"/>
              <a:t> a saludo1</a:t>
            </a:r>
          </a:p>
          <a:p>
            <a:r>
              <a:rPr lang="es-ES" sz="900" i="1" dirty="0"/>
              <a:t> </a:t>
            </a:r>
            <a:r>
              <a:rPr lang="es-ES" sz="900" i="1" dirty="0" smtClean="0"/>
              <a:t>      Devuelve un </a:t>
            </a:r>
            <a:r>
              <a:rPr lang="es-ES" sz="900" i="1" dirty="0" err="1" smtClean="0"/>
              <a:t>objecto</a:t>
            </a:r>
            <a:r>
              <a:rPr lang="es-ES" sz="900" i="1" dirty="0" smtClean="0"/>
              <a:t> </a:t>
            </a:r>
            <a:r>
              <a:rPr lang="es-ES" sz="900" i="1" dirty="0" err="1" smtClean="0"/>
              <a:t>String</a:t>
            </a:r>
            <a:endParaRPr lang="es-ES" sz="900" i="1" dirty="0" smtClean="0"/>
          </a:p>
        </p:txBody>
      </p:sp>
      <p:sp>
        <p:nvSpPr>
          <p:cNvPr id="48" name="47 Cerrar llave"/>
          <p:cNvSpPr/>
          <p:nvPr/>
        </p:nvSpPr>
        <p:spPr>
          <a:xfrm rot="5400000">
            <a:off x="4590574" y="2843394"/>
            <a:ext cx="181061" cy="36702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9" name="48 CuadroTexto"/>
          <p:cNvSpPr txBox="1"/>
          <p:nvPr/>
        </p:nvSpPr>
        <p:spPr>
          <a:xfrm>
            <a:off x="3081101" y="4652926"/>
            <a:ext cx="335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i="1" dirty="0" smtClean="0"/>
              <a:t>2) </a:t>
            </a:r>
            <a:r>
              <a:rPr lang="es-ES" sz="900" i="1" dirty="0" err="1" smtClean="0"/>
              <a:t>Envio</a:t>
            </a:r>
            <a:r>
              <a:rPr lang="es-ES" sz="900" i="1" dirty="0" smtClean="0"/>
              <a:t> </a:t>
            </a:r>
            <a:r>
              <a:rPr lang="es-ES" sz="900" i="1" dirty="0" err="1" smtClean="0"/>
              <a:t>msg</a:t>
            </a:r>
            <a:r>
              <a:rPr lang="es-ES" sz="900" i="1" dirty="0" smtClean="0"/>
              <a:t> </a:t>
            </a:r>
            <a:r>
              <a:rPr lang="es-ES" sz="900" i="1" dirty="0" err="1" smtClean="0"/>
              <a:t>equals</a:t>
            </a:r>
            <a:r>
              <a:rPr lang="es-ES" sz="900" i="1" dirty="0" smtClean="0"/>
              <a:t> al objeto retornado por saludo1.toUppercase()</a:t>
            </a:r>
          </a:p>
        </p:txBody>
      </p:sp>
      <p:grpSp>
        <p:nvGrpSpPr>
          <p:cNvPr id="51" name="50 Grupo"/>
          <p:cNvGrpSpPr/>
          <p:nvPr/>
        </p:nvGrpSpPr>
        <p:grpSpPr>
          <a:xfrm>
            <a:off x="5687616" y="1255429"/>
            <a:ext cx="3240361" cy="1964393"/>
            <a:chOff x="5662000" y="3004363"/>
            <a:chExt cx="3067099" cy="2139137"/>
          </a:xfrm>
        </p:grpSpPr>
        <p:grpSp>
          <p:nvGrpSpPr>
            <p:cNvPr id="52" name="51 Grupo"/>
            <p:cNvGrpSpPr/>
            <p:nvPr/>
          </p:nvGrpSpPr>
          <p:grpSpPr>
            <a:xfrm>
              <a:off x="5662000" y="3004363"/>
              <a:ext cx="3067099" cy="2139137"/>
              <a:chOff x="5517984" y="996372"/>
              <a:chExt cx="3067099" cy="2139137"/>
            </a:xfrm>
          </p:grpSpPr>
          <p:sp>
            <p:nvSpPr>
              <p:cNvPr id="66" name="65 Elipse"/>
              <p:cNvSpPr/>
              <p:nvPr/>
            </p:nvSpPr>
            <p:spPr>
              <a:xfrm>
                <a:off x="5940152" y="1059582"/>
                <a:ext cx="2644931" cy="2075927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sz="1400" dirty="0"/>
              </a:p>
            </p:txBody>
          </p:sp>
          <p:sp>
            <p:nvSpPr>
              <p:cNvPr id="67" name="66 CuadroTexto"/>
              <p:cNvSpPr txBox="1"/>
              <p:nvPr/>
            </p:nvSpPr>
            <p:spPr>
              <a:xfrm>
                <a:off x="5517984" y="996372"/>
                <a:ext cx="1257414" cy="335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b="1" dirty="0" smtClean="0"/>
                  <a:t>saludo1</a:t>
                </a:r>
                <a:endParaRPr lang="es-ES" sz="1400" b="1" dirty="0"/>
              </a:p>
            </p:txBody>
          </p:sp>
          <p:sp>
            <p:nvSpPr>
              <p:cNvPr id="68" name="67 CuadroTexto"/>
              <p:cNvSpPr txBox="1"/>
              <p:nvPr/>
            </p:nvSpPr>
            <p:spPr>
              <a:xfrm>
                <a:off x="7334503" y="1734076"/>
                <a:ext cx="259199" cy="2513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900" dirty="0" smtClean="0"/>
                  <a:t>h</a:t>
                </a:r>
                <a:endParaRPr lang="es-ES" sz="900" dirty="0"/>
              </a:p>
            </p:txBody>
          </p:sp>
          <p:sp>
            <p:nvSpPr>
              <p:cNvPr id="69" name="68 CuadroTexto"/>
              <p:cNvSpPr txBox="1"/>
              <p:nvPr/>
            </p:nvSpPr>
            <p:spPr>
              <a:xfrm>
                <a:off x="7593307" y="1734076"/>
                <a:ext cx="245341" cy="2513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900" dirty="0" smtClean="0"/>
                  <a:t>o</a:t>
                </a:r>
                <a:endParaRPr lang="es-ES" sz="900" dirty="0"/>
              </a:p>
            </p:txBody>
          </p:sp>
          <p:sp>
            <p:nvSpPr>
              <p:cNvPr id="70" name="69 CuadroTexto"/>
              <p:cNvSpPr txBox="1"/>
              <p:nvPr/>
            </p:nvSpPr>
            <p:spPr>
              <a:xfrm>
                <a:off x="7837468" y="1734076"/>
                <a:ext cx="264626" cy="2513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900" dirty="0" smtClean="0"/>
                  <a:t>l</a:t>
                </a:r>
                <a:endParaRPr lang="es-ES" sz="900" dirty="0"/>
              </a:p>
            </p:txBody>
          </p:sp>
          <p:sp>
            <p:nvSpPr>
              <p:cNvPr id="71" name="70 CuadroTexto"/>
              <p:cNvSpPr txBox="1"/>
              <p:nvPr/>
            </p:nvSpPr>
            <p:spPr>
              <a:xfrm>
                <a:off x="7203018" y="1331527"/>
                <a:ext cx="1257414" cy="452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b="1" dirty="0" smtClean="0"/>
                  <a:t>Estado</a:t>
                </a:r>
              </a:p>
              <a:p>
                <a:pPr algn="ctr"/>
                <a:r>
                  <a:rPr lang="es-ES" sz="1000" b="1" dirty="0" smtClean="0"/>
                  <a:t> interno</a:t>
                </a:r>
                <a:endParaRPr lang="es-ES" sz="1000" b="1" dirty="0"/>
              </a:p>
            </p:txBody>
          </p:sp>
          <p:sp>
            <p:nvSpPr>
              <p:cNvPr id="72" name="71 CuadroTexto"/>
              <p:cNvSpPr txBox="1"/>
              <p:nvPr/>
            </p:nvSpPr>
            <p:spPr>
              <a:xfrm>
                <a:off x="7569574" y="2057038"/>
                <a:ext cx="818850" cy="2765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dirty="0" err="1" smtClean="0"/>
                  <a:t>length</a:t>
                </a:r>
                <a:r>
                  <a:rPr lang="es-ES" sz="1000" dirty="0" smtClean="0"/>
                  <a:t>: 4</a:t>
                </a:r>
                <a:endParaRPr lang="es-ES" sz="1000" dirty="0"/>
              </a:p>
            </p:txBody>
          </p:sp>
          <p:sp>
            <p:nvSpPr>
              <p:cNvPr id="73" name="72 CuadroTexto"/>
              <p:cNvSpPr txBox="1"/>
              <p:nvPr/>
            </p:nvSpPr>
            <p:spPr>
              <a:xfrm>
                <a:off x="6461766" y="1559882"/>
                <a:ext cx="872737" cy="2346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sz="800" dirty="0" err="1"/>
                  <a:t>c</a:t>
                </a:r>
                <a:r>
                  <a:rPr lang="es-ES" sz="800" dirty="0" err="1" smtClean="0"/>
                  <a:t>har</a:t>
                </a:r>
                <a:r>
                  <a:rPr lang="es-ES" sz="800" dirty="0" smtClean="0"/>
                  <a:t> </a:t>
                </a:r>
                <a:r>
                  <a:rPr lang="es-ES" sz="800" dirty="0" err="1" smtClean="0"/>
                  <a:t>charAt</a:t>
                </a:r>
                <a:r>
                  <a:rPr lang="es-ES" sz="800" dirty="0" smtClean="0"/>
                  <a:t>(</a:t>
                </a:r>
                <a:r>
                  <a:rPr lang="es-ES" sz="800" dirty="0" err="1" smtClean="0"/>
                  <a:t>int</a:t>
                </a:r>
                <a:r>
                  <a:rPr lang="es-ES" sz="800" dirty="0" smtClean="0"/>
                  <a:t>)</a:t>
                </a:r>
                <a:endParaRPr lang="es-ES" sz="800" dirty="0"/>
              </a:p>
            </p:txBody>
          </p:sp>
          <p:sp>
            <p:nvSpPr>
              <p:cNvPr id="74" name="73 CuadroTexto"/>
              <p:cNvSpPr txBox="1"/>
              <p:nvPr/>
            </p:nvSpPr>
            <p:spPr>
              <a:xfrm>
                <a:off x="6384168" y="1313315"/>
                <a:ext cx="1257414" cy="276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000" b="1" dirty="0" smtClean="0"/>
                  <a:t>Métodos</a:t>
                </a:r>
                <a:endParaRPr lang="es-ES" sz="1000" b="1" dirty="0"/>
              </a:p>
            </p:txBody>
          </p:sp>
          <p:sp>
            <p:nvSpPr>
              <p:cNvPr id="75" name="74 Rectángulo"/>
              <p:cNvSpPr/>
              <p:nvPr/>
            </p:nvSpPr>
            <p:spPr>
              <a:xfrm>
                <a:off x="6073311" y="1559882"/>
                <a:ext cx="379405" cy="2574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cxnSp>
            <p:nvCxnSpPr>
              <p:cNvPr id="76" name="75 Conector recto de flecha"/>
              <p:cNvCxnSpPr>
                <a:endCxn id="75" idx="1"/>
              </p:cNvCxnSpPr>
              <p:nvPr/>
            </p:nvCxnSpPr>
            <p:spPr>
              <a:xfrm>
                <a:off x="5652120" y="1688627"/>
                <a:ext cx="42119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52 CuadroTexto"/>
            <p:cNvSpPr txBox="1"/>
            <p:nvPr/>
          </p:nvSpPr>
          <p:spPr>
            <a:xfrm>
              <a:off x="6605782" y="3856257"/>
              <a:ext cx="774530" cy="2346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sz="800" dirty="0" err="1"/>
                <a:t>i</a:t>
              </a:r>
              <a:r>
                <a:rPr lang="es-ES" sz="800" dirty="0" err="1" smtClean="0"/>
                <a:t>nt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length</a:t>
              </a:r>
              <a:r>
                <a:rPr lang="es-ES" sz="800" dirty="0" smtClean="0"/>
                <a:t>()</a:t>
              </a:r>
              <a:endParaRPr lang="es-ES" sz="800" dirty="0"/>
            </a:p>
          </p:txBody>
        </p:sp>
        <p:sp>
          <p:nvSpPr>
            <p:cNvPr id="54" name="53 Rectángulo"/>
            <p:cNvSpPr/>
            <p:nvPr/>
          </p:nvSpPr>
          <p:spPr>
            <a:xfrm>
              <a:off x="6217327" y="3856257"/>
              <a:ext cx="379405" cy="2574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cxnSp>
          <p:nvCxnSpPr>
            <p:cNvPr id="55" name="54 Conector recto de flecha"/>
            <p:cNvCxnSpPr>
              <a:endCxn id="54" idx="1"/>
            </p:cNvCxnSpPr>
            <p:nvPr/>
          </p:nvCxnSpPr>
          <p:spPr>
            <a:xfrm>
              <a:off x="5796136" y="3985002"/>
              <a:ext cx="42119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55 CuadroTexto"/>
            <p:cNvSpPr txBox="1"/>
            <p:nvPr/>
          </p:nvSpPr>
          <p:spPr>
            <a:xfrm>
              <a:off x="6601821" y="4135077"/>
              <a:ext cx="1066523" cy="2178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sz="700" dirty="0" err="1" smtClean="0"/>
                <a:t>String</a:t>
              </a:r>
              <a:r>
                <a:rPr lang="es-ES" sz="700" dirty="0" smtClean="0"/>
                <a:t> </a:t>
              </a:r>
              <a:r>
                <a:rPr lang="es-ES" sz="700" dirty="0" err="1" smtClean="0"/>
                <a:t>toUpperCase</a:t>
              </a:r>
              <a:r>
                <a:rPr lang="es-ES" sz="700" dirty="0" smtClean="0"/>
                <a:t>()</a:t>
              </a:r>
              <a:endParaRPr lang="es-ES" sz="700" dirty="0"/>
            </a:p>
          </p:txBody>
        </p:sp>
        <p:sp>
          <p:nvSpPr>
            <p:cNvPr id="57" name="56 Rectángulo"/>
            <p:cNvSpPr/>
            <p:nvPr/>
          </p:nvSpPr>
          <p:spPr>
            <a:xfrm>
              <a:off x="6213367" y="4135077"/>
              <a:ext cx="379405" cy="2574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cxnSp>
          <p:nvCxnSpPr>
            <p:cNvPr id="58" name="57 Conector recto de flecha"/>
            <p:cNvCxnSpPr>
              <a:endCxn id="57" idx="1"/>
            </p:cNvCxnSpPr>
            <p:nvPr/>
          </p:nvCxnSpPr>
          <p:spPr>
            <a:xfrm>
              <a:off x="5792176" y="4263822"/>
              <a:ext cx="42119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58 CuadroTexto"/>
            <p:cNvSpPr txBox="1"/>
            <p:nvPr/>
          </p:nvSpPr>
          <p:spPr>
            <a:xfrm>
              <a:off x="6619237" y="4420725"/>
              <a:ext cx="1066523" cy="2178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sz="700" dirty="0" err="1" smtClean="0"/>
                <a:t>String</a:t>
              </a:r>
              <a:r>
                <a:rPr lang="es-ES" sz="700" dirty="0" smtClean="0"/>
                <a:t> </a:t>
              </a:r>
              <a:r>
                <a:rPr lang="es-ES" sz="700" dirty="0" err="1" smtClean="0"/>
                <a:t>toLowerCase</a:t>
              </a:r>
              <a:r>
                <a:rPr lang="es-ES" sz="700" dirty="0" smtClean="0"/>
                <a:t>()</a:t>
              </a:r>
              <a:endParaRPr lang="es-ES" sz="700" dirty="0"/>
            </a:p>
          </p:txBody>
        </p:sp>
        <p:sp>
          <p:nvSpPr>
            <p:cNvPr id="60" name="59 Rectángulo"/>
            <p:cNvSpPr/>
            <p:nvPr/>
          </p:nvSpPr>
          <p:spPr>
            <a:xfrm>
              <a:off x="6230783" y="4410337"/>
              <a:ext cx="379405" cy="2574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cxnSp>
          <p:nvCxnSpPr>
            <p:cNvPr id="61" name="60 Conector recto de flecha"/>
            <p:cNvCxnSpPr>
              <a:endCxn id="60" idx="1"/>
            </p:cNvCxnSpPr>
            <p:nvPr/>
          </p:nvCxnSpPr>
          <p:spPr>
            <a:xfrm>
              <a:off x="5809592" y="4539082"/>
              <a:ext cx="42119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61 CuadroTexto"/>
            <p:cNvSpPr txBox="1"/>
            <p:nvPr/>
          </p:nvSpPr>
          <p:spPr>
            <a:xfrm>
              <a:off x="6623629" y="4708653"/>
              <a:ext cx="1066523" cy="2178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sz="700" dirty="0" err="1" smtClean="0"/>
                <a:t>boolean</a:t>
              </a:r>
              <a:r>
                <a:rPr lang="es-ES" sz="700" dirty="0" smtClean="0"/>
                <a:t> </a:t>
              </a:r>
              <a:r>
                <a:rPr lang="es-ES" sz="700" dirty="0" err="1" smtClean="0"/>
                <a:t>equals</a:t>
              </a:r>
              <a:r>
                <a:rPr lang="es-ES" sz="700" dirty="0" smtClean="0"/>
                <a:t>(</a:t>
              </a:r>
              <a:r>
                <a:rPr lang="es-ES" sz="700" dirty="0" err="1" smtClean="0"/>
                <a:t>String</a:t>
              </a:r>
              <a:r>
                <a:rPr lang="es-ES" sz="700" dirty="0" smtClean="0"/>
                <a:t>)</a:t>
              </a:r>
              <a:endParaRPr lang="es-ES" sz="700" dirty="0"/>
            </a:p>
          </p:txBody>
        </p:sp>
        <p:sp>
          <p:nvSpPr>
            <p:cNvPr id="63" name="62 Rectángulo"/>
            <p:cNvSpPr/>
            <p:nvPr/>
          </p:nvSpPr>
          <p:spPr>
            <a:xfrm>
              <a:off x="6235175" y="4698265"/>
              <a:ext cx="379405" cy="2574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cxnSp>
          <p:nvCxnSpPr>
            <p:cNvPr id="64" name="63 Conector recto de flecha"/>
            <p:cNvCxnSpPr>
              <a:endCxn id="63" idx="1"/>
            </p:cNvCxnSpPr>
            <p:nvPr/>
          </p:nvCxnSpPr>
          <p:spPr>
            <a:xfrm>
              <a:off x="5813984" y="4827010"/>
              <a:ext cx="42119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64 CuadroTexto"/>
            <p:cNvSpPr txBox="1"/>
            <p:nvPr/>
          </p:nvSpPr>
          <p:spPr>
            <a:xfrm>
              <a:off x="8243421" y="3741912"/>
              <a:ext cx="264626" cy="2513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 smtClean="0"/>
                <a:t>a</a:t>
              </a:r>
              <a:endParaRPr lang="es-ES" sz="900" dirty="0"/>
            </a:p>
          </p:txBody>
        </p:sp>
      </p:grpSp>
      <p:sp>
        <p:nvSpPr>
          <p:cNvPr id="77" name="76 Rectángulo"/>
          <p:cNvSpPr/>
          <p:nvPr/>
        </p:nvSpPr>
        <p:spPr>
          <a:xfrm>
            <a:off x="5220785" y="873755"/>
            <a:ext cx="37461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000" dirty="0">
                <a:hlinkClick r:id="rId3"/>
              </a:rPr>
              <a:t>https://</a:t>
            </a:r>
            <a:r>
              <a:rPr lang="es-AR" sz="1000" dirty="0" smtClean="0">
                <a:hlinkClick r:id="rId3"/>
              </a:rPr>
              <a:t>docs.oracle.com/javase/7/docs/api/java/lang/String.html</a:t>
            </a:r>
            <a:endParaRPr lang="es-AR" sz="1000" dirty="0" smtClean="0"/>
          </a:p>
          <a:p>
            <a:endParaRPr lang="es-AR" sz="1000" dirty="0"/>
          </a:p>
        </p:txBody>
      </p:sp>
      <p:sp>
        <p:nvSpPr>
          <p:cNvPr id="78" name="77 Rectángulo"/>
          <p:cNvSpPr/>
          <p:nvPr/>
        </p:nvSpPr>
        <p:spPr>
          <a:xfrm>
            <a:off x="6726737" y="3867894"/>
            <a:ext cx="14542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//</a:t>
            </a:r>
            <a:r>
              <a:rPr lang="en-US" sz="1600" dirty="0" err="1"/>
              <a:t>Imprime</a:t>
            </a:r>
            <a:r>
              <a:rPr lang="en-US" sz="1600" dirty="0"/>
              <a:t> true</a:t>
            </a:r>
            <a:endParaRPr lang="es-ES" sz="1600" dirty="0"/>
          </a:p>
        </p:txBody>
      </p:sp>
      <p:sp>
        <p:nvSpPr>
          <p:cNvPr id="79" name="78 CuadroTexto"/>
          <p:cNvSpPr txBox="1"/>
          <p:nvPr/>
        </p:nvSpPr>
        <p:spPr>
          <a:xfrm>
            <a:off x="6746747" y="3236238"/>
            <a:ext cx="1857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Regla de precedencia: los mensajes se ejecutan de </a:t>
            </a:r>
            <a:r>
              <a:rPr lang="es-ES" sz="1200" dirty="0" err="1" smtClean="0"/>
              <a:t>izq</a:t>
            </a:r>
            <a:r>
              <a:rPr lang="es-ES" sz="1200" dirty="0" smtClean="0"/>
              <a:t> a der</a:t>
            </a:r>
            <a:endParaRPr lang="es-AR" sz="1200" dirty="0"/>
          </a:p>
        </p:txBody>
      </p:sp>
      <p:cxnSp>
        <p:nvCxnSpPr>
          <p:cNvPr id="80" name="79 Conector recto de flecha"/>
          <p:cNvCxnSpPr>
            <a:stCxn id="79" idx="1"/>
          </p:cNvCxnSpPr>
          <p:nvPr/>
        </p:nvCxnSpPr>
        <p:spPr>
          <a:xfrm flipH="1">
            <a:off x="6244320" y="3559404"/>
            <a:ext cx="502427" cy="323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54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/>
      <p:bldP spid="48" grpId="0" animBg="1"/>
      <p:bldP spid="49" grpId="0"/>
      <p:bldP spid="78" grpId="0"/>
      <p:bldP spid="7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Paradigmas de programación</a:t>
            </a:r>
            <a:endParaRPr lang="es-ES" sz="2800" dirty="0"/>
          </a:p>
        </p:txBody>
      </p:sp>
      <p:graphicFrame>
        <p:nvGraphicFramePr>
          <p:cNvPr id="7" name="6 Marcador de contenido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08361272"/>
              </p:ext>
            </p:extLst>
          </p:nvPr>
        </p:nvGraphicFramePr>
        <p:xfrm>
          <a:off x="26346" y="1145991"/>
          <a:ext cx="4038600" cy="3668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3491880" y="1255014"/>
            <a:ext cx="5400600" cy="3538728"/>
          </a:xfrm>
        </p:spPr>
        <p:txBody>
          <a:bodyPr>
            <a:normAutofit/>
          </a:bodyPr>
          <a:lstStyle/>
          <a:p>
            <a:r>
              <a:rPr lang="es-ES" sz="2000" dirty="0" smtClean="0"/>
              <a:t>Indica la manera de estructurar y organizar las tareas de nuestro programa. </a:t>
            </a:r>
          </a:p>
          <a:p>
            <a:r>
              <a:rPr lang="es-ES" sz="2000" dirty="0"/>
              <a:t>Los lenguajes de programación suelen ser </a:t>
            </a:r>
            <a:r>
              <a:rPr lang="es-ES" sz="2000" dirty="0" err="1"/>
              <a:t>multiparadigma</a:t>
            </a:r>
            <a:r>
              <a:rPr lang="es-ES" sz="2000" dirty="0"/>
              <a:t>. </a:t>
            </a:r>
          </a:p>
          <a:p>
            <a:r>
              <a:rPr lang="es-ES" sz="2000" dirty="0" smtClean="0"/>
              <a:t>Hasta ahora: Imperativo </a:t>
            </a:r>
          </a:p>
          <a:p>
            <a:r>
              <a:rPr lang="es-ES" sz="2000" dirty="0" smtClean="0"/>
              <a:t>Este curso: POO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Taller de Programación 2018 - Módulo POO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898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Paradigmas </a:t>
            </a:r>
            <a:r>
              <a:rPr lang="es-ES" sz="2800" dirty="0"/>
              <a:t>de programación</a:t>
            </a:r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>
          <a:xfrm>
            <a:off x="179512" y="1189732"/>
            <a:ext cx="4366828" cy="479822"/>
          </a:xfrm>
        </p:spPr>
        <p:txBody>
          <a:bodyPr>
            <a:noAutofit/>
          </a:bodyPr>
          <a:lstStyle/>
          <a:p>
            <a:r>
              <a:rPr lang="es-ES" sz="1800" dirty="0" smtClean="0"/>
              <a:t>Desarrollo estructurado</a:t>
            </a:r>
            <a:endParaRPr lang="es-ES" sz="1800" dirty="0"/>
          </a:p>
        </p:txBody>
      </p:sp>
      <p:sp>
        <p:nvSpPr>
          <p:cNvPr id="9" name="8 Marcador de texto"/>
          <p:cNvSpPr>
            <a:spLocks noGrp="1"/>
          </p:cNvSpPr>
          <p:nvPr>
            <p:ph type="body" sz="quarter" idx="3"/>
          </p:nvPr>
        </p:nvSpPr>
        <p:spPr>
          <a:xfrm>
            <a:off x="4754880" y="1173827"/>
            <a:ext cx="3931920" cy="479822"/>
          </a:xfrm>
        </p:spPr>
        <p:txBody>
          <a:bodyPr>
            <a:normAutofit/>
          </a:bodyPr>
          <a:lstStyle/>
          <a:p>
            <a:r>
              <a:rPr lang="es-ES" sz="1800" dirty="0" smtClean="0"/>
              <a:t>Desarrollo Orientado a Objetos</a:t>
            </a:r>
            <a:endParaRPr lang="es-ES" sz="1800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Taller de Programación 2018 - Módulo POO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2738258" y="4783401"/>
            <a:ext cx="3273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solidFill>
                  <a:schemeClr val="tx2">
                    <a:lumMod val="75000"/>
                  </a:schemeClr>
                </a:solidFill>
              </a:rPr>
              <a:t>¿Qué paradigma utilizar?</a:t>
            </a:r>
            <a:endParaRPr lang="es-E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AutoShape 2" descr="data:image/png;base64,iVBORw0KGgoAAAANSUhEUgAAASYAAACrCAMAAAD8Q8FaAAAAhFBMVEX///+QkJD6+vqenp6YmJi8vLzi4uLS0tLNzc3V1dXe3t7Ly8va2trFxcWSkpLAwMDo6Oj09PScnJy0tLSKioqlpaXt7e3m5uakpKSsrKyBgYF7e3urq6tVVVWAgIBNTU1sbGxDQ0NgYGBxcXE5OTloaGhPT09bW1s/Pz8rKyshISE0NDQB8uWnAAAN+klEQVR4nO2diXryIBaGTwhZSMhCIGRttdrln5n7v78Bq23VLERrWzXf87SmKTnAK5ADAQJwAQl8OYlLJPh3ZF2p7R/WjMlIMyYjjWSF+pHcHafqRw6EnWr7mjSSlXQdVFs0bKF+PaPvs31NGstKrIIgloKLADMGOUJUEQtA/Q7GitYdYbIkZ092QHgFNc+hhDjP7XVSRwmJrBFOd4RJOIViAwKCEKuy1cIyIa7POGDAdXqe7SvSKCb1gxlwWbEYkiJDMYQkkS3gEpbuebavSCNZcXJVlOwQQDfkOADblxg5PGxJ6Wauc5bta9LsNxlpxmSkGZORurNCRZvtn2FZE+nPZHciwCfavkp1ZkXdyBDfP+VR2HfA0TiEW8cEFZewBBFYZQKpxZllr9etl4pK5sguNa+cY5TlCNgaVsyyOl2Dm8cEacsqFpE1ED/OlnKpSlMYWSBlnNSPAUDLGHZEU+jeDGZL6ByBu3VMkgMqK8SJBa6CgxQLj0p1xAA7Utc+G6GaI30koFEeeWxs+zrVjam2SpCWlQibgytKuoC4qWtX5PRVxsopV5za9fsRsZrqgS6Yqe3r1HBW6gvavioNZkWWI53bM2xfl2b30khmWaEHTQ8Kvs/2VWg8K10uUcs7Tp5g+2o0mpXwJS14gZQbBYWCwx3us4hVENDzbV+PRrOS4uiZrWRUPPI3WfE0JwJqxlMnGa1494SJtcp7dKTXWqqbZ4d+i5TfjRxh4C3cFaZHZwmYNOQhjGUTZoqV/4/HjPNRZ+GeMIEvQ/ACSt3QK7zY83NEpOtDWnyD7avRxKyo256RL3CK7b+s2b00kgBkrAlBN8FvaH5TmNmmKhelcVitzP/tzP2OOgeVZh3qhtqaS2rGZKQZk5FmTEaaMRlpxmSkG3MIuHURxa/xZQx/Cifjufs2Xapy/EBp+sn+zaUw/UDb9JPN34zpV+OaMf2q3Z+N4uJxzZh+1e7PRnHxuGZMRvoBv+knHf0TMVVjXvhLrxdeHRk7rScQP/VG0Z4J5VgnYjqjEB5feqKx/lUw319FrhjTlCh+yeKMadJllSCbSTnh7h9hZ/DhGLdnZE02T4l9vZQTfcz1YeaPjvujGFCyNhjMwGMN5WIoIbl8n+VFHrfnw1PWE7yfSTnkn7Y+J49l0wdMpmEan+BgoO7b7ntC9LQlRsCm6m/HQSqf6qCIhg32YXIzvc7VDiCWDBLC9aGS4ydQjqxZHI9iQONzr06Pcotpk/wI3gD7JCgE1CqPDh3m1FvpkCpBETxA1hRJUDqhMqsoFTjE7et3pLlHl8dEFBCUFjEGHLn6ZAy4HZsP0IdJInCdVNvyUwFsc6jH3tIwZl0T7ienuUfvmCLl6B2s00JTxv2GMIHnhC3U9Cl8IdxJK/+Zv6hWZfjr6cMUNX6lbflLnAQOXlv0SRkijmgcP5+Q4N4092hbmuLt/hJfvN/m7Ch3Z13CQBKkbneBKk6ESQJs8uLn9zOMeUjZYoRSF1yG1KGeYxcwBN6kDTJOxOS2KOE2e8pyJ4xEAdQWwIVpOR7GdIL+mt+0xYQjoW6qgY9hJYGSpnBgDUFkWvHuBZOqdISngafaRnW/pZj6IJDtjq8rHYry5jBFC+Vk1nlmWfnCg9d8gRK8Ch7ap7OivDlMl4myLyG+2F8MbXRphzH5kfZ0omvZY7Bfv4Epg9HZgUaYsohsj+LxXqKJwX79ACaeJGnoUtXcqc4KUN9+oxQqBwh4pbnBrXsZqP5JAYFNQ+mkzkMOWKHiYQiRykg5hdYfw+QEUZCw9in0vFDUyT+CsCcSNyBvaFlmnRf2Y3q0QLQPYHnK+xVFZKmOywvi0vJ8khQ2mtIBPqUJf4gFGQs6OcrdCIHvJsAVEBF6bHMnBeyket+dstcv68PkB+oOzMDX3WechhhSq1TEAiI23aDxRVRjae7Rp0PwXtF7q8EJUb6fDXnOWvutbCtJuROsWLD0XzyHu6uijPpqSR8mm0Oluj6NDbbzz7YtbpFXQpy6llUOVXQ8hD41zT36xKQdJVs+xaAiZPa0tctDmBhFkDKEkepMuC5QJgMaQFAgddT77fcOpBS6twNUAipY6kqmrKe616Ki0MM1Z6e5R3uYXBxhqCRrSTRt6bLBnW416Wb0R/0mXemoy6MQoxKpOzaZVvnuxL2M3nQTThpb2Dmo20/YjIwuGkV5c5guE+WMySjKW8J0Qm/oWEOPDE7Sn8NUG6zQysdWfD102h40XQ4uEjv2R4RBOidFMWV0FkxW/o0vJZxuGyJ/8N8nJfTAhpdMjOJMff9zZNXt8C5gdF/0hHGDc3StmKZ5NWdrxmSkGZORZkxGmjEZ6VoxXe5O1+lh9PtNp0d0KqYJfhOJDENPTkTT6bD2e+Gnr8M6ERNZm2/xIBqzsOXTVFBTq9fp1fFETN6EywLTXTAmTx7/+5gmbABi3IRPzsWM6SIXzJguE8GHZkxGmjEZacZkpBmTkWZMRpoxGWnGZKSrxjS1d/PjmMgETIHpQMpILh4OF4nFi65lY/FKhe38T0fYN8OkdWMiS+NNeOL1pwXav2r4+LItvJVhhh7geEpf96y8GMzLmWm4bkz+hClKX0bdJpWxbVU0TWgGU2bHm1Yv03A9mCbkl4Rdh6PatVimCcUzJhNtMSFCyeHkvoNxzw9MhmFNNIyJpJv1THLo3b8dmKjBZQeYpLeZJ4s2K6m6psxuMbE29jfTDr7kd70/necTU2V5h2EbehTWRIOYkshZ6lie9T4C7rLbwjGmKHJe9Of/9GXFS/dl+5hk5f3TecGRXs3bNdq7q3Suvg6lwCNA6ntQIWUUwNfJl5+VLk0+w6bvYUO6+fwa1kSDmITeZ0FK1czqXaBjfXisY0wCqcvY52Ws67J9TJipnOpZrvqsrBgcTTrdYSpWdes98wTbj2v1NQrw+LLg/Mtt8AumlSiJCmtn9XIX1nUcvB/WRIOYCptDWpUu9mMo20ZWZcec32NMaVmBbPMAe0Jfxtq848Z5UOmqWq9Ar1xnAQl/VYeHm4J8KU2u+gLisNBj7MrxERC6DC8/Q35iKhIIdFjPLVTKlEMlwA8QftkPa6KRJjzlwOMIQ1bqhPK44x2tXU24rMDB6lvTq4mxOux4fctRE47Vt/JYhBhsqFBxNO/pozQlENIYcJgkPtSqYmNoSgu+TO36Upoc8FXY2E+SSIV9Vl5FbVvwuh/WRIOY/guu49FKYcJukj47tDLC9B8oHOKpegFxkcjnxOOjmBqivnWB1qmP1ZnXJEbLg/BbTFJgC3sWsSjnJUSWMhNTxvPos8B+YNJhY7ILGwqaACaMl5G3F9ZEg5g8VXqkCGJsWUAdjwna4bscY/JU6ZGCbi4LeM9l+5h8X1U62+ExjgnUFEqHH+zMMPtNRpoxGWnGZKQZk1ZuiQOfklh7juknJuUqyKE9IT6b8MfGGtmb4JswqSRFIyNSR5i8tTBYarOPSa/QOcBk7fdZPjCxLAJpkf7873nhIxy+B1OYSXDC4ZfWHZemCiF7NOJ9TIUIgJYpplWMILGkuuctyhwc8eHAf2ByteeZres6bUnleJE49PG/uJd5YQOyOASPlFldg6jfg6niFAJngRtoWJWlbVfuOzDRKARXeJCswbN6tlw6bJsSRx3iJFP+07/MzhL1+aLcwY9e7QcmAY/qr4R5JHVWqd7U4sDyl9L06JTgoqWMJauzrt2tvgfTo/Jd6cbja903YGneUbA6MLUOB8oWyimFh6xnGcE+Jke/UtgC4W5gqZpe6B2BlEP+URN3mFhbcU9hUp1YV0GF7Ogl6ftd31j5likq0/PW8wxiIrxqmaswCZUJDGnuGXnhFYKQOMoJd3ven6y1j8myBQWerbzGSsEWpCnZE17QUnwkb+eFrxsIn/ATb9xYrJ8IPJf/jhq1XRPerGIMpbWsXrD0RVdSvgOT/5RAvW5qYQfWCj8jsrQ6RkWOm/BXYTmwthf0Xwat6CCr1e0QBL1PYWaH4It4751+xmSkGZORZkwwvJ/Nu2ZMRpoxGWkaJtOHpGdimjCz4ERMwWRMdeqaKNX+bDMhrIl6MPHCKBqlwvmCqTK/LNliMs1QrbozZtKGp4Q9HRMzjGUjdtpl2x5rZBj8J1+PdKwfWAF1C5oxGck7Z1ut25DB+qyyeTRYwjVxm90r05Q3RQ8uB7yh10J36PQZmZcy9Cc1YzLSjMlIu0dg8WEPxxObVzWEpmtr7wFTiY62Zrf6ZvoNGrpVveeOxFL10YKWOJnq61jgJPGi5cAFcCDvj4ciK46H9m6/B0wAVaif6pQt2Og1K5tQ9baXjIO72j0eGtsF4B4wJdqBsiAmBCxUAXCkH4EpTJDvhmW8vG37d5y9D0wNFgHYeBE1lgQs6ANPn/G/QJ19iiox/OB7z9Ctaj93/pQNhYcM3Zr2c1ee/sK8e8L0Fwz9Sc2YjPS+cCMKjwZ8t+9p0jP5jd5kdg+YEkwPbmd6x079iQu9EMXglUB3gAmknjIEQQqIMqAainxYbToruq+HozxgkjGWItLrYd4FpjfLBi+KWc59nmuvO/Q3K5odppdKOJhz1361XR71vfjhLjClDhQOZKLwSxDJl+c4OFaFKnZ95ZCXyjsPysceO3eBKaggCkq2DqIgwvDZnDNLTxoUQRXyaGEzqOVq2NCtapM7Zrc2Bdd2k0S15PjDFUd2CUFe5gGHkLq5DzyJ+m57d4DpTxn6k5oxGWnGZKQZk5FmTEaaMRlpxmSkGZORZkxGmjEZafKOyRc39Cf1muFvUdb9NqAf1v8BcSK5IO84CsQAAAAASUVORK5CYII=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" name="AutoShape 4" descr="data:image/png;base64,iVBORw0KGgoAAAANSUhEUgAAASYAAACrCAMAAAD8Q8FaAAAAhFBMVEX///+QkJD6+vqenp6YmJi8vLzi4uLS0tLNzc3V1dXe3t7Ly8va2trFxcWSkpLAwMDo6Oj09PScnJy0tLSKioqlpaXt7e3m5uakpKSsrKyBgYF7e3urq6tVVVWAgIBNTU1sbGxDQ0NgYGBxcXE5OTloaGhPT09bW1s/Pz8rKyshISE0NDQB8uWnAAAN+klEQVR4nO2diXryIBaGTwhZSMhCIGRttdrln5n7v78Bq23VLERrWzXf87SmKTnAK5ADAQJwAQl8OYlLJPh3ZF2p7R/WjMlIMyYjjWSF+pHcHafqRw6EnWr7mjSSlXQdVFs0bKF+PaPvs31NGstKrIIgloKLADMGOUJUEQtA/Q7GitYdYbIkZ092QHgFNc+hhDjP7XVSRwmJrBFOd4RJOIViAwKCEKuy1cIyIa7POGDAdXqe7SvSKCb1gxlwWbEYkiJDMYQkkS3gEpbuebavSCNZcXJVlOwQQDfkOADblxg5PGxJ6Wauc5bta9LsNxlpxmSkGZORurNCRZvtn2FZE+nPZHciwCfavkp1ZkXdyBDfP+VR2HfA0TiEW8cEFZewBBFYZQKpxZllr9etl4pK5sguNa+cY5TlCNgaVsyyOl2Dm8cEacsqFpE1ED/OlnKpSlMYWSBlnNSPAUDLGHZEU+jeDGZL6ByBu3VMkgMqK8SJBa6CgxQLj0p1xAA7Utc+G6GaI30koFEeeWxs+zrVjam2SpCWlQibgytKuoC4qWtX5PRVxsopV5za9fsRsZrqgS6Yqe3r1HBW6gvavioNZkWWI53bM2xfl2b30khmWaEHTQ8Kvs/2VWg8K10uUcs7Tp5g+2o0mpXwJS14gZQbBYWCwx3us4hVENDzbV+PRrOS4uiZrWRUPPI3WfE0JwJqxlMnGa1494SJtcp7dKTXWqqbZ4d+i5TfjRxh4C3cFaZHZwmYNOQhjGUTZoqV/4/HjPNRZ+GeMIEvQ/ACSt3QK7zY83NEpOtDWnyD7avRxKyo256RL3CK7b+s2b00kgBkrAlBN8FvaH5TmNmmKhelcVitzP/tzP2OOgeVZh3qhtqaS2rGZKQZk5FmTEaaMRlpxmSkG3MIuHURxa/xZQx/Cifjufs2Xapy/EBp+sn+zaUw/UDb9JPN34zpV+OaMf2q3Z+N4uJxzZh+1e7PRnHxuGZMRvoBv+knHf0TMVVjXvhLrxdeHRk7rScQP/VG0Z4J5VgnYjqjEB5feqKx/lUw319FrhjTlCh+yeKMadJllSCbSTnh7h9hZ/DhGLdnZE02T4l9vZQTfcz1YeaPjvujGFCyNhjMwGMN5WIoIbl8n+VFHrfnw1PWE7yfSTnkn7Y+J49l0wdMpmEan+BgoO7b7ntC9LQlRsCm6m/HQSqf6qCIhg32YXIzvc7VDiCWDBLC9aGS4ydQjqxZHI9iQONzr06Pcotpk/wI3gD7JCgE1CqPDh3m1FvpkCpBETxA1hRJUDqhMqsoFTjE7et3pLlHl8dEFBCUFjEGHLn6ZAy4HZsP0IdJInCdVNvyUwFsc6jH3tIwZl0T7ienuUfvmCLl6B2s00JTxv2GMIHnhC3U9Cl8IdxJK/+Zv6hWZfjr6cMUNX6lbflLnAQOXlv0SRkijmgcP5+Q4N4092hbmuLt/hJfvN/m7Ch3Z13CQBKkbneBKk6ESQJs8uLn9zOMeUjZYoRSF1yG1KGeYxcwBN6kDTJOxOS2KOE2e8pyJ4xEAdQWwIVpOR7GdIL+mt+0xYQjoW6qgY9hJYGSpnBgDUFkWvHuBZOqdISngafaRnW/pZj6IJDtjq8rHYry5jBFC+Vk1nlmWfnCg9d8gRK8Ch7ap7OivDlMl4myLyG+2F8MbXRphzH5kfZ0omvZY7Bfv4Epg9HZgUaYsohsj+LxXqKJwX79ACaeJGnoUtXcqc4KUN9+oxQqBwh4pbnBrXsZqP5JAYFNQ+mkzkMOWKHiYQiRykg5hdYfw+QEUZCw9in0vFDUyT+CsCcSNyBvaFlmnRf2Y3q0QLQPYHnK+xVFZKmOywvi0vJ8khQ2mtIBPqUJf4gFGQs6OcrdCIHvJsAVEBF6bHMnBeyket+dstcv68PkB+oOzMDX3WechhhSq1TEAiI23aDxRVRjae7Rp0PwXtF7q8EJUb6fDXnOWvutbCtJuROsWLD0XzyHu6uijPpqSR8mm0Oluj6NDbbzz7YtbpFXQpy6llUOVXQ8hD41zT36xKQdJVs+xaAiZPa0tctDmBhFkDKEkepMuC5QJgMaQFAgddT77fcOpBS6twNUAipY6kqmrKe616Ki0MM1Z6e5R3uYXBxhqCRrSTRt6bLBnW416Wb0R/0mXemoy6MQoxKpOzaZVvnuxL2M3nQTThpb2Dmo20/YjIwuGkV5c5guE+WMySjKW8J0Qm/oWEOPDE7Sn8NUG6zQysdWfD102h40XQ4uEjv2R4RBOidFMWV0FkxW/o0vJZxuGyJ/8N8nJfTAhpdMjOJMff9zZNXt8C5gdF/0hHGDc3StmKZ5NWdrxmSkGZORZkxGmjEZ6VoxXe5O1+lh9PtNp0d0KqYJfhOJDENPTkTT6bD2e+Gnr8M6ERNZm2/xIBqzsOXTVFBTq9fp1fFETN6EywLTXTAmTx7/+5gmbABi3IRPzsWM6SIXzJguE8GHZkxGmjEZacZkpBmTkWZMRpoxGWnGZKSrxjS1d/PjmMgETIHpQMpILh4OF4nFi65lY/FKhe38T0fYN8OkdWMiS+NNeOL1pwXav2r4+LItvJVhhh7geEpf96y8GMzLmWm4bkz+hClKX0bdJpWxbVU0TWgGU2bHm1Yv03A9mCbkl4Rdh6PatVimCcUzJhNtMSFCyeHkvoNxzw9MhmFNNIyJpJv1THLo3b8dmKjBZQeYpLeZJ4s2K6m6psxuMbE29jfTDr7kd70/necTU2V5h2EbehTWRIOYkshZ6lie9T4C7rLbwjGmKHJe9Of/9GXFS/dl+5hk5f3TecGRXs3bNdq7q3Suvg6lwCNA6ntQIWUUwNfJl5+VLk0+w6bvYUO6+fwa1kSDmITeZ0FK1czqXaBjfXisY0wCqcvY52Ws67J9TJipnOpZrvqsrBgcTTrdYSpWdes98wTbj2v1NQrw+LLg/Mtt8AumlSiJCmtn9XIX1nUcvB/WRIOYCptDWpUu9mMo20ZWZcec32NMaVmBbPMAe0Jfxtq848Z5UOmqWq9Ar1xnAQl/VYeHm4J8KU2u+gLisNBj7MrxERC6DC8/Q35iKhIIdFjPLVTKlEMlwA8QftkPa6KRJjzlwOMIQ1bqhPK44x2tXU24rMDB6lvTq4mxOux4fctRE47Vt/JYhBhsqFBxNO/pozQlENIYcJgkPtSqYmNoSgu+TO36Upoc8FXY2E+SSIV9Vl5FbVvwuh/WRIOY/guu49FKYcJukj47tDLC9B8oHOKpegFxkcjnxOOjmBqivnWB1qmP1ZnXJEbLg/BbTFJgC3sWsSjnJUSWMhNTxvPos8B+YNJhY7ILGwqaACaMl5G3F9ZEg5g8VXqkCGJsWUAdjwna4bscY/JU6ZGCbi4LeM9l+5h8X1U62+ExjgnUFEqHH+zMMPtNRpoxGWnGZKQZk1ZuiQOfklh7juknJuUqyKE9IT6b8MfGGtmb4JswqSRFIyNSR5i8tTBYarOPSa/QOcBk7fdZPjCxLAJpkf7873nhIxy+B1OYSXDC4ZfWHZemCiF7NOJ9TIUIgJYpplWMILGkuuctyhwc8eHAf2ByteeZres6bUnleJE49PG/uJd5YQOyOASPlFldg6jfg6niFAJngRtoWJWlbVfuOzDRKARXeJCswbN6tlw6bJsSRx3iJFP+07/MzhL1+aLcwY9e7QcmAY/qr4R5JHVWqd7U4sDyl9L06JTgoqWMJauzrt2tvgfTo/Jd6cbja903YGneUbA6MLUOB8oWyimFh6xnGcE+Jke/UtgC4W5gqZpe6B2BlEP+URN3mFhbcU9hUp1YV0GF7Ogl6ftd31j5likq0/PW8wxiIrxqmaswCZUJDGnuGXnhFYKQOMoJd3ven6y1j8myBQWerbzGSsEWpCnZE17QUnwkb+eFrxsIn/ATb9xYrJ8IPJf/jhq1XRPerGIMpbWsXrD0RVdSvgOT/5RAvW5qYQfWCj8jsrQ6RkWOm/BXYTmwthf0Xwat6CCr1e0QBL1PYWaH4It4751+xmSkGZORZkwwvJ/Nu2ZMRpoxGWkaJtOHpGdimjCz4ERMwWRMdeqaKNX+bDMhrIl6MPHCKBqlwvmCqTK/LNliMs1QrbozZtKGp4Q9HRMzjGUjdtpl2x5rZBj8J1+PdKwfWAF1C5oxGck7Z1ut25DB+qyyeTRYwjVxm90r05Q3RQ8uB7yh10J36PQZmZcy9Cc1YzLSjMlIu0dg8WEPxxObVzWEpmtr7wFTiY62Zrf6ZvoNGrpVveeOxFL10YKWOJnq61jgJPGi5cAFcCDvj4ciK46H9m6/B0wAVaif6pQt2Og1K5tQ9baXjIO72j0eGtsF4B4wJdqBsiAmBCxUAXCkH4EpTJDvhmW8vG37d5y9D0wNFgHYeBE1lgQs6ANPn/G/QJ19iiox/OB7z9Ctaj93/pQNhYcM3Zr2c1ee/sK8e8L0Fwz9Sc2YjPS+cCMKjwZ8t+9p0jP5jd5kdg+YEkwPbmd6x079iQu9EMXglUB3gAmknjIEQQqIMqAainxYbToruq+HozxgkjGWItLrYd4FpjfLBi+KWc59nmuvO/Q3K5odppdKOJhz1361XR71vfjhLjClDhQOZKLwSxDJl+c4OFaFKnZ95ZCXyjsPysceO3eBKaggCkq2DqIgwvDZnDNLTxoUQRXyaGEzqOVq2NCtapM7Zrc2Bdd2k0S15PjDFUd2CUFe5gGHkLq5DzyJ+m57d4DpTxn6k5oxGWnGZKQZk5FmTEaaMRlpxmSkGZORZkxGmjEZafKOyRc39Cf1muFvUdb9NqAf1v8BcSK5IO84CsQAAAAASUVORK5CYII="/>
          <p:cNvSpPr>
            <a:spLocks noChangeAspect="1" noChangeArrowheads="1"/>
          </p:cNvSpPr>
          <p:nvPr/>
        </p:nvSpPr>
        <p:spPr bwMode="auto">
          <a:xfrm>
            <a:off x="307975" y="5954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" name="AutoShape 6" descr="data:image/png;base64,iVBORw0KGgoAAAANSUhEUgAAASYAAACrCAMAAAD8Q8FaAAAAhFBMVEX///+QkJD6+vqenp6YmJi8vLzi4uLS0tLNzc3V1dXe3t7Ly8va2trFxcWSkpLAwMDo6Oj09PScnJy0tLSKioqlpaXt7e3m5uakpKSsrKyBgYF7e3urq6tVVVWAgIBNTU1sbGxDQ0NgYGBxcXE5OTloaGhPT09bW1s/Pz8rKyshISE0NDQB8uWnAAAN+klEQVR4nO2diXryIBaGTwhZSMhCIGRttdrln5n7v78Bq23VLERrWzXf87SmKTnAK5ADAQJwAQl8OYlLJPh3ZF2p7R/WjMlIMyYjjWSF+pHcHafqRw6EnWr7mjSSlXQdVFs0bKF+PaPvs31NGstKrIIgloKLADMGOUJUEQtA/Q7GitYdYbIkZ092QHgFNc+hhDjP7XVSRwmJrBFOd4RJOIViAwKCEKuy1cIyIa7POGDAdXqe7SvSKCb1gxlwWbEYkiJDMYQkkS3gEpbuebavSCNZcXJVlOwQQDfkOADblxg5PGxJ6Wauc5bta9LsNxlpxmSkGZORurNCRZvtn2FZE+nPZHciwCfavkp1ZkXdyBDfP+VR2HfA0TiEW8cEFZewBBFYZQKpxZllr9etl4pK5sguNa+cY5TlCNgaVsyyOl2Dm8cEacsqFpE1ED/OlnKpSlMYWSBlnNSPAUDLGHZEU+jeDGZL6ByBu3VMkgMqK8SJBa6CgxQLj0p1xAA7Utc+G6GaI30koFEeeWxs+zrVjam2SpCWlQibgytKuoC4qWtX5PRVxsopV5za9fsRsZrqgS6Yqe3r1HBW6gvavioNZkWWI53bM2xfl2b30khmWaEHTQ8Kvs/2VWg8K10uUcs7Tp5g+2o0mpXwJS14gZQbBYWCwx3us4hVENDzbV+PRrOS4uiZrWRUPPI3WfE0JwJqxlMnGa1494SJtcp7dKTXWqqbZ4d+i5TfjRxh4C3cFaZHZwmYNOQhjGUTZoqV/4/HjPNRZ+GeMIEvQ/ACSt3QK7zY83NEpOtDWnyD7avRxKyo256RL3CK7b+s2b00kgBkrAlBN8FvaH5TmNmmKhelcVitzP/tzP2OOgeVZh3qhtqaS2rGZKQZk5FmTEaaMRlpxmSkG3MIuHURxa/xZQx/Cifjufs2Xapy/EBp+sn+zaUw/UDb9JPN34zpV+OaMf2q3Z+N4uJxzZh+1e7PRnHxuGZMRvoBv+knHf0TMVVjXvhLrxdeHRk7rScQP/VG0Z4J5VgnYjqjEB5feqKx/lUw319FrhjTlCh+yeKMadJllSCbSTnh7h9hZ/DhGLdnZE02T4l9vZQTfcz1YeaPjvujGFCyNhjMwGMN5WIoIbl8n+VFHrfnw1PWE7yfSTnkn7Y+J49l0wdMpmEan+BgoO7b7ntC9LQlRsCm6m/HQSqf6qCIhg32YXIzvc7VDiCWDBLC9aGS4ydQjqxZHI9iQONzr06Pcotpk/wI3gD7JCgE1CqPDh3m1FvpkCpBETxA1hRJUDqhMqsoFTjE7et3pLlHl8dEFBCUFjEGHLn6ZAy4HZsP0IdJInCdVNvyUwFsc6jH3tIwZl0T7ienuUfvmCLl6B2s00JTxv2GMIHnhC3U9Cl8IdxJK/+Zv6hWZfjr6cMUNX6lbflLnAQOXlv0SRkijmgcP5+Q4N4092hbmuLt/hJfvN/m7Ch3Z13CQBKkbneBKk6ESQJs8uLn9zOMeUjZYoRSF1yG1KGeYxcwBN6kDTJOxOS2KOE2e8pyJ4xEAdQWwIVpOR7GdIL+mt+0xYQjoW6qgY9hJYGSpnBgDUFkWvHuBZOqdISngafaRnW/pZj6IJDtjq8rHYry5jBFC+Vk1nlmWfnCg9d8gRK8Ch7ap7OivDlMl4myLyG+2F8MbXRphzH5kfZ0omvZY7Bfv4Epg9HZgUaYsohsj+LxXqKJwX79ACaeJGnoUtXcqc4KUN9+oxQqBwh4pbnBrXsZqP5JAYFNQ+mkzkMOWKHiYQiRykg5hdYfw+QEUZCw9in0vFDUyT+CsCcSNyBvaFlmnRf2Y3q0QLQPYHnK+xVFZKmOywvi0vJ8khQ2mtIBPqUJf4gFGQs6OcrdCIHvJsAVEBF6bHMnBeyket+dstcv68PkB+oOzMDX3WechhhSq1TEAiI23aDxRVRjae7Rp0PwXtF7q8EJUb6fDXnOWvutbCtJuROsWLD0XzyHu6uijPpqSR8mm0Oluj6NDbbzz7YtbpFXQpy6llUOVXQ8hD41zT36xKQdJVs+xaAiZPa0tctDmBhFkDKEkepMuC5QJgMaQFAgddT77fcOpBS6twNUAipY6kqmrKe616Ki0MM1Z6e5R3uYXBxhqCRrSTRt6bLBnW416Wb0R/0mXemoy6MQoxKpOzaZVvnuxL2M3nQTThpb2Dmo20/YjIwuGkV5c5guE+WMySjKW8J0Qm/oWEOPDE7Sn8NUG6zQysdWfD102h40XQ4uEjv2R4RBOidFMWV0FkxW/o0vJZxuGyJ/8N8nJfTAhpdMjOJMff9zZNXt8C5gdF/0hHGDc3StmKZ5NWdrxmSkGZORZkxGmjEZ6VoxXe5O1+lh9PtNp0d0KqYJfhOJDENPTkTT6bD2e+Gnr8M6ERNZm2/xIBqzsOXTVFBTq9fp1fFETN6EywLTXTAmTx7/+5gmbABi3IRPzsWM6SIXzJguE8GHZkxGmjEZacZkpBmTkWZMRpoxGWnGZKSrxjS1d/PjmMgETIHpQMpILh4OF4nFi65lY/FKhe38T0fYN8OkdWMiS+NNeOL1pwXav2r4+LItvJVhhh7geEpf96y8GMzLmWm4bkz+hClKX0bdJpWxbVU0TWgGU2bHm1Yv03A9mCbkl4Rdh6PatVimCcUzJhNtMSFCyeHkvoNxzw9MhmFNNIyJpJv1THLo3b8dmKjBZQeYpLeZJ4s2K6m6psxuMbE29jfTDr7kd70/necTU2V5h2EbehTWRIOYkshZ6lie9T4C7rLbwjGmKHJe9Of/9GXFS/dl+5hk5f3TecGRXs3bNdq7q3Suvg6lwCNA6ntQIWUUwNfJl5+VLk0+w6bvYUO6+fwa1kSDmITeZ0FK1czqXaBjfXisY0wCqcvY52Ws67J9TJipnOpZrvqsrBgcTTrdYSpWdes98wTbj2v1NQrw+LLg/Mtt8AumlSiJCmtn9XIX1nUcvB/WRIOYCptDWpUu9mMo20ZWZcec32NMaVmBbPMAe0Jfxtq848Z5UOmqWq9Ar1xnAQl/VYeHm4J8KU2u+gLisNBj7MrxERC6DC8/Q35iKhIIdFjPLVTKlEMlwA8QftkPa6KRJjzlwOMIQ1bqhPK44x2tXU24rMDB6lvTq4mxOux4fctRE47Vt/JYhBhsqFBxNO/pozQlENIYcJgkPtSqYmNoSgu+TO36Upoc8FXY2E+SSIV9Vl5FbVvwuh/WRIOY/guu49FKYcJukj47tDLC9B8oHOKpegFxkcjnxOOjmBqivnWB1qmP1ZnXJEbLg/BbTFJgC3sWsSjnJUSWMhNTxvPos8B+YNJhY7ILGwqaACaMl5G3F9ZEg5g8VXqkCGJsWUAdjwna4bscY/JU6ZGCbi4LeM9l+5h8X1U62+ExjgnUFEqHH+zMMPtNRpoxGWnGZKQZk1ZuiQOfklh7juknJuUqyKE9IT6b8MfGGtmb4JswqSRFIyNSR5i8tTBYarOPSa/QOcBk7fdZPjCxLAJpkf7873nhIxy+B1OYSXDC4ZfWHZemCiF7NOJ9TIUIgJYpplWMILGkuuctyhwc8eHAf2ByteeZres6bUnleJE49PG/uJd5YQOyOASPlFldg6jfg6niFAJngRtoWJWlbVfuOzDRKARXeJCswbN6tlw6bJsSRx3iJFP+07/MzhL1+aLcwY9e7QcmAY/qr4R5JHVWqd7U4sDyl9L06JTgoqWMJauzrt2tvgfTo/Jd6cbja903YGneUbA6MLUOB8oWyimFh6xnGcE+Jke/UtgC4W5gqZpe6B2BlEP+URN3mFhbcU9hUp1YV0GF7Ogl6ftd31j5likq0/PW8wxiIrxqmaswCZUJDGnuGXnhFYKQOMoJd3ven6y1j8myBQWerbzGSsEWpCnZE17QUnwkb+eFrxsIn/ATb9xYrJ8IPJf/jhq1XRPerGIMpbWsXrD0RVdSvgOT/5RAvW5qYQfWCj8jsrQ6RkWOm/BXYTmwthf0Xwat6CCr1e0QBL1PYWaH4It4751+xmSkGZORZkwwvJ/Nu2ZMRpoxGWkaJtOHpGdimjCz4ERMwWRMdeqaKNX+bDMhrIl6MPHCKBqlwvmCqTK/LNliMs1QrbozZtKGp4Q9HRMzjGUjdtpl2x5rZBj8J1+PdKwfWAF1C5oxGck7Z1ut25DB+qyyeTRYwjVxm90r05Q3RQ8uB7yh10J36PQZmZcy9Cc1YzLSjMlIu0dg8WEPxxObVzWEpmtr7wFTiY62Zrf6ZvoNGrpVveeOxFL10YKWOJnq61jgJPGi5cAFcCDvj4ciK46H9m6/B0wAVaif6pQt2Og1K5tQ9baXjIO72j0eGtsF4B4wJdqBsiAmBCxUAXCkH4EpTJDvhmW8vG37d5y9D0wNFgHYeBE1lgQs6ANPn/G/QJ19iiox/OB7z9Ctaj93/pQNhYcM3Zr2c1ee/sK8e8L0Fwz9Sc2YjPS+cCMKjwZ8t+9p0jP5jd5kdg+YEkwPbmd6x079iQu9EMXglUB3gAmknjIEQQqIMqAainxYbToruq+HozxgkjGWItLrYd4FpjfLBi+KWc59nmuvO/Q3K5odppdKOJhz1361XR71vfjhLjClDhQOZKLwSxDJl+c4OFaFKnZ95ZCXyjsPysceO3eBKaggCkq2DqIgwvDZnDNLTxoUQRXyaGEzqOVq2NCtapM7Zrc2Bdd2k0S15PjDFUd2CUFe5gGHkLq5DzyJ+m57d4DpTxn6k5oxGWnGZKQZk5FmTEaaMRlpxmSkGZORZkxGmjEZafKOyRc39Cf1muFvUdb9NqAf1v8BcSK5IO84CsQAAAAASUVORK5CYII="/>
          <p:cNvSpPr>
            <a:spLocks noChangeAspect="1" noChangeArrowheads="1"/>
          </p:cNvSpPr>
          <p:nvPr/>
        </p:nvSpPr>
        <p:spPr bwMode="auto">
          <a:xfrm>
            <a:off x="460375" y="120254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5" name="14 Triángulo isósceles"/>
          <p:cNvSpPr/>
          <p:nvPr/>
        </p:nvSpPr>
        <p:spPr>
          <a:xfrm>
            <a:off x="4691884" y="1932540"/>
            <a:ext cx="1060704" cy="7886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Proceso alternativo"/>
          <p:cNvSpPr/>
          <p:nvPr/>
        </p:nvSpPr>
        <p:spPr>
          <a:xfrm>
            <a:off x="1619672" y="1977684"/>
            <a:ext cx="1584176" cy="486054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Problema: </a:t>
            </a:r>
          </a:p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Área y Per. de un Triángulo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8" name="17 Proceso alternativo"/>
          <p:cNvSpPr/>
          <p:nvPr/>
        </p:nvSpPr>
        <p:spPr>
          <a:xfrm>
            <a:off x="60847" y="2785002"/>
            <a:ext cx="1032049" cy="486054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Leer </a:t>
            </a:r>
          </a:p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Triángulo</a:t>
            </a:r>
          </a:p>
        </p:txBody>
      </p:sp>
      <p:sp>
        <p:nvSpPr>
          <p:cNvPr id="19" name="18 Proceso alternativo"/>
          <p:cNvSpPr/>
          <p:nvPr/>
        </p:nvSpPr>
        <p:spPr>
          <a:xfrm>
            <a:off x="1188093" y="2776889"/>
            <a:ext cx="1032049" cy="486054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Calcular </a:t>
            </a:r>
          </a:p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Área</a:t>
            </a:r>
          </a:p>
        </p:txBody>
      </p:sp>
      <p:sp>
        <p:nvSpPr>
          <p:cNvPr id="20" name="19 Proceso alternativo"/>
          <p:cNvSpPr/>
          <p:nvPr/>
        </p:nvSpPr>
        <p:spPr>
          <a:xfrm>
            <a:off x="2355504" y="2778689"/>
            <a:ext cx="1032049" cy="486054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Calcular </a:t>
            </a:r>
          </a:p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Per.</a:t>
            </a:r>
          </a:p>
        </p:txBody>
      </p:sp>
      <p:sp>
        <p:nvSpPr>
          <p:cNvPr id="21" name="20 Proceso alternativo"/>
          <p:cNvSpPr/>
          <p:nvPr/>
        </p:nvSpPr>
        <p:spPr>
          <a:xfrm>
            <a:off x="3496410" y="2767803"/>
            <a:ext cx="1032049" cy="486054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Mostrar datos</a:t>
            </a:r>
          </a:p>
        </p:txBody>
      </p:sp>
      <p:cxnSp>
        <p:nvCxnSpPr>
          <p:cNvPr id="22" name="21 Conector recto"/>
          <p:cNvCxnSpPr>
            <a:stCxn id="16" idx="2"/>
          </p:cNvCxnSpPr>
          <p:nvPr/>
        </p:nvCxnSpPr>
        <p:spPr>
          <a:xfrm>
            <a:off x="2411760" y="2463738"/>
            <a:ext cx="0" cy="16201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/>
          <p:nvPr/>
        </p:nvCxnSpPr>
        <p:spPr>
          <a:xfrm>
            <a:off x="564954" y="2612994"/>
            <a:ext cx="3455169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>
            <a:endCxn id="18" idx="0"/>
          </p:cNvCxnSpPr>
          <p:nvPr/>
        </p:nvCxnSpPr>
        <p:spPr>
          <a:xfrm>
            <a:off x="576871" y="2605785"/>
            <a:ext cx="1" cy="17921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"/>
          <p:cNvCxnSpPr/>
          <p:nvPr/>
        </p:nvCxnSpPr>
        <p:spPr>
          <a:xfrm>
            <a:off x="1704115" y="2625756"/>
            <a:ext cx="0" cy="16201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"/>
          <p:cNvCxnSpPr/>
          <p:nvPr/>
        </p:nvCxnSpPr>
        <p:spPr>
          <a:xfrm>
            <a:off x="2915816" y="2616671"/>
            <a:ext cx="0" cy="16201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"/>
          <p:cNvCxnSpPr/>
          <p:nvPr/>
        </p:nvCxnSpPr>
        <p:spPr>
          <a:xfrm>
            <a:off x="4027637" y="2605785"/>
            <a:ext cx="0" cy="16201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"/>
          <p:cNvCxnSpPr/>
          <p:nvPr/>
        </p:nvCxnSpPr>
        <p:spPr>
          <a:xfrm>
            <a:off x="612775" y="3262943"/>
            <a:ext cx="0" cy="16201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"/>
          <p:cNvCxnSpPr/>
          <p:nvPr/>
        </p:nvCxnSpPr>
        <p:spPr>
          <a:xfrm>
            <a:off x="155577" y="3430826"/>
            <a:ext cx="311469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"/>
          <p:cNvCxnSpPr/>
          <p:nvPr/>
        </p:nvCxnSpPr>
        <p:spPr>
          <a:xfrm>
            <a:off x="154263" y="3421120"/>
            <a:ext cx="1" cy="17921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"/>
          <p:cNvCxnSpPr/>
          <p:nvPr/>
        </p:nvCxnSpPr>
        <p:spPr>
          <a:xfrm>
            <a:off x="1097631" y="3435846"/>
            <a:ext cx="0" cy="16201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39 Proceso alternativo"/>
          <p:cNvSpPr/>
          <p:nvPr/>
        </p:nvSpPr>
        <p:spPr>
          <a:xfrm>
            <a:off x="3" y="3611121"/>
            <a:ext cx="647697" cy="486054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Lado1</a:t>
            </a:r>
          </a:p>
        </p:txBody>
      </p:sp>
      <p:sp>
        <p:nvSpPr>
          <p:cNvPr id="41" name="40 Proceso alternativo"/>
          <p:cNvSpPr/>
          <p:nvPr/>
        </p:nvSpPr>
        <p:spPr>
          <a:xfrm>
            <a:off x="755576" y="3611726"/>
            <a:ext cx="644523" cy="486054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Lado2</a:t>
            </a:r>
          </a:p>
        </p:txBody>
      </p:sp>
      <p:cxnSp>
        <p:nvCxnSpPr>
          <p:cNvPr id="42" name="41 Conector recto"/>
          <p:cNvCxnSpPr/>
          <p:nvPr/>
        </p:nvCxnSpPr>
        <p:spPr>
          <a:xfrm>
            <a:off x="1830112" y="3435846"/>
            <a:ext cx="0" cy="16201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42 Proceso alternativo"/>
          <p:cNvSpPr/>
          <p:nvPr/>
        </p:nvSpPr>
        <p:spPr>
          <a:xfrm>
            <a:off x="1502571" y="3611726"/>
            <a:ext cx="621157" cy="486054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Lado3</a:t>
            </a:r>
          </a:p>
        </p:txBody>
      </p:sp>
      <p:sp>
        <p:nvSpPr>
          <p:cNvPr id="44" name="43 Flecha derecha"/>
          <p:cNvSpPr/>
          <p:nvPr/>
        </p:nvSpPr>
        <p:spPr>
          <a:xfrm>
            <a:off x="5907451" y="2259453"/>
            <a:ext cx="464751" cy="38797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35" name="Picture 11" descr="C:\Users\vsanz\AppData\Local\Microsoft\Windows\Temporary Internet Files\Content.IE5\F28CWJ7I\ajedrez-carta-al-director[1]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/>
                    </a14:imgEffect>
                    <a14:imgEffect>
                      <a14:sharpenSoften amount="85000"/>
                    </a14:imgEffect>
                    <a14:imgEffect>
                      <a14:colorTemperature colorTemp="10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54602">
            <a:off x="5339120" y="2729322"/>
            <a:ext cx="1890318" cy="140920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54 CuadroTexto"/>
          <p:cNvSpPr txBox="1"/>
          <p:nvPr/>
        </p:nvSpPr>
        <p:spPr>
          <a:xfrm rot="2639074">
            <a:off x="5713048" y="3144397"/>
            <a:ext cx="103114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es-ES" sz="1200" b="1" dirty="0" smtClean="0">
                <a:solidFill>
                  <a:schemeClr val="tx2">
                    <a:lumMod val="75000"/>
                  </a:schemeClr>
                </a:solidFill>
              </a:rPr>
              <a:t>alcular</a:t>
            </a:r>
          </a:p>
          <a:p>
            <a:r>
              <a:rPr lang="es-ES" sz="1200" b="1" dirty="0" smtClean="0">
                <a:solidFill>
                  <a:schemeClr val="tx2">
                    <a:lumMod val="75000"/>
                  </a:schemeClr>
                </a:solidFill>
              </a:rPr>
              <a:t>Perímetro()</a:t>
            </a:r>
            <a:endParaRPr lang="es-E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53" name="52 Grupo"/>
          <p:cNvGrpSpPr/>
          <p:nvPr/>
        </p:nvGrpSpPr>
        <p:grpSpPr>
          <a:xfrm>
            <a:off x="6578511" y="1567261"/>
            <a:ext cx="2589740" cy="1706567"/>
            <a:chOff x="6012160" y="3727571"/>
            <a:chExt cx="2589740" cy="2275423"/>
          </a:xfrm>
        </p:grpSpPr>
        <p:sp>
          <p:nvSpPr>
            <p:cNvPr id="45" name="44 Elipse"/>
            <p:cNvSpPr/>
            <p:nvPr/>
          </p:nvSpPr>
          <p:spPr>
            <a:xfrm>
              <a:off x="6012160" y="4037372"/>
              <a:ext cx="2035640" cy="196562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8" name="47 CuadroTexto"/>
            <p:cNvSpPr txBox="1"/>
            <p:nvPr/>
          </p:nvSpPr>
          <p:spPr>
            <a:xfrm>
              <a:off x="7257572" y="3727571"/>
              <a:ext cx="1344328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b="1" dirty="0" smtClean="0">
                  <a:solidFill>
                    <a:schemeClr val="tx2">
                      <a:lumMod val="75000"/>
                    </a:schemeClr>
                  </a:solidFill>
                </a:rPr>
                <a:t>Objeto </a:t>
              </a:r>
            </a:p>
            <a:p>
              <a:pPr algn="ctr"/>
              <a:r>
                <a:rPr lang="es-ES" sz="1200" b="1" dirty="0" smtClean="0">
                  <a:solidFill>
                    <a:schemeClr val="tx2">
                      <a:lumMod val="75000"/>
                    </a:schemeClr>
                  </a:solidFill>
                </a:rPr>
                <a:t>Triángulo</a:t>
              </a:r>
              <a:endParaRPr lang="es-ES" sz="1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0" name="49 Proceso alternativo"/>
            <p:cNvSpPr/>
            <p:nvPr/>
          </p:nvSpPr>
          <p:spPr>
            <a:xfrm>
              <a:off x="6347522" y="4372966"/>
              <a:ext cx="1423979" cy="472032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/>
                <a:t>Lado1,</a:t>
              </a:r>
            </a:p>
            <a:p>
              <a:pPr algn="ctr"/>
              <a:r>
                <a:rPr lang="es-ES" sz="1200" dirty="0" smtClean="0"/>
                <a:t> Lado2, Lado3 …</a:t>
              </a:r>
            </a:p>
          </p:txBody>
        </p:sp>
        <p:sp>
          <p:nvSpPr>
            <p:cNvPr id="54" name="53 Proceso alternativo"/>
            <p:cNvSpPr/>
            <p:nvPr/>
          </p:nvSpPr>
          <p:spPr>
            <a:xfrm>
              <a:off x="6269042" y="4909310"/>
              <a:ext cx="1502460" cy="694782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err="1" smtClean="0"/>
                <a:t>calcularPerimetro</a:t>
              </a:r>
              <a:endParaRPr lang="es-ES" sz="1200" dirty="0" smtClean="0"/>
            </a:p>
            <a:p>
              <a:pPr algn="ctr"/>
              <a:r>
                <a:rPr lang="es-ES" sz="1200" dirty="0" err="1" smtClean="0"/>
                <a:t>calcularSuperficie</a:t>
              </a:r>
              <a:endParaRPr lang="es-ES" sz="1200" dirty="0" smtClean="0"/>
            </a:p>
            <a:p>
              <a:pPr algn="ctr"/>
              <a:r>
                <a:rPr lang="es-ES" sz="1200" dirty="0" smtClean="0"/>
                <a:t>….</a:t>
              </a:r>
              <a:endParaRPr lang="es-ES" sz="1200" dirty="0"/>
            </a:p>
          </p:txBody>
        </p:sp>
      </p:grpSp>
      <p:cxnSp>
        <p:nvCxnSpPr>
          <p:cNvPr id="52" name="51 Conector recto"/>
          <p:cNvCxnSpPr/>
          <p:nvPr/>
        </p:nvCxnSpPr>
        <p:spPr>
          <a:xfrm>
            <a:off x="2537791" y="3435846"/>
            <a:ext cx="0" cy="16201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55 Proceso alternativo"/>
          <p:cNvSpPr/>
          <p:nvPr/>
        </p:nvSpPr>
        <p:spPr>
          <a:xfrm>
            <a:off x="2195736" y="3611726"/>
            <a:ext cx="675792" cy="486054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Color</a:t>
            </a:r>
          </a:p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relleno</a:t>
            </a:r>
          </a:p>
        </p:txBody>
      </p:sp>
      <p:cxnSp>
        <p:nvCxnSpPr>
          <p:cNvPr id="57" name="56 Conector recto"/>
          <p:cNvCxnSpPr/>
          <p:nvPr/>
        </p:nvCxnSpPr>
        <p:spPr>
          <a:xfrm>
            <a:off x="3270272" y="3435846"/>
            <a:ext cx="0" cy="16201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57 Proceso alternativo"/>
          <p:cNvSpPr/>
          <p:nvPr/>
        </p:nvSpPr>
        <p:spPr>
          <a:xfrm>
            <a:off x="2942731" y="3611726"/>
            <a:ext cx="621157" cy="486054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Color Línea</a:t>
            </a:r>
          </a:p>
        </p:txBody>
      </p:sp>
    </p:spTree>
    <p:extLst>
      <p:ext uri="{BB962C8B-B14F-4D97-AF65-F5344CB8AC3E}">
        <p14:creationId xmlns:p14="http://schemas.microsoft.com/office/powerpoint/2010/main" val="73575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Conceptos básicos de POO. Objeto.  </a:t>
            </a:r>
            <a:endParaRPr lang="es-ES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1800" dirty="0" smtClean="0"/>
              <a:t>Objeto</a:t>
            </a:r>
            <a:r>
              <a:rPr lang="es-ES" sz="1800" dirty="0"/>
              <a:t>: </a:t>
            </a:r>
            <a:r>
              <a:rPr lang="es-AR" sz="1800" b="1" i="1" dirty="0">
                <a:solidFill>
                  <a:schemeClr val="tx2"/>
                </a:solidFill>
              </a:rPr>
              <a:t>abstracción</a:t>
            </a:r>
            <a:r>
              <a:rPr lang="es-AR" sz="1800" dirty="0">
                <a:solidFill>
                  <a:schemeClr val="tx2"/>
                </a:solidFill>
              </a:rPr>
              <a:t> </a:t>
            </a:r>
            <a:r>
              <a:rPr lang="es-AR" sz="1800" dirty="0" smtClean="0"/>
              <a:t>de un </a:t>
            </a:r>
            <a:r>
              <a:rPr lang="es-AR" sz="1800" dirty="0"/>
              <a:t>objeto del mundo </a:t>
            </a:r>
            <a:r>
              <a:rPr lang="es-AR" sz="1800" dirty="0" smtClean="0"/>
              <a:t>real, </a:t>
            </a:r>
            <a:r>
              <a:rPr lang="es-AR" sz="1800" dirty="0"/>
              <a:t>definiendo qué lo caracteriza </a:t>
            </a:r>
            <a:r>
              <a:rPr lang="es-AR" sz="1800" dirty="0" smtClean="0"/>
              <a:t>(estado interno) y </a:t>
            </a:r>
            <a:r>
              <a:rPr lang="es-AR" sz="1800" dirty="0"/>
              <a:t>qué acciones sabe </a:t>
            </a:r>
            <a:r>
              <a:rPr lang="es-AR" sz="1800" dirty="0" smtClean="0"/>
              <a:t>realizar (</a:t>
            </a:r>
            <a:r>
              <a:rPr lang="es-AR" sz="1800" i="1" dirty="0" smtClean="0"/>
              <a:t>comportamiento</a:t>
            </a:r>
            <a:r>
              <a:rPr lang="es-AR" sz="1800" dirty="0" smtClean="0"/>
              <a:t>).</a:t>
            </a:r>
          </a:p>
          <a:p>
            <a:r>
              <a:rPr lang="es-AR" sz="1800" dirty="0" smtClean="0"/>
              <a:t>¿Qué cosas son objetos? </a:t>
            </a:r>
            <a:r>
              <a:rPr lang="es-AR" sz="1800" dirty="0" smtClean="0">
                <a:solidFill>
                  <a:schemeClr val="tx2"/>
                </a:solidFill>
              </a:rPr>
              <a:t>“</a:t>
            </a:r>
            <a:r>
              <a:rPr lang="es-AR" sz="1800" i="1" dirty="0" smtClean="0">
                <a:solidFill>
                  <a:schemeClr val="tx2"/>
                </a:solidFill>
              </a:rPr>
              <a:t>Todo es un objeto</a:t>
            </a:r>
            <a:r>
              <a:rPr lang="es-ES" sz="1800" i="1" dirty="0" smtClean="0">
                <a:solidFill>
                  <a:schemeClr val="tx2"/>
                </a:solidFill>
              </a:rPr>
              <a:t>”</a:t>
            </a:r>
            <a:endParaRPr lang="es-ES" sz="1800" dirty="0">
              <a:solidFill>
                <a:schemeClr val="tx2"/>
              </a:solidFill>
            </a:endParaRPr>
          </a:p>
          <a:p>
            <a:endParaRPr lang="es-ES" sz="18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Taller de Programación 2018 - Módulo POO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</a:t>
            </a:fld>
            <a:endParaRPr lang="es-E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600" y="3045603"/>
            <a:ext cx="919574" cy="629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2435584" y="2355726"/>
            <a:ext cx="1200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2">
                    <a:lumMod val="75000"/>
                  </a:schemeClr>
                </a:solidFill>
              </a:rPr>
              <a:t>Elementos de interfaces gráficas</a:t>
            </a:r>
            <a:endParaRPr lang="es-E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4043584" y="2365406"/>
            <a:ext cx="1200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2">
                    <a:lumMod val="75000"/>
                  </a:schemeClr>
                </a:solidFill>
              </a:rPr>
              <a:t>Estructuras de datos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5589296" y="2397276"/>
            <a:ext cx="1200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2">
                    <a:lumMod val="75000"/>
                  </a:schemeClr>
                </a:solidFill>
              </a:rPr>
              <a:t>Seres vivos</a:t>
            </a:r>
            <a:endParaRPr lang="es-E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829000" y="2385233"/>
            <a:ext cx="1200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2">
                    <a:lumMod val="75000"/>
                  </a:schemeClr>
                </a:solidFill>
              </a:rPr>
              <a:t>Objetos </a:t>
            </a:r>
          </a:p>
          <a:p>
            <a:pPr algn="ctr"/>
            <a:r>
              <a:rPr lang="es-ES" sz="1200" b="1" dirty="0" smtClean="0">
                <a:solidFill>
                  <a:schemeClr val="tx2">
                    <a:lumMod val="75000"/>
                  </a:schemeClr>
                </a:solidFill>
              </a:rPr>
              <a:t>Físicos</a:t>
            </a:r>
            <a:endParaRPr lang="es-E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6" name="Picture 2" descr="C:\Users\vsanz\AppData\Local\Microsoft\Windows\Temporary Internet Files\Content.IE5\H5SAZM1C\elautoperfecto.net_-_Bravado_Banshee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24" y="2800731"/>
            <a:ext cx="1125596" cy="64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vsanz\AppData\Local\Microsoft\Windows\Temporary Internet Files\Content.IE5\EMYVPFQ1\img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36" y="3448916"/>
            <a:ext cx="1115776" cy="100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vsanz\AppData\Local\Microsoft\Windows\Temporary Internet Files\Content.IE5\H5SAZM1C\dibujo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566" y="4414128"/>
            <a:ext cx="792312" cy="67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600" y="3827038"/>
            <a:ext cx="89535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975" y="4323548"/>
            <a:ext cx="990600" cy="720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865" y="2977192"/>
            <a:ext cx="939751" cy="626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724" y="3767137"/>
            <a:ext cx="1070031" cy="62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 descr="C:\Users\vsanz\AppData\Local\Microsoft\Windows\Temporary Internet Files\Content.IE5\GTAS9W3O\jackieChan[1]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236" y="3488096"/>
            <a:ext cx="614492" cy="60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vsanz\AppData\Local\Microsoft\Windows\Temporary Internet Files\Content.IE5\H5SAZM1C\consejos-salud-bucal-bulldog-frances-2[1]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297" y="2802669"/>
            <a:ext cx="1167259" cy="58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25 CuadroTexto"/>
          <p:cNvSpPr txBox="1"/>
          <p:nvPr/>
        </p:nvSpPr>
        <p:spPr>
          <a:xfrm>
            <a:off x="7044096" y="2409373"/>
            <a:ext cx="1200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2">
                    <a:lumMod val="75000"/>
                  </a:schemeClr>
                </a:solidFill>
              </a:rPr>
              <a:t>Roles</a:t>
            </a:r>
            <a:endParaRPr lang="es-E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39" name="Picture 15" descr="C:\Users\vsanz\AppData\Local\Microsoft\Windows\Temporary Internet Files\Content.IE5\GTAS9W3O\pal[1]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120" y="2739964"/>
            <a:ext cx="984288" cy="70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vsanz\AppData\Local\Microsoft\Windows\Temporary Internet Files\Content.IE5\EMYVPFQ1\dentista-con-paciente-profesiones-dentistas-pintado-por-mian-9803560[1]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120" y="3516696"/>
            <a:ext cx="940042" cy="662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:\Users\vsanz\AppData\Local\Microsoft\Windows\Temporary Internet Files\Content.IE5\EMYVPFQ1\A_Man_Yelling_At_His_Employee_Royalty_Free_Clipart_Picture_090315-231540-823009[1]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922" y="4179425"/>
            <a:ext cx="864684" cy="827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44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Conceptos básicos de POO. Objeto</a:t>
            </a:r>
            <a:endParaRPr lang="es-ES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Ejemplos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Taller de Programación 2018 - Módulo POO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</a:t>
            </a:fld>
            <a:endParaRPr lang="es-ES"/>
          </a:p>
        </p:txBody>
      </p:sp>
      <p:pic>
        <p:nvPicPr>
          <p:cNvPr id="2057" name="Imagen 4" descr="http://animalesmascotas.com/wp-content/uploads/2009/03/tipos-de-bulldogs-frances-ingls-y-americano-bulldog-ingles-e138936359547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28" y="1678402"/>
            <a:ext cx="1490328" cy="9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701812" y="2931791"/>
            <a:ext cx="1922462" cy="17475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E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Características:</a:t>
            </a:r>
            <a:r>
              <a:rPr kumimoji="0" lang="es-AR" alt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/>
            </a:r>
            <a:br>
              <a:rPr kumimoji="0" lang="es-AR" alt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</a:br>
            <a:r>
              <a:rPr kumimoji="0" lang="es-AR" alt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Raza</a:t>
            </a:r>
            <a:br>
              <a:rPr kumimoji="0" lang="es-AR" alt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</a:br>
            <a:r>
              <a:rPr kumimoji="0" lang="es-AR" alt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Edad en años</a:t>
            </a:r>
            <a:br>
              <a:rPr kumimoji="0" lang="es-AR" alt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</a:br>
            <a:r>
              <a:rPr kumimoji="0" lang="es-AR" alt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Color pelaje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/>
            </a:r>
            <a:br>
              <a:rPr kumimoji="0" lang="es-AR" alt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</a:br>
            <a:r>
              <a:rPr kumimoji="0" lang="es-AR" altLang="es-E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Comportamiento:</a:t>
            </a:r>
            <a:r>
              <a:rPr kumimoji="0" lang="es-AR" alt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/>
            </a:r>
            <a:br>
              <a:rPr kumimoji="0" lang="es-AR" alt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</a:br>
            <a:r>
              <a:rPr kumimoji="0" lang="es-AR" alt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ladrar / gruñir / aullar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altLang="es-ES" sz="1400" dirty="0" smtClean="0">
                <a:cs typeface="Times New Roman" pitchFamily="18" charset="0"/>
              </a:rPr>
              <a:t>(entre otras)</a:t>
            </a:r>
            <a:endParaRPr kumimoji="0" lang="es-AR" alt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0" y="2107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22681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0" y="303859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9" name="Picture 2" descr="C:\Users\vsanz\AppData\Local\Microsoft\Windows\Temporary Internet Files\Content.IE5\H5SAZM1C\elautoperfecto.net_-_Bravado_Banshe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035" y="1568302"/>
            <a:ext cx="1895897" cy="109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3657650" y="2931790"/>
            <a:ext cx="2282502" cy="187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E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Características:</a:t>
            </a:r>
            <a:r>
              <a:rPr kumimoji="0" lang="es-AR" alt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/>
            </a:r>
            <a:br>
              <a:rPr kumimoji="0" lang="es-AR" alt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</a:br>
            <a:r>
              <a:rPr kumimoji="0" lang="es-AR" alt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Marca</a:t>
            </a:r>
            <a:br>
              <a:rPr kumimoji="0" lang="es-AR" alt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</a:br>
            <a:r>
              <a:rPr kumimoji="0" lang="es-AR" alt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Color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Velocidad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Calibri" pitchFamily="34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s-AR" altLang="es-ES" sz="1400" b="1" dirty="0">
                <a:ea typeface="Calibri" pitchFamily="34" charset="0"/>
                <a:cs typeface="Times New Roman" pitchFamily="18" charset="0"/>
              </a:rPr>
              <a:t>Comportamiento :</a:t>
            </a:r>
            <a:r>
              <a:rPr kumimoji="0" lang="es-AR" alt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/>
            </a:r>
            <a:br>
              <a:rPr kumimoji="0" lang="es-AR" alt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</a:br>
            <a:r>
              <a:rPr kumimoji="0" lang="es-AR" alt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arrancar / frenar / acelerar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altLang="es-ES" sz="1400" dirty="0" smtClean="0">
                <a:cs typeface="Times New Roman" pitchFamily="18" charset="0"/>
              </a:rPr>
              <a:t>(entre otras)</a:t>
            </a:r>
            <a:endParaRPr kumimoji="0" lang="es-AR" alt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pic>
        <p:nvPicPr>
          <p:cNvPr id="2069" name="Picture 21" descr="C:\Users\vsanz\AppData\Local\Microsoft\Windows\Temporary Internet Files\Content.IE5\F28CWJ7I\220px-Triangle_illustration.svg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37" y="1509400"/>
            <a:ext cx="1335782" cy="1333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6563096" y="2931791"/>
            <a:ext cx="2113360" cy="218069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E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Características:</a:t>
            </a:r>
            <a:r>
              <a:rPr kumimoji="0" lang="es-AR" alt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/>
            </a:r>
            <a:br>
              <a:rPr kumimoji="0" lang="es-AR" alt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</a:br>
            <a:r>
              <a:rPr kumimoji="0" lang="es-AR" alt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Lado1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altLang="es-ES" sz="1400" dirty="0" smtClean="0">
                <a:ea typeface="Calibri" pitchFamily="34" charset="0"/>
                <a:cs typeface="Times New Roman" pitchFamily="18" charset="0"/>
              </a:rPr>
              <a:t>Lado2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Lado3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altLang="es-ES" sz="1400" dirty="0" smtClean="0">
                <a:ea typeface="Calibri" pitchFamily="34" charset="0"/>
                <a:cs typeface="Times New Roman" pitchFamily="18" charset="0"/>
              </a:rPr>
              <a:t>Color de línea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Color de relleno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s-AR" altLang="es-ES" sz="1400" b="1" dirty="0">
                <a:ea typeface="Calibri" pitchFamily="34" charset="0"/>
                <a:cs typeface="Times New Roman" pitchFamily="18" charset="0"/>
              </a:rPr>
              <a:t>Comportamiento :</a:t>
            </a:r>
            <a:r>
              <a:rPr kumimoji="0" lang="es-AR" alt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/>
            </a:r>
            <a:br>
              <a:rPr kumimoji="0" lang="es-AR" alt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</a:br>
            <a:r>
              <a:rPr kumimoji="0" lang="es-AR" alt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calcular</a:t>
            </a:r>
            <a:r>
              <a:rPr kumimoji="0" lang="es-AR" altLang="es-E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área /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altLang="es-ES" sz="1400" baseline="0" dirty="0" smtClean="0">
                <a:cs typeface="Times New Roman" pitchFamily="18" charset="0"/>
              </a:rPr>
              <a:t>calcular</a:t>
            </a:r>
            <a:r>
              <a:rPr lang="es-AR" altLang="es-ES" sz="1400" dirty="0" smtClean="0">
                <a:cs typeface="Times New Roman" pitchFamily="18" charset="0"/>
              </a:rPr>
              <a:t> perímetro 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(entre</a:t>
            </a:r>
            <a:r>
              <a:rPr kumimoji="0" lang="es-AR" altLang="es-E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otras)</a:t>
            </a:r>
            <a:endParaRPr kumimoji="0" lang="es-AR" alt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98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Marcador de contenido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77941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s-ES" sz="1800" dirty="0" smtClean="0"/>
          </a:p>
          <a:p>
            <a:endParaRPr lang="es-ES" sz="1800" dirty="0"/>
          </a:p>
          <a:p>
            <a:endParaRPr lang="es-ES" sz="1800" dirty="0" smtClean="0"/>
          </a:p>
          <a:p>
            <a:endParaRPr lang="es-ES" sz="1800" dirty="0"/>
          </a:p>
          <a:p>
            <a:endParaRPr lang="es-ES" sz="1800" dirty="0" smtClean="0"/>
          </a:p>
          <a:p>
            <a:endParaRPr lang="es-ES" sz="1800" dirty="0"/>
          </a:p>
          <a:p>
            <a:endParaRPr lang="es-ES" sz="1800" dirty="0" smtClean="0"/>
          </a:p>
          <a:p>
            <a:endParaRPr lang="es-ES" sz="1800" dirty="0"/>
          </a:p>
          <a:p>
            <a:endParaRPr lang="es-ES" sz="1800" dirty="0" smtClean="0"/>
          </a:p>
          <a:p>
            <a:endParaRPr lang="es-ES" sz="1800" dirty="0"/>
          </a:p>
          <a:p>
            <a:endParaRPr lang="es-ES" sz="1800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Conceptos básicos de POO. </a:t>
            </a:r>
            <a:r>
              <a:rPr lang="es-ES" sz="2800" dirty="0" smtClean="0"/>
              <a:t>Objeto.</a:t>
            </a:r>
            <a:endParaRPr lang="es-ES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255014"/>
            <a:ext cx="4293909" cy="3765008"/>
          </a:xfrm>
        </p:spPr>
        <p:txBody>
          <a:bodyPr>
            <a:normAutofit fontScale="85000" lnSpcReduction="10000"/>
          </a:bodyPr>
          <a:lstStyle/>
          <a:p>
            <a:r>
              <a:rPr lang="es-AR" sz="2000" i="1" dirty="0" smtClean="0"/>
              <a:t>Objeto: </a:t>
            </a:r>
            <a:r>
              <a:rPr lang="es-AR" sz="2000" dirty="0" smtClean="0"/>
              <a:t>entidad </a:t>
            </a:r>
            <a:r>
              <a:rPr lang="es-AR" sz="2000" dirty="0"/>
              <a:t>que combina en una </a:t>
            </a:r>
            <a:r>
              <a:rPr lang="es-AR" sz="2000" dirty="0" smtClean="0"/>
              <a:t>unidad</a:t>
            </a:r>
          </a:p>
          <a:p>
            <a:endParaRPr lang="es-ES" sz="2000" dirty="0"/>
          </a:p>
          <a:p>
            <a:pPr lvl="1"/>
            <a:r>
              <a:rPr lang="es-AR" sz="1800" i="1" dirty="0"/>
              <a:t>Estado interno</a:t>
            </a:r>
            <a:r>
              <a:rPr lang="es-AR" sz="1800" dirty="0"/>
              <a:t>:</a:t>
            </a:r>
            <a:r>
              <a:rPr lang="es-AR" sz="1800" b="1" dirty="0"/>
              <a:t> </a:t>
            </a:r>
            <a:r>
              <a:rPr lang="es-AR" sz="1800" dirty="0" smtClean="0"/>
              <a:t>compuesto por datos/atributos </a:t>
            </a:r>
            <a:r>
              <a:rPr lang="es-AR" sz="1800" dirty="0"/>
              <a:t>que </a:t>
            </a:r>
            <a:r>
              <a:rPr lang="es-AR" sz="1800" dirty="0" smtClean="0"/>
              <a:t>caracterizan al objeto</a:t>
            </a:r>
            <a:r>
              <a:rPr lang="es-AR" sz="1800" dirty="0"/>
              <a:t> </a:t>
            </a:r>
            <a:r>
              <a:rPr lang="es-AR" sz="1800" dirty="0" smtClean="0"/>
              <a:t>y relaciones con otros objetos con los cuales colabora. Se implementan </a:t>
            </a:r>
            <a:r>
              <a:rPr lang="es-AR" sz="1800" dirty="0"/>
              <a:t>a través de </a:t>
            </a:r>
            <a:r>
              <a:rPr lang="es-AR" sz="1800" b="1" dirty="0" smtClean="0"/>
              <a:t>variables de instancia.  </a:t>
            </a:r>
          </a:p>
          <a:p>
            <a:pPr lvl="1"/>
            <a:endParaRPr lang="es-ES" sz="1800" b="1" dirty="0"/>
          </a:p>
          <a:p>
            <a:pPr lvl="1"/>
            <a:r>
              <a:rPr lang="es-AR" sz="1800" i="1" dirty="0"/>
              <a:t>Comportamiento: </a:t>
            </a:r>
            <a:r>
              <a:rPr lang="es-AR" sz="1800" dirty="0" smtClean="0"/>
              <a:t>acciones o servicios </a:t>
            </a:r>
            <a:r>
              <a:rPr lang="es-AR" sz="1800" dirty="0"/>
              <a:t>a </a:t>
            </a:r>
            <a:r>
              <a:rPr lang="es-AR" sz="1800" dirty="0" smtClean="0"/>
              <a:t>los </a:t>
            </a:r>
            <a:r>
              <a:rPr lang="es-AR" sz="1800" dirty="0"/>
              <a:t>que sabe responder el objeto. Se implementan a través de </a:t>
            </a:r>
            <a:r>
              <a:rPr lang="es-AR" sz="1800" b="1" dirty="0" smtClean="0"/>
              <a:t>métodos de instancia</a:t>
            </a:r>
            <a:r>
              <a:rPr lang="es-AR" sz="1800" dirty="0" smtClean="0"/>
              <a:t> que operan </a:t>
            </a:r>
            <a:r>
              <a:rPr lang="es-AR" sz="1800" dirty="0"/>
              <a:t>sobre el estado </a:t>
            </a:r>
            <a:r>
              <a:rPr lang="es-AR" sz="1800" dirty="0" smtClean="0"/>
              <a:t>interno. Los servicios que ofrece al exterior constituyen la </a:t>
            </a:r>
            <a:r>
              <a:rPr lang="es-AR" sz="1800" b="1" i="1" dirty="0" smtClean="0"/>
              <a:t>interfaz</a:t>
            </a:r>
            <a:r>
              <a:rPr lang="es-AR" sz="1800" i="1" dirty="0" smtClean="0"/>
              <a:t>.</a:t>
            </a:r>
            <a:r>
              <a:rPr lang="es-AR" sz="1800" dirty="0" smtClean="0"/>
              <a:t> </a:t>
            </a:r>
            <a:endParaRPr lang="es-ES" sz="1800" dirty="0"/>
          </a:p>
          <a:p>
            <a:endParaRPr lang="es-ES" sz="20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Taller de Programación 2018 - Módulo POO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6</a:t>
            </a:fld>
            <a:endParaRPr lang="es-ES"/>
          </a:p>
        </p:txBody>
      </p:sp>
      <p:sp>
        <p:nvSpPr>
          <p:cNvPr id="7" name="Rectangle 2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pSp>
        <p:nvGrpSpPr>
          <p:cNvPr id="32" name="31 Grupo"/>
          <p:cNvGrpSpPr/>
          <p:nvPr/>
        </p:nvGrpSpPr>
        <p:grpSpPr>
          <a:xfrm>
            <a:off x="4644008" y="1347614"/>
            <a:ext cx="3816424" cy="2450172"/>
            <a:chOff x="4716016" y="1719263"/>
            <a:chExt cx="3816424" cy="2722413"/>
          </a:xfrm>
        </p:grpSpPr>
        <p:grpSp>
          <p:nvGrpSpPr>
            <p:cNvPr id="8" name="Group 1"/>
            <p:cNvGrpSpPr>
              <a:grpSpLocks/>
            </p:cNvGrpSpPr>
            <p:nvPr/>
          </p:nvGrpSpPr>
          <p:grpSpPr bwMode="auto">
            <a:xfrm>
              <a:off x="4716016" y="1719263"/>
              <a:ext cx="3816424" cy="2722413"/>
              <a:chOff x="2817" y="11840"/>
              <a:chExt cx="5719" cy="2810"/>
            </a:xfrm>
          </p:grpSpPr>
          <p:grpSp>
            <p:nvGrpSpPr>
              <p:cNvPr id="9" name="Group 7"/>
              <p:cNvGrpSpPr>
                <a:grpSpLocks/>
              </p:cNvGrpSpPr>
              <p:nvPr/>
            </p:nvGrpSpPr>
            <p:grpSpPr bwMode="auto">
              <a:xfrm>
                <a:off x="4101" y="11840"/>
                <a:ext cx="4435" cy="2810"/>
                <a:chOff x="4101" y="10065"/>
                <a:chExt cx="3919" cy="3619"/>
              </a:xfrm>
            </p:grpSpPr>
            <p:grpSp>
              <p:nvGrpSpPr>
                <p:cNvPr id="15" name="Group 9"/>
                <p:cNvGrpSpPr>
                  <a:grpSpLocks/>
                </p:cNvGrpSpPr>
                <p:nvPr/>
              </p:nvGrpSpPr>
              <p:grpSpPr bwMode="auto">
                <a:xfrm>
                  <a:off x="4101" y="10318"/>
                  <a:ext cx="3815" cy="3366"/>
                  <a:chOff x="6243" y="10230"/>
                  <a:chExt cx="3815" cy="3366"/>
                </a:xfrm>
              </p:grpSpPr>
              <p:sp>
                <p:nvSpPr>
                  <p:cNvPr id="17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6243" y="10230"/>
                    <a:ext cx="3584" cy="336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s-ES" altLang="es-ES" sz="3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8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6626" y="11070"/>
                    <a:ext cx="1438" cy="469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s-ES" alt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rPr>
                      <a:t>Método1(…)</a:t>
                    </a:r>
                    <a:endParaRPr kumimoji="0" lang="es-ES" altLang="es-ES" sz="3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9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6626" y="11662"/>
                    <a:ext cx="1438" cy="469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s-ES" alt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rPr>
                      <a:t>Método2(…)</a:t>
                    </a:r>
                    <a:endParaRPr kumimoji="0" lang="es-ES" altLang="es-ES" sz="3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0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6626" y="12452"/>
                    <a:ext cx="1438" cy="469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s-ES" altLang="es-ES" sz="1100" b="0" i="0" u="none" strike="noStrike" cap="none" normalizeH="0" baseline="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rPr>
                      <a:t>MétodoN</a:t>
                    </a:r>
                    <a:r>
                      <a:rPr kumimoji="0" lang="es-ES" alt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rPr>
                      <a:t>(…)</a:t>
                    </a:r>
                    <a:endParaRPr kumimoji="0" lang="es-ES" altLang="es-ES" sz="3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1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14" y="10694"/>
                    <a:ext cx="1736" cy="60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s-ES" altLang="es-E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rPr>
                      <a:t>Comportamiento</a:t>
                    </a:r>
                    <a:endParaRPr kumimoji="0" lang="es-ES" altLang="es-ES" sz="3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2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916" y="10703"/>
                    <a:ext cx="1607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s-ES" altLang="es-E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rPr>
                      <a:t>Estado Interno</a:t>
                    </a:r>
                    <a:endParaRPr kumimoji="0" lang="es-ES" altLang="es-ES" sz="3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3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8234" y="11259"/>
                    <a:ext cx="1074" cy="3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s-ES" altLang="es-ES" sz="1100" dirty="0" smtClean="0">
                        <a:latin typeface="Calibri" pitchFamily="34" charset="0"/>
                        <a:cs typeface="Times New Roman" pitchFamily="18" charset="0"/>
                      </a:rPr>
                      <a:t>v.i.1</a:t>
                    </a:r>
                    <a:endParaRPr kumimoji="0" lang="es-ES" altLang="es-ES" sz="3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4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8234" y="11675"/>
                    <a:ext cx="1074" cy="3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s-ES" alt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rPr>
                      <a:t>v.i.2</a:t>
                    </a:r>
                    <a:endParaRPr kumimoji="0" lang="es-ES" altLang="es-ES" sz="3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5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8234" y="12452"/>
                    <a:ext cx="1074" cy="3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s-ES" altLang="es-ES" sz="1100" b="0" i="0" u="none" strike="noStrike" cap="none" normalizeH="0" baseline="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rPr>
                      <a:t>v.i.N</a:t>
                    </a:r>
                    <a:endParaRPr kumimoji="0" lang="es-ES" altLang="es-ES" sz="3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6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052" y="11984"/>
                    <a:ext cx="1542" cy="5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s-ES" altLang="es-ES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rPr>
                      <a:t>…</a:t>
                    </a:r>
                    <a:endParaRPr kumimoji="0" lang="es-ES" altLang="es-ES" sz="3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7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16" y="11986"/>
                    <a:ext cx="1542" cy="5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s-ES" altLang="es-ES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rPr>
                      <a:t>…</a:t>
                    </a:r>
                    <a:endParaRPr kumimoji="0" lang="es-ES" altLang="es-ES" sz="3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sp>
              <p:nvSpPr>
                <p:cNvPr id="16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6832" y="10065"/>
                  <a:ext cx="1188" cy="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b="1" i="0" u="sng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Objeto</a:t>
                  </a:r>
                  <a:endParaRPr kumimoji="0" lang="es-ES" altLang="es-ES" sz="4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0" name="Rectangle 6"/>
              <p:cNvSpPr>
                <a:spLocks noChangeArrowheads="1"/>
              </p:cNvSpPr>
              <p:nvPr/>
            </p:nvSpPr>
            <p:spPr bwMode="auto">
              <a:xfrm>
                <a:off x="3695" y="12688"/>
                <a:ext cx="793" cy="365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B8CCE4"/>
                  </a:gs>
                </a:gsLst>
                <a:lin ang="5400000" scaled="1"/>
              </a:gradFill>
              <a:ln w="12700">
                <a:solidFill>
                  <a:srgbClr val="95B3D7"/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rgbClr val="243F60">
                    <a:alpha val="5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3200"/>
              </a:p>
            </p:txBody>
          </p:sp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3695" y="13762"/>
                <a:ext cx="809" cy="365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B8CCE4"/>
                  </a:gs>
                </a:gsLst>
                <a:lin ang="5400000" scaled="1"/>
              </a:gradFill>
              <a:ln w="12700">
                <a:solidFill>
                  <a:srgbClr val="95B3D7"/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rgbClr val="243F60">
                    <a:alpha val="5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3200"/>
              </a:p>
            </p:txBody>
          </p:sp>
          <p:sp>
            <p:nvSpPr>
              <p:cNvPr id="12" name="AutoShape 4"/>
              <p:cNvSpPr>
                <a:spLocks noChangeShapeType="1"/>
              </p:cNvSpPr>
              <p:nvPr/>
            </p:nvSpPr>
            <p:spPr bwMode="auto">
              <a:xfrm>
                <a:off x="2817" y="12835"/>
                <a:ext cx="829" cy="0"/>
              </a:xfrm>
              <a:prstGeom prst="straightConnector1">
                <a:avLst/>
              </a:prstGeom>
              <a:noFill/>
              <a:ln w="12700">
                <a:solidFill>
                  <a:srgbClr val="1F497D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rgbClr val="622423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3200"/>
              </a:p>
            </p:txBody>
          </p:sp>
          <p:sp>
            <p:nvSpPr>
              <p:cNvPr id="13" name="AutoShape 3"/>
              <p:cNvSpPr>
                <a:spLocks noChangeShapeType="1"/>
              </p:cNvSpPr>
              <p:nvPr/>
            </p:nvSpPr>
            <p:spPr bwMode="auto">
              <a:xfrm>
                <a:off x="2833" y="13943"/>
                <a:ext cx="829" cy="0"/>
              </a:xfrm>
              <a:prstGeom prst="straightConnector1">
                <a:avLst/>
              </a:prstGeom>
              <a:noFill/>
              <a:ln w="12700">
                <a:solidFill>
                  <a:srgbClr val="1F497D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rgbClr val="622423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3200"/>
              </a:p>
            </p:txBody>
          </p:sp>
          <p:sp>
            <p:nvSpPr>
              <p:cNvPr id="14" name="Text Box 2"/>
              <p:cNvSpPr txBox="1">
                <a:spLocks noChangeArrowheads="1"/>
              </p:cNvSpPr>
              <p:nvPr/>
            </p:nvSpPr>
            <p:spPr bwMode="auto">
              <a:xfrm>
                <a:off x="3507" y="12270"/>
                <a:ext cx="1188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400" b="0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Interfaz</a:t>
                </a:r>
                <a:endParaRPr kumimoji="0" lang="es-ES" altLang="es-ES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3" name="Rectangle 6"/>
            <p:cNvSpPr>
              <a:spLocks noChangeArrowheads="1"/>
            </p:cNvSpPr>
            <p:nvPr/>
          </p:nvSpPr>
          <p:spPr bwMode="auto">
            <a:xfrm>
              <a:off x="5301926" y="2985999"/>
              <a:ext cx="529188" cy="35362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8CCE4"/>
                </a:gs>
              </a:gsLst>
              <a:lin ang="5400000" scaled="1"/>
            </a:gradFill>
            <a:ln w="12700">
              <a:solidFill>
                <a:srgbClr val="95B3D7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243F60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3200"/>
            </a:p>
          </p:txBody>
        </p:sp>
        <p:sp>
          <p:nvSpPr>
            <p:cNvPr id="34" name="AutoShape 4"/>
            <p:cNvSpPr>
              <a:spLocks noChangeShapeType="1"/>
            </p:cNvSpPr>
            <p:nvPr/>
          </p:nvSpPr>
          <p:spPr bwMode="auto">
            <a:xfrm>
              <a:off x="4716016" y="3128417"/>
              <a:ext cx="553211" cy="0"/>
            </a:xfrm>
            <a:prstGeom prst="straightConnector1">
              <a:avLst/>
            </a:prstGeom>
            <a:noFill/>
            <a:ln w="12700">
              <a:solidFill>
                <a:srgbClr val="1F497D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622423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3200"/>
            </a:p>
          </p:txBody>
        </p:sp>
      </p:grpSp>
      <p:sp>
        <p:nvSpPr>
          <p:cNvPr id="35" name="34 Rectángulo"/>
          <p:cNvSpPr/>
          <p:nvPr/>
        </p:nvSpPr>
        <p:spPr>
          <a:xfrm>
            <a:off x="4572000" y="3797786"/>
            <a:ext cx="46805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1400" b="1" i="1" dirty="0" smtClean="0">
                <a:solidFill>
                  <a:schemeClr val="tx2"/>
                </a:solidFill>
              </a:rPr>
              <a:t>Encapsulamiento (ocultamiento de información)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4932041" y="4117017"/>
            <a:ext cx="4032447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dirty="0" smtClean="0"/>
              <a:t>Se oculta la implementación del objeto hacia el exterior. Desde el exterior sólo se conoce la interfaz del objeto. Facilita el mantenimiento y evolución del sistema ya que no hay dependencias entre las partes del mismo.  </a:t>
            </a:r>
          </a:p>
        </p:txBody>
      </p:sp>
    </p:spTree>
    <p:extLst>
      <p:ext uri="{BB962C8B-B14F-4D97-AF65-F5344CB8AC3E}">
        <p14:creationId xmlns:p14="http://schemas.microsoft.com/office/powerpoint/2010/main" val="27875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Conceptos básicos de POO. Objeto.</a:t>
            </a:r>
            <a:endParaRPr lang="es-ES" sz="2800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Taller de Programación 2018 - Módulo POO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7</a:t>
            </a:fld>
            <a:endParaRPr lang="es-ES"/>
          </a:p>
        </p:txBody>
      </p:sp>
      <p:sp>
        <p:nvSpPr>
          <p:cNvPr id="9" name="Rectangle 38"/>
          <p:cNvSpPr>
            <a:spLocks noChangeArrowheads="1"/>
          </p:cNvSpPr>
          <p:nvPr/>
        </p:nvSpPr>
        <p:spPr bwMode="auto">
          <a:xfrm>
            <a:off x="0" y="2107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47" name="Rectangle 63"/>
          <p:cNvSpPr>
            <a:spLocks noChangeArrowheads="1"/>
          </p:cNvSpPr>
          <p:nvPr/>
        </p:nvSpPr>
        <p:spPr bwMode="auto">
          <a:xfrm>
            <a:off x="0" y="237851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50 Triángulo isósceles"/>
          <p:cNvSpPr/>
          <p:nvPr/>
        </p:nvSpPr>
        <p:spPr>
          <a:xfrm>
            <a:off x="1791185" y="1602609"/>
            <a:ext cx="1152128" cy="858244"/>
          </a:xfrm>
          <a:prstGeom prst="triangle">
            <a:avLst/>
          </a:prstGeom>
          <a:solidFill>
            <a:srgbClr val="FFFF00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71" name="Group 19"/>
          <p:cNvGrpSpPr>
            <a:grpSpLocks/>
          </p:cNvGrpSpPr>
          <p:nvPr/>
        </p:nvGrpSpPr>
        <p:grpSpPr bwMode="auto">
          <a:xfrm>
            <a:off x="2483768" y="1735604"/>
            <a:ext cx="4100362" cy="3036255"/>
            <a:chOff x="-217" y="10409"/>
            <a:chExt cx="6104" cy="4117"/>
          </a:xfrm>
        </p:grpSpPr>
        <p:grpSp>
          <p:nvGrpSpPr>
            <p:cNvPr id="74" name="Group 23"/>
            <p:cNvGrpSpPr>
              <a:grpSpLocks/>
            </p:cNvGrpSpPr>
            <p:nvPr/>
          </p:nvGrpSpPr>
          <p:grpSpPr bwMode="auto">
            <a:xfrm>
              <a:off x="212" y="10409"/>
              <a:ext cx="5675" cy="4117"/>
              <a:chOff x="212" y="8790"/>
              <a:chExt cx="5675" cy="4117"/>
            </a:xfrm>
          </p:grpSpPr>
          <p:sp>
            <p:nvSpPr>
              <p:cNvPr id="78" name="Text Box 35"/>
              <p:cNvSpPr txBox="1">
                <a:spLocks noChangeArrowheads="1"/>
              </p:cNvSpPr>
              <p:nvPr/>
            </p:nvSpPr>
            <p:spPr bwMode="auto">
              <a:xfrm>
                <a:off x="4165" y="8790"/>
                <a:ext cx="1461" cy="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1" i="0" u="sng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Objeto</a:t>
                </a:r>
                <a:endParaRPr kumimoji="0" lang="es-ES" altLang="es-E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9" name="Oval 34"/>
              <p:cNvSpPr>
                <a:spLocks noChangeArrowheads="1"/>
              </p:cNvSpPr>
              <p:nvPr/>
            </p:nvSpPr>
            <p:spPr bwMode="auto">
              <a:xfrm>
                <a:off x="212" y="9043"/>
                <a:ext cx="5359" cy="386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altLang="es-E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0" name="Rectangle 33"/>
              <p:cNvSpPr>
                <a:spLocks noChangeArrowheads="1"/>
              </p:cNvSpPr>
              <p:nvPr/>
            </p:nvSpPr>
            <p:spPr bwMode="auto">
              <a:xfrm>
                <a:off x="1243" y="9883"/>
                <a:ext cx="1943" cy="46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calcularArea</a:t>
                </a:r>
                <a:r>
                  <a:rPr kumimoji="0" lang="es-ES" altLang="es-ES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()</a:t>
                </a:r>
                <a:endParaRPr kumimoji="0" lang="es-ES" altLang="es-ES" sz="3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1" name="Rectangle 32"/>
              <p:cNvSpPr>
                <a:spLocks noChangeArrowheads="1"/>
              </p:cNvSpPr>
              <p:nvPr/>
            </p:nvSpPr>
            <p:spPr bwMode="auto">
              <a:xfrm>
                <a:off x="1243" y="10475"/>
                <a:ext cx="2127" cy="46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calcularPerimetro</a:t>
                </a:r>
                <a:r>
                  <a:rPr kumimoji="0" lang="es-ES" altLang="es-ES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()</a:t>
                </a:r>
                <a:endParaRPr kumimoji="0" lang="es-ES" altLang="es-ES" sz="3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3" name="Text Box 30"/>
              <p:cNvSpPr txBox="1">
                <a:spLocks noChangeArrowheads="1"/>
              </p:cNvSpPr>
              <p:nvPr/>
            </p:nvSpPr>
            <p:spPr bwMode="auto">
              <a:xfrm>
                <a:off x="1466" y="9497"/>
                <a:ext cx="1546" cy="4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Métodos</a:t>
                </a:r>
                <a:endParaRPr kumimoji="0" lang="es-ES" altLang="es-E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4" name="Text Box 29"/>
              <p:cNvSpPr txBox="1">
                <a:spLocks noChangeArrowheads="1"/>
              </p:cNvSpPr>
              <p:nvPr/>
            </p:nvSpPr>
            <p:spPr bwMode="auto">
              <a:xfrm>
                <a:off x="2951" y="9330"/>
                <a:ext cx="1977" cy="5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Estado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 Interno</a:t>
                </a:r>
                <a:endParaRPr kumimoji="0" lang="es-ES" altLang="es-ES" sz="3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5" name="Rectangle 28"/>
              <p:cNvSpPr>
                <a:spLocks noChangeArrowheads="1"/>
              </p:cNvSpPr>
              <p:nvPr/>
            </p:nvSpPr>
            <p:spPr bwMode="auto">
              <a:xfrm>
                <a:off x="3320" y="9885"/>
                <a:ext cx="1495" cy="3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lado1: 10</a:t>
                </a:r>
                <a:endParaRPr kumimoji="0" lang="es-ES" altLang="es-ES" sz="3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6" name="Rectangle 27"/>
              <p:cNvSpPr>
                <a:spLocks noChangeArrowheads="1"/>
              </p:cNvSpPr>
              <p:nvPr/>
            </p:nvSpPr>
            <p:spPr bwMode="auto">
              <a:xfrm>
                <a:off x="3320" y="10301"/>
                <a:ext cx="1495" cy="3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lado2: 10</a:t>
                </a:r>
                <a:endParaRPr kumimoji="0" lang="es-ES" altLang="es-ES" sz="3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7" name="Rectangle 26"/>
              <p:cNvSpPr>
                <a:spLocks noChangeArrowheads="1"/>
              </p:cNvSpPr>
              <p:nvPr/>
            </p:nvSpPr>
            <p:spPr bwMode="auto">
              <a:xfrm>
                <a:off x="3320" y="11265"/>
                <a:ext cx="1618" cy="6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colorRelleno</a:t>
                </a:r>
                <a:r>
                  <a:rPr kumimoji="0" lang="es-ES" altLang="es-ES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: </a:t>
                </a:r>
                <a:br>
                  <a:rPr kumimoji="0" lang="es-ES" altLang="es-ES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</a:br>
                <a:r>
                  <a:rPr kumimoji="0" lang="es-ES" altLang="es-ES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amarillo</a:t>
                </a:r>
                <a:endParaRPr kumimoji="0" lang="es-ES" altLang="es-ES" sz="3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8" name="Text Box 25"/>
              <p:cNvSpPr txBox="1">
                <a:spLocks noChangeArrowheads="1"/>
              </p:cNvSpPr>
              <p:nvPr/>
            </p:nvSpPr>
            <p:spPr bwMode="auto">
              <a:xfrm>
                <a:off x="954" y="11046"/>
                <a:ext cx="2416" cy="9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…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altLang="es-E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altLang="es-ES" sz="1400" dirty="0" smtClean="0">
                    <a:latin typeface="Calibri" pitchFamily="34" charset="0"/>
                    <a:cs typeface="Times New Roman" pitchFamily="18" charset="0"/>
                  </a:rPr>
                  <a:t>entre otras</a:t>
                </a:r>
                <a:endParaRPr kumimoji="0" lang="es-ES" altLang="es-ES" sz="3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9" name="Text Box 24"/>
              <p:cNvSpPr txBox="1">
                <a:spLocks noChangeArrowheads="1"/>
              </p:cNvSpPr>
              <p:nvPr/>
            </p:nvSpPr>
            <p:spPr bwMode="auto">
              <a:xfrm>
                <a:off x="3990" y="10799"/>
                <a:ext cx="1897" cy="5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…</a:t>
                </a:r>
                <a:endParaRPr kumimoji="0" lang="es-ES" altLang="es-E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75" name="AutoShape 22"/>
            <p:cNvSpPr>
              <a:spLocks noChangeShapeType="1"/>
            </p:cNvSpPr>
            <p:nvPr/>
          </p:nvSpPr>
          <p:spPr bwMode="auto">
            <a:xfrm>
              <a:off x="-217" y="11787"/>
              <a:ext cx="1460" cy="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3200"/>
            </a:p>
          </p:txBody>
        </p:sp>
        <p:sp>
          <p:nvSpPr>
            <p:cNvPr id="76" name="AutoShape 21"/>
            <p:cNvSpPr>
              <a:spLocks noChangeShapeType="1"/>
            </p:cNvSpPr>
            <p:nvPr/>
          </p:nvSpPr>
          <p:spPr bwMode="auto">
            <a:xfrm>
              <a:off x="-217" y="12307"/>
              <a:ext cx="1460" cy="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3200"/>
            </a:p>
          </p:txBody>
        </p:sp>
      </p:grpSp>
      <p:sp>
        <p:nvSpPr>
          <p:cNvPr id="12" name="11 Rectángulo"/>
          <p:cNvSpPr/>
          <p:nvPr/>
        </p:nvSpPr>
        <p:spPr>
          <a:xfrm>
            <a:off x="6444208" y="2353082"/>
            <a:ext cx="25595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dirty="0"/>
              <a:t>¿Cómo </a:t>
            </a:r>
            <a:r>
              <a:rPr lang="es-ES" dirty="0" smtClean="0"/>
              <a:t>le pido al objeto que calcule el perímetro y me lo devuelva?</a:t>
            </a:r>
          </a:p>
          <a:p>
            <a:pPr algn="r"/>
            <a:endParaRPr lang="es-ES" dirty="0"/>
          </a:p>
          <a:p>
            <a:pPr algn="r"/>
            <a:endParaRPr lang="es-ES" b="1" dirty="0"/>
          </a:p>
        </p:txBody>
      </p:sp>
      <p:sp>
        <p:nvSpPr>
          <p:cNvPr id="15" name="14 Llamada con línea 1"/>
          <p:cNvSpPr/>
          <p:nvPr/>
        </p:nvSpPr>
        <p:spPr>
          <a:xfrm>
            <a:off x="184731" y="4443956"/>
            <a:ext cx="3085694" cy="529527"/>
          </a:xfrm>
          <a:prstGeom prst="borderCallout1">
            <a:avLst>
              <a:gd name="adj1" fmla="val -21130"/>
              <a:gd name="adj2" fmla="val 87794"/>
              <a:gd name="adj3" fmla="val -205988"/>
              <a:gd name="adj4" fmla="val 126237"/>
            </a:avLst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b="1" dirty="0" err="1" smtClean="0"/>
              <a:t>return</a:t>
            </a:r>
            <a:r>
              <a:rPr lang="es-ES" sz="1400" dirty="0" smtClean="0"/>
              <a:t>  lado1+lado2 + lado3</a:t>
            </a:r>
            <a:endParaRPr lang="es-ES" sz="1400" dirty="0"/>
          </a:p>
        </p:txBody>
      </p:sp>
      <p:sp>
        <p:nvSpPr>
          <p:cNvPr id="26" name="25 Rectángulo"/>
          <p:cNvSpPr/>
          <p:nvPr/>
        </p:nvSpPr>
        <p:spPr>
          <a:xfrm>
            <a:off x="3152049" y="1212008"/>
            <a:ext cx="58325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i="1" dirty="0" smtClean="0">
                <a:solidFill>
                  <a:schemeClr val="tx2"/>
                </a:solidFill>
              </a:rPr>
              <a:t>Todo </a:t>
            </a:r>
            <a:r>
              <a:rPr lang="es-ES" i="1" dirty="0">
                <a:solidFill>
                  <a:schemeClr val="tx2"/>
                </a:solidFill>
              </a:rPr>
              <a:t>cómputo en la aplicación </a:t>
            </a:r>
            <a:r>
              <a:rPr lang="es-ES" i="1" dirty="0" smtClean="0">
                <a:solidFill>
                  <a:schemeClr val="tx2"/>
                </a:solidFill>
              </a:rPr>
              <a:t>es realizado por objetos </a:t>
            </a:r>
            <a:endParaRPr lang="es-ES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76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 animBg="1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57 Triángulo isósceles"/>
          <p:cNvSpPr/>
          <p:nvPr/>
        </p:nvSpPr>
        <p:spPr>
          <a:xfrm>
            <a:off x="2516370" y="2937594"/>
            <a:ext cx="1910259" cy="1603922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Conceptos básicos de POO. </a:t>
            </a:r>
            <a:r>
              <a:rPr lang="es-ES" sz="2800" dirty="0" smtClean="0"/>
              <a:t>Mensaje.</a:t>
            </a:r>
            <a:endParaRPr lang="es-ES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72270"/>
            <a:ext cx="4882092" cy="3499589"/>
          </a:xfrm>
        </p:spPr>
        <p:txBody>
          <a:bodyPr>
            <a:normAutofit/>
          </a:bodyPr>
          <a:lstStyle/>
          <a:p>
            <a:r>
              <a:rPr lang="es-ES" sz="1800" dirty="0" smtClean="0"/>
              <a:t>Envío de Mensaje: provoca la ejecución del método indicado por el nombre del mensaje.</a:t>
            </a:r>
          </a:p>
          <a:p>
            <a:pPr lvl="1"/>
            <a:r>
              <a:rPr lang="es-ES" sz="1600" dirty="0" smtClean="0"/>
              <a:t>Puede llevar datos (parámetros del método)</a:t>
            </a:r>
          </a:p>
          <a:p>
            <a:pPr lvl="1"/>
            <a:r>
              <a:rPr lang="es-ES" sz="1600" dirty="0" smtClean="0"/>
              <a:t>Puede devolver un dato (resultado del método)</a:t>
            </a:r>
          </a:p>
          <a:p>
            <a:pPr lvl="1"/>
            <a:endParaRPr lang="es-ES" sz="1600" b="1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Taller de Programación 2018 - Módulo POO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8</a:t>
            </a:fld>
            <a:endParaRPr lang="es-ES"/>
          </a:p>
        </p:txBody>
      </p:sp>
      <p:sp>
        <p:nvSpPr>
          <p:cNvPr id="9" name="Rectangle 38"/>
          <p:cNvSpPr>
            <a:spLocks noChangeArrowheads="1"/>
          </p:cNvSpPr>
          <p:nvPr/>
        </p:nvSpPr>
        <p:spPr bwMode="auto">
          <a:xfrm>
            <a:off x="0" y="2107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47" name="Rectangle 63"/>
          <p:cNvSpPr>
            <a:spLocks noChangeArrowheads="1"/>
          </p:cNvSpPr>
          <p:nvPr/>
        </p:nvSpPr>
        <p:spPr bwMode="auto">
          <a:xfrm>
            <a:off x="0" y="237851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50 Triángulo isósceles"/>
          <p:cNvSpPr/>
          <p:nvPr/>
        </p:nvSpPr>
        <p:spPr>
          <a:xfrm>
            <a:off x="6342441" y="1093598"/>
            <a:ext cx="1008112" cy="666375"/>
          </a:xfrm>
          <a:prstGeom prst="triangle">
            <a:avLst/>
          </a:prstGeom>
          <a:solidFill>
            <a:srgbClr val="FFFF00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Text Box 35"/>
          <p:cNvSpPr txBox="1">
            <a:spLocks noChangeArrowheads="1"/>
          </p:cNvSpPr>
          <p:nvPr/>
        </p:nvSpPr>
        <p:spPr bwMode="auto">
          <a:xfrm>
            <a:off x="7769684" y="1735604"/>
            <a:ext cx="981427" cy="408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Objeto</a:t>
            </a:r>
            <a:endParaRPr kumimoji="0" lang="es-ES" altLang="es-E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Oval 34"/>
          <p:cNvSpPr>
            <a:spLocks noChangeArrowheads="1"/>
          </p:cNvSpPr>
          <p:nvPr/>
        </p:nvSpPr>
        <p:spPr bwMode="auto">
          <a:xfrm>
            <a:off x="5114256" y="1922190"/>
            <a:ext cx="3599908" cy="2849669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Rectangle 33"/>
          <p:cNvSpPr>
            <a:spLocks noChangeArrowheads="1"/>
          </p:cNvSpPr>
          <p:nvPr/>
        </p:nvSpPr>
        <p:spPr bwMode="auto">
          <a:xfrm>
            <a:off x="5806830" y="2541683"/>
            <a:ext cx="1305210" cy="34588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calcularArea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()</a:t>
            </a:r>
            <a:endParaRPr kumimoji="0" lang="es-ES" altLang="es-E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Rectangle 32"/>
          <p:cNvSpPr>
            <a:spLocks noChangeArrowheads="1"/>
          </p:cNvSpPr>
          <p:nvPr/>
        </p:nvSpPr>
        <p:spPr bwMode="auto">
          <a:xfrm>
            <a:off x="5806829" y="2978278"/>
            <a:ext cx="1543723" cy="34588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calcularPerimetro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()</a:t>
            </a:r>
            <a:endParaRPr kumimoji="0" lang="es-ES" altLang="es-E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Rectangle 31"/>
          <p:cNvSpPr>
            <a:spLocks noChangeArrowheads="1"/>
          </p:cNvSpPr>
          <p:nvPr/>
        </p:nvSpPr>
        <p:spPr bwMode="auto">
          <a:xfrm>
            <a:off x="5761151" y="3560897"/>
            <a:ext cx="1589402" cy="34588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obtenerColorRelleno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()</a:t>
            </a:r>
            <a:endParaRPr kumimoji="0" lang="es-ES" altLang="es-E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Text Box 30"/>
          <p:cNvSpPr txBox="1">
            <a:spLocks noChangeArrowheads="1"/>
          </p:cNvSpPr>
          <p:nvPr/>
        </p:nvSpPr>
        <p:spPr bwMode="auto">
          <a:xfrm>
            <a:off x="5956630" y="2257011"/>
            <a:ext cx="1038525" cy="336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Métodos</a:t>
            </a:r>
            <a:endParaRPr kumimoji="0" lang="es-ES" altLang="es-E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Text Box 29"/>
          <p:cNvSpPr txBox="1">
            <a:spLocks noChangeArrowheads="1"/>
          </p:cNvSpPr>
          <p:nvPr/>
        </p:nvSpPr>
        <p:spPr bwMode="auto">
          <a:xfrm>
            <a:off x="7098605" y="2133850"/>
            <a:ext cx="1328050" cy="397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Estado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Interno</a:t>
            </a:r>
            <a:endParaRPr kumimoji="0" lang="es-ES" altLang="es-E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Rectangle 28"/>
          <p:cNvSpPr>
            <a:spLocks noChangeArrowheads="1"/>
          </p:cNvSpPr>
          <p:nvPr/>
        </p:nvSpPr>
        <p:spPr bwMode="auto">
          <a:xfrm>
            <a:off x="7419030" y="2543158"/>
            <a:ext cx="1004266" cy="28762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lado1: 10</a:t>
            </a:r>
            <a:endParaRPr kumimoji="0" lang="es-ES" altLang="es-E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Rectangle 27"/>
          <p:cNvSpPr>
            <a:spLocks noChangeArrowheads="1"/>
          </p:cNvSpPr>
          <p:nvPr/>
        </p:nvSpPr>
        <p:spPr bwMode="auto">
          <a:xfrm>
            <a:off x="7419030" y="2849955"/>
            <a:ext cx="1004266" cy="28762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lado2: 10</a:t>
            </a:r>
            <a:endParaRPr kumimoji="0" lang="es-ES" altLang="es-E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Rectangle 26"/>
          <p:cNvSpPr>
            <a:spLocks noChangeArrowheads="1"/>
          </p:cNvSpPr>
          <p:nvPr/>
        </p:nvSpPr>
        <p:spPr bwMode="auto">
          <a:xfrm>
            <a:off x="7419030" y="3560897"/>
            <a:ext cx="1185639" cy="34588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colorR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: amarillo</a:t>
            </a:r>
            <a:endParaRPr kumimoji="0" lang="es-ES" altLang="es-E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Text Box 25"/>
          <p:cNvSpPr txBox="1">
            <a:spLocks noChangeArrowheads="1"/>
          </p:cNvSpPr>
          <p:nvPr/>
        </p:nvSpPr>
        <p:spPr bwMode="auto">
          <a:xfrm>
            <a:off x="6180995" y="3215751"/>
            <a:ext cx="1274310" cy="432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…</a:t>
            </a:r>
            <a:endParaRPr kumimoji="0" lang="es-ES" altLang="es-E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Text Box 24"/>
          <p:cNvSpPr txBox="1">
            <a:spLocks noChangeArrowheads="1"/>
          </p:cNvSpPr>
          <p:nvPr/>
        </p:nvSpPr>
        <p:spPr bwMode="auto">
          <a:xfrm>
            <a:off x="7652127" y="3217226"/>
            <a:ext cx="1274310" cy="432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…</a:t>
            </a:r>
            <a:endParaRPr kumimoji="0" lang="es-ES" altLang="es-E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AutoShape 22"/>
          <p:cNvSpPr>
            <a:spLocks noChangeShapeType="1"/>
          </p:cNvSpPr>
          <p:nvPr/>
        </p:nvSpPr>
        <p:spPr bwMode="auto">
          <a:xfrm>
            <a:off x="4826075" y="2751868"/>
            <a:ext cx="980755" cy="22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sz="3200"/>
          </a:p>
        </p:txBody>
      </p:sp>
      <p:sp>
        <p:nvSpPr>
          <p:cNvPr id="76" name="AutoShape 21"/>
          <p:cNvSpPr>
            <a:spLocks noChangeShapeType="1"/>
          </p:cNvSpPr>
          <p:nvPr/>
        </p:nvSpPr>
        <p:spPr bwMode="auto">
          <a:xfrm>
            <a:off x="4826075" y="3135364"/>
            <a:ext cx="980755" cy="22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sz="3200"/>
          </a:p>
        </p:txBody>
      </p:sp>
      <p:sp>
        <p:nvSpPr>
          <p:cNvPr id="77" name="AutoShape 20"/>
          <p:cNvSpPr>
            <a:spLocks noChangeShapeType="1"/>
          </p:cNvSpPr>
          <p:nvPr/>
        </p:nvSpPr>
        <p:spPr bwMode="auto">
          <a:xfrm>
            <a:off x="4826075" y="3749695"/>
            <a:ext cx="935076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sz="3200"/>
          </a:p>
        </p:txBody>
      </p:sp>
      <p:sp>
        <p:nvSpPr>
          <p:cNvPr id="72" name="Rectangle 31"/>
          <p:cNvSpPr>
            <a:spLocks noChangeArrowheads="1"/>
          </p:cNvSpPr>
          <p:nvPr/>
        </p:nvSpPr>
        <p:spPr bwMode="auto">
          <a:xfrm>
            <a:off x="5760946" y="4028123"/>
            <a:ext cx="2411453" cy="34579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2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establecer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ColorRelleno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(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nColor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)</a:t>
            </a:r>
            <a:endParaRPr kumimoji="0" lang="es-ES" altLang="es-E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AutoShape 20"/>
          <p:cNvSpPr>
            <a:spLocks noChangeShapeType="1"/>
          </p:cNvSpPr>
          <p:nvPr/>
        </p:nvSpPr>
        <p:spPr bwMode="auto">
          <a:xfrm>
            <a:off x="4871754" y="4201021"/>
            <a:ext cx="935076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sz="3200"/>
          </a:p>
        </p:txBody>
      </p:sp>
      <p:sp>
        <p:nvSpPr>
          <p:cNvPr id="52" name="51 Triángulo isósceles"/>
          <p:cNvSpPr/>
          <p:nvPr/>
        </p:nvSpPr>
        <p:spPr>
          <a:xfrm>
            <a:off x="2516370" y="2943665"/>
            <a:ext cx="1910259" cy="1603922"/>
          </a:xfrm>
          <a:prstGeom prst="triangle">
            <a:avLst/>
          </a:prstGeom>
          <a:solidFill>
            <a:srgbClr val="FFFF00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8" name="17 Grupo"/>
          <p:cNvGrpSpPr/>
          <p:nvPr/>
        </p:nvGrpSpPr>
        <p:grpSpPr>
          <a:xfrm>
            <a:off x="615873" y="2859782"/>
            <a:ext cx="1867895" cy="667817"/>
            <a:chOff x="903905" y="3507854"/>
            <a:chExt cx="1867895" cy="667817"/>
          </a:xfrm>
        </p:grpSpPr>
        <p:sp>
          <p:nvSpPr>
            <p:cNvPr id="54" name="53 CuadroTexto"/>
            <p:cNvSpPr txBox="1"/>
            <p:nvPr/>
          </p:nvSpPr>
          <p:spPr>
            <a:xfrm>
              <a:off x="903905" y="3507854"/>
              <a:ext cx="18678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err="1" smtClean="0"/>
                <a:t>calcularPerímetro</a:t>
              </a:r>
              <a:r>
                <a:rPr lang="es-ES" sz="1400" dirty="0" smtClean="0"/>
                <a:t>()</a:t>
              </a:r>
              <a:endParaRPr lang="es-ES" sz="1400" dirty="0"/>
            </a:p>
          </p:txBody>
        </p:sp>
        <p:cxnSp>
          <p:nvCxnSpPr>
            <p:cNvPr id="7" name="6 Conector recto de flecha"/>
            <p:cNvCxnSpPr/>
            <p:nvPr/>
          </p:nvCxnSpPr>
          <p:spPr>
            <a:xfrm>
              <a:off x="903905" y="3867894"/>
              <a:ext cx="1665823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9 Conector recto de flecha"/>
            <p:cNvCxnSpPr/>
            <p:nvPr/>
          </p:nvCxnSpPr>
          <p:spPr>
            <a:xfrm flipH="1">
              <a:off x="903905" y="4141412"/>
              <a:ext cx="1636718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32 CuadroTexto"/>
            <p:cNvSpPr txBox="1"/>
            <p:nvPr/>
          </p:nvSpPr>
          <p:spPr>
            <a:xfrm>
              <a:off x="1364104" y="3867894"/>
              <a:ext cx="8853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 smtClean="0"/>
                <a:t>30</a:t>
              </a:r>
              <a:endParaRPr lang="es-ES" sz="1400" dirty="0"/>
            </a:p>
          </p:txBody>
        </p:sp>
      </p:grpSp>
      <p:grpSp>
        <p:nvGrpSpPr>
          <p:cNvPr id="17" name="16 Grupo"/>
          <p:cNvGrpSpPr/>
          <p:nvPr/>
        </p:nvGrpSpPr>
        <p:grpSpPr>
          <a:xfrm>
            <a:off x="323529" y="3522368"/>
            <a:ext cx="2088232" cy="648072"/>
            <a:chOff x="611561" y="4170440"/>
            <a:chExt cx="2088232" cy="648072"/>
          </a:xfrm>
        </p:grpSpPr>
        <p:sp>
          <p:nvSpPr>
            <p:cNvPr id="38" name="37 CuadroTexto"/>
            <p:cNvSpPr txBox="1"/>
            <p:nvPr/>
          </p:nvSpPr>
          <p:spPr>
            <a:xfrm>
              <a:off x="611561" y="4170440"/>
              <a:ext cx="20882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err="1" smtClean="0"/>
                <a:t>obtenerColorRelleno</a:t>
              </a:r>
              <a:r>
                <a:rPr lang="es-ES" sz="1400" dirty="0" smtClean="0"/>
                <a:t>()</a:t>
              </a:r>
              <a:endParaRPr lang="es-ES" sz="1400" dirty="0"/>
            </a:p>
          </p:txBody>
        </p:sp>
        <p:sp>
          <p:nvSpPr>
            <p:cNvPr id="45" name="44 CuadroTexto"/>
            <p:cNvSpPr txBox="1"/>
            <p:nvPr/>
          </p:nvSpPr>
          <p:spPr>
            <a:xfrm>
              <a:off x="1395164" y="4510735"/>
              <a:ext cx="10165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 smtClean="0"/>
                <a:t>"amarillo"</a:t>
              </a:r>
              <a:endParaRPr lang="es-ES" sz="1400" dirty="0"/>
            </a:p>
          </p:txBody>
        </p:sp>
        <p:cxnSp>
          <p:nvCxnSpPr>
            <p:cNvPr id="46" name="45 Conector recto de flecha"/>
            <p:cNvCxnSpPr/>
            <p:nvPr/>
          </p:nvCxnSpPr>
          <p:spPr>
            <a:xfrm>
              <a:off x="973879" y="4519267"/>
              <a:ext cx="1665823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47 Conector recto de flecha"/>
            <p:cNvCxnSpPr/>
            <p:nvPr/>
          </p:nvCxnSpPr>
          <p:spPr>
            <a:xfrm flipH="1">
              <a:off x="903905" y="4800887"/>
              <a:ext cx="1636718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49 Grupo"/>
          <p:cNvGrpSpPr/>
          <p:nvPr/>
        </p:nvGrpSpPr>
        <p:grpSpPr>
          <a:xfrm>
            <a:off x="107504" y="4155926"/>
            <a:ext cx="2880320" cy="523220"/>
            <a:chOff x="903905" y="3507854"/>
            <a:chExt cx="1867895" cy="523220"/>
          </a:xfrm>
        </p:grpSpPr>
        <p:sp>
          <p:nvSpPr>
            <p:cNvPr id="53" name="52 CuadroTexto"/>
            <p:cNvSpPr txBox="1"/>
            <p:nvPr/>
          </p:nvSpPr>
          <p:spPr>
            <a:xfrm>
              <a:off x="903905" y="3507854"/>
              <a:ext cx="18678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err="1" smtClean="0"/>
                <a:t>establecerColorRelleno</a:t>
              </a:r>
              <a:r>
                <a:rPr lang="es-ES" sz="1400" dirty="0" smtClean="0"/>
                <a:t>("rosa")</a:t>
              </a:r>
              <a:endParaRPr lang="es-ES" sz="1400" dirty="0"/>
            </a:p>
          </p:txBody>
        </p:sp>
        <p:cxnSp>
          <p:nvCxnSpPr>
            <p:cNvPr id="55" name="54 Conector recto de flecha"/>
            <p:cNvCxnSpPr/>
            <p:nvPr/>
          </p:nvCxnSpPr>
          <p:spPr>
            <a:xfrm>
              <a:off x="1270215" y="3867894"/>
              <a:ext cx="1299513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58 Llamada con línea 1"/>
          <p:cNvSpPr/>
          <p:nvPr/>
        </p:nvSpPr>
        <p:spPr>
          <a:xfrm>
            <a:off x="4940114" y="4676441"/>
            <a:ext cx="1858256" cy="438619"/>
          </a:xfrm>
          <a:prstGeom prst="borderCallout1">
            <a:avLst>
              <a:gd name="adj1" fmla="val -11358"/>
              <a:gd name="adj2" fmla="val 37049"/>
              <a:gd name="adj3" fmla="val -306967"/>
              <a:gd name="adj4" fmla="val 49351"/>
            </a:avLst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b="1" dirty="0" err="1" smtClean="0"/>
              <a:t>return</a:t>
            </a:r>
            <a:r>
              <a:rPr lang="es-ES" sz="1400" dirty="0" smtClean="0"/>
              <a:t>  lado1+lado2 + lado3</a:t>
            </a:r>
            <a:endParaRPr lang="es-ES" sz="1400" dirty="0"/>
          </a:p>
        </p:txBody>
      </p:sp>
      <p:sp>
        <p:nvSpPr>
          <p:cNvPr id="60" name="59 Llamada con línea 1"/>
          <p:cNvSpPr/>
          <p:nvPr/>
        </p:nvSpPr>
        <p:spPr>
          <a:xfrm>
            <a:off x="4966672" y="4676439"/>
            <a:ext cx="1858256" cy="438619"/>
          </a:xfrm>
          <a:prstGeom prst="borderCallout1">
            <a:avLst>
              <a:gd name="adj1" fmla="val -27645"/>
              <a:gd name="adj2" fmla="val 58578"/>
              <a:gd name="adj3" fmla="val -179929"/>
              <a:gd name="adj4" fmla="val 64728"/>
            </a:avLst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b="1" dirty="0" err="1" smtClean="0"/>
              <a:t>return</a:t>
            </a:r>
            <a:r>
              <a:rPr lang="es-ES" sz="1400" dirty="0" smtClean="0"/>
              <a:t>  </a:t>
            </a:r>
            <a:r>
              <a:rPr lang="es-ES" sz="1400" dirty="0" err="1" smtClean="0"/>
              <a:t>colorR</a:t>
            </a:r>
            <a:endParaRPr lang="es-ES" sz="1400" dirty="0"/>
          </a:p>
        </p:txBody>
      </p:sp>
      <p:sp>
        <p:nvSpPr>
          <p:cNvPr id="61" name="60 Llamada con línea 1"/>
          <p:cNvSpPr/>
          <p:nvPr/>
        </p:nvSpPr>
        <p:spPr>
          <a:xfrm>
            <a:off x="4959894" y="4704881"/>
            <a:ext cx="1858256" cy="438619"/>
          </a:xfrm>
          <a:prstGeom prst="borderCallout1">
            <a:avLst>
              <a:gd name="adj1" fmla="val -8101"/>
              <a:gd name="adj2" fmla="val 82413"/>
              <a:gd name="adj3" fmla="val -78950"/>
              <a:gd name="adj4" fmla="val 85487"/>
            </a:avLst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err="1" smtClean="0"/>
              <a:t>colorR</a:t>
            </a:r>
            <a:r>
              <a:rPr lang="es-ES" sz="1400" dirty="0" smtClean="0"/>
              <a:t>=</a:t>
            </a:r>
            <a:r>
              <a:rPr lang="es-ES" sz="1400" dirty="0" err="1" smtClean="0"/>
              <a:t>nColor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107177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82" grpId="0" animBg="1"/>
      <p:bldP spid="77" grpId="0" animBg="1"/>
      <p:bldP spid="72" grpId="0" animBg="1"/>
      <p:bldP spid="73" grpId="0" animBg="1"/>
      <p:bldP spid="52" grpId="0" animBg="1"/>
      <p:bldP spid="59" grpId="0" animBg="1"/>
      <p:bldP spid="59" grpId="1" animBg="1"/>
      <p:bldP spid="60" grpId="0" animBg="1"/>
      <p:bldP spid="60" grpId="1" animBg="1"/>
      <p:bldP spid="6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Conceptos básicos de POO. </a:t>
            </a:r>
            <a:r>
              <a:rPr lang="es-ES" sz="2800" dirty="0" smtClean="0"/>
              <a:t>Clase.</a:t>
            </a:r>
            <a:endParaRPr lang="es-ES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145992"/>
            <a:ext cx="8293911" cy="798278"/>
          </a:xfrm>
        </p:spPr>
        <p:txBody>
          <a:bodyPr>
            <a:normAutofit/>
          </a:bodyPr>
          <a:lstStyle/>
          <a:p>
            <a:r>
              <a:rPr lang="es-ES" sz="2400" dirty="0" smtClean="0"/>
              <a:t>¿Cuántos objetos ves?</a:t>
            </a:r>
            <a:endParaRPr lang="es-ES" sz="2400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Taller de Programación 2018 - Módulo POO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9</a:t>
            </a:fld>
            <a:endParaRPr lang="es-ES"/>
          </a:p>
        </p:txBody>
      </p:sp>
      <p:sp>
        <p:nvSpPr>
          <p:cNvPr id="9" name="Rectangle 38"/>
          <p:cNvSpPr>
            <a:spLocks noChangeArrowheads="1"/>
          </p:cNvSpPr>
          <p:nvPr/>
        </p:nvSpPr>
        <p:spPr bwMode="auto">
          <a:xfrm>
            <a:off x="0" y="2107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47" name="Rectangle 63"/>
          <p:cNvSpPr>
            <a:spLocks noChangeArrowheads="1"/>
          </p:cNvSpPr>
          <p:nvPr/>
        </p:nvSpPr>
        <p:spPr bwMode="auto">
          <a:xfrm>
            <a:off x="592599" y="237851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9" name="68 Grupo"/>
          <p:cNvGrpSpPr/>
          <p:nvPr/>
        </p:nvGrpSpPr>
        <p:grpSpPr>
          <a:xfrm>
            <a:off x="572984" y="2239879"/>
            <a:ext cx="4100362" cy="2849670"/>
            <a:chOff x="539220" y="2550121"/>
            <a:chExt cx="4100362" cy="3166300"/>
          </a:xfrm>
        </p:grpSpPr>
        <p:grpSp>
          <p:nvGrpSpPr>
            <p:cNvPr id="13" name="Group 19"/>
            <p:cNvGrpSpPr>
              <a:grpSpLocks/>
            </p:cNvGrpSpPr>
            <p:nvPr/>
          </p:nvGrpSpPr>
          <p:grpSpPr bwMode="auto">
            <a:xfrm>
              <a:off x="539220" y="2550121"/>
              <a:ext cx="4100362" cy="3166300"/>
              <a:chOff x="-217" y="10662"/>
              <a:chExt cx="6104" cy="3864"/>
            </a:xfrm>
          </p:grpSpPr>
          <p:grpSp>
            <p:nvGrpSpPr>
              <p:cNvPr id="31" name="Group 23"/>
              <p:cNvGrpSpPr>
                <a:grpSpLocks/>
              </p:cNvGrpSpPr>
              <p:nvPr/>
            </p:nvGrpSpPr>
            <p:grpSpPr bwMode="auto">
              <a:xfrm>
                <a:off x="212" y="10662"/>
                <a:ext cx="5675" cy="3864"/>
                <a:chOff x="212" y="9043"/>
                <a:chExt cx="5675" cy="3864"/>
              </a:xfrm>
            </p:grpSpPr>
            <p:sp>
              <p:nvSpPr>
                <p:cNvPr id="36" name="Oval 34"/>
                <p:cNvSpPr>
                  <a:spLocks noChangeArrowheads="1"/>
                </p:cNvSpPr>
                <p:nvPr/>
              </p:nvSpPr>
              <p:spPr bwMode="auto">
                <a:xfrm>
                  <a:off x="212" y="9043"/>
                  <a:ext cx="5359" cy="3864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s-ES" altLang="es-ES" sz="3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7" name="Rectangle 33"/>
                <p:cNvSpPr>
                  <a:spLocks noChangeArrowheads="1"/>
                </p:cNvSpPr>
                <p:nvPr/>
              </p:nvSpPr>
              <p:spPr bwMode="auto">
                <a:xfrm>
                  <a:off x="1243" y="9883"/>
                  <a:ext cx="1943" cy="46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200" b="0" i="0" u="none" strike="noStrike" cap="none" normalizeH="0" baseline="0" dirty="0" err="1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calcularArea</a:t>
                  </a:r>
                  <a:r>
                    <a:rPr kumimoji="0" lang="es-ES" altLang="es-E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()</a:t>
                  </a:r>
                  <a:endParaRPr kumimoji="0" lang="es-ES" altLang="es-ES" sz="3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8" name="Rectangle 32"/>
                <p:cNvSpPr>
                  <a:spLocks noChangeArrowheads="1"/>
                </p:cNvSpPr>
                <p:nvPr/>
              </p:nvSpPr>
              <p:spPr bwMode="auto">
                <a:xfrm>
                  <a:off x="1243" y="10475"/>
                  <a:ext cx="2242" cy="41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200" b="0" i="0" u="none" strike="noStrike" cap="none" normalizeH="0" baseline="0" dirty="0" err="1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calcularPerimetro</a:t>
                  </a:r>
                  <a:r>
                    <a:rPr kumimoji="0" lang="es-ES" altLang="es-E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()</a:t>
                  </a:r>
                  <a:endParaRPr kumimoji="0" lang="es-ES" altLang="es-ES" sz="3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9" name="Rectangle 31"/>
                <p:cNvSpPr>
                  <a:spLocks noChangeArrowheads="1"/>
                </p:cNvSpPr>
                <p:nvPr/>
              </p:nvSpPr>
              <p:spPr bwMode="auto">
                <a:xfrm>
                  <a:off x="1175" y="11265"/>
                  <a:ext cx="2336" cy="44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200" b="0" i="0" u="none" strike="noStrike" cap="none" normalizeH="0" baseline="0" dirty="0" err="1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obtenerColorRelleno</a:t>
                  </a:r>
                  <a:r>
                    <a:rPr kumimoji="0" lang="es-ES" altLang="es-E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()</a:t>
                  </a:r>
                  <a:endParaRPr kumimoji="0" lang="es-ES" altLang="es-ES" sz="3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0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1466" y="9497"/>
                  <a:ext cx="1546" cy="4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2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Métodos</a:t>
                  </a:r>
                  <a:endParaRPr kumimoji="0" lang="es-ES" altLang="es-ES" sz="3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1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3166" y="9330"/>
                  <a:ext cx="1977" cy="5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2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Estado</a:t>
                  </a:r>
                </a:p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2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 Interno</a:t>
                  </a:r>
                  <a:endParaRPr kumimoji="0" lang="es-ES" altLang="es-ES" sz="3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2" name="Rectangle 28"/>
                <p:cNvSpPr>
                  <a:spLocks noChangeArrowheads="1"/>
                </p:cNvSpPr>
                <p:nvPr/>
              </p:nvSpPr>
              <p:spPr bwMode="auto">
                <a:xfrm>
                  <a:off x="3643" y="9885"/>
                  <a:ext cx="1495" cy="39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lado1: 10</a:t>
                  </a:r>
                  <a:endParaRPr kumimoji="0" lang="es-ES" altLang="es-ES" sz="3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3" name="Rectangle 27"/>
                <p:cNvSpPr>
                  <a:spLocks noChangeArrowheads="1"/>
                </p:cNvSpPr>
                <p:nvPr/>
              </p:nvSpPr>
              <p:spPr bwMode="auto">
                <a:xfrm>
                  <a:off x="3643" y="10301"/>
                  <a:ext cx="1495" cy="39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lado2: 20</a:t>
                  </a:r>
                  <a:endParaRPr kumimoji="0" lang="es-ES" altLang="es-ES" sz="3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4" name="Rectangle 26"/>
                <p:cNvSpPr>
                  <a:spLocks noChangeArrowheads="1"/>
                </p:cNvSpPr>
                <p:nvPr/>
              </p:nvSpPr>
              <p:spPr bwMode="auto">
                <a:xfrm>
                  <a:off x="3643" y="11265"/>
                  <a:ext cx="1495" cy="46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colorR: azul</a:t>
                  </a:r>
                  <a:endParaRPr kumimoji="0" lang="es-ES" altLang="es-ES" sz="3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5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800" y="10797"/>
                  <a:ext cx="1897" cy="5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2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…</a:t>
                  </a:r>
                  <a:endParaRPr kumimoji="0" lang="es-ES" altLang="es-ES" sz="3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6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3990" y="10799"/>
                  <a:ext cx="1897" cy="5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2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…</a:t>
                  </a:r>
                  <a:endParaRPr kumimoji="0" lang="es-ES" altLang="es-ES" sz="3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32" name="AutoShape 22"/>
              <p:cNvSpPr>
                <a:spLocks noChangeShapeType="1"/>
              </p:cNvSpPr>
              <p:nvPr/>
            </p:nvSpPr>
            <p:spPr bwMode="auto">
              <a:xfrm>
                <a:off x="-217" y="11787"/>
                <a:ext cx="1460" cy="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3200"/>
              </a:p>
            </p:txBody>
          </p:sp>
          <p:sp>
            <p:nvSpPr>
              <p:cNvPr id="33" name="AutoShape 21"/>
              <p:cNvSpPr>
                <a:spLocks noChangeShapeType="1"/>
              </p:cNvSpPr>
              <p:nvPr/>
            </p:nvSpPr>
            <p:spPr bwMode="auto">
              <a:xfrm>
                <a:off x="-217" y="12307"/>
                <a:ext cx="1460" cy="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3200"/>
              </a:p>
            </p:txBody>
          </p:sp>
          <p:sp>
            <p:nvSpPr>
              <p:cNvPr id="34" name="AutoShape 20"/>
              <p:cNvSpPr>
                <a:spLocks noChangeShapeType="1"/>
              </p:cNvSpPr>
              <p:nvPr/>
            </p:nvSpPr>
            <p:spPr bwMode="auto">
              <a:xfrm>
                <a:off x="-217" y="13140"/>
                <a:ext cx="1392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3200"/>
              </a:p>
            </p:txBody>
          </p:sp>
        </p:grpSp>
        <p:sp>
          <p:nvSpPr>
            <p:cNvPr id="48" name="Rectangle 31"/>
            <p:cNvSpPr>
              <a:spLocks noChangeArrowheads="1"/>
            </p:cNvSpPr>
            <p:nvPr/>
          </p:nvSpPr>
          <p:spPr bwMode="auto">
            <a:xfrm>
              <a:off x="1474092" y="4890047"/>
              <a:ext cx="2344064" cy="3842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altLang="es-ES" sz="1200" dirty="0" err="1" smtClean="0"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establecer</a:t>
              </a:r>
              <a:r>
                <a:rPr kumimoji="0" lang="es-ES" altLang="es-ES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ColorRelleno</a:t>
              </a:r>
              <a:r>
                <a:rPr kumimoji="0" lang="es-ES" altLang="es-E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(</a:t>
              </a:r>
              <a:r>
                <a:rPr kumimoji="0" lang="es-ES" altLang="es-ES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nColor</a:t>
              </a:r>
              <a:r>
                <a:rPr kumimoji="0" lang="es-ES" altLang="es-E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)</a:t>
              </a:r>
              <a:endParaRPr kumimoji="0" lang="es-ES" altLang="es-E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AutoShape 20"/>
            <p:cNvSpPr>
              <a:spLocks noChangeShapeType="1"/>
            </p:cNvSpPr>
            <p:nvPr/>
          </p:nvSpPr>
          <p:spPr bwMode="auto">
            <a:xfrm>
              <a:off x="584899" y="5082155"/>
              <a:ext cx="93507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3200"/>
            </a:p>
          </p:txBody>
        </p:sp>
      </p:grpSp>
      <p:sp>
        <p:nvSpPr>
          <p:cNvPr id="50" name="AutoShape 37"/>
          <p:cNvSpPr>
            <a:spLocks noChangeArrowheads="1"/>
          </p:cNvSpPr>
          <p:nvPr/>
        </p:nvSpPr>
        <p:spPr bwMode="auto">
          <a:xfrm>
            <a:off x="1460006" y="1597293"/>
            <a:ext cx="912359" cy="539110"/>
          </a:xfrm>
          <a:prstGeom prst="triangle">
            <a:avLst>
              <a:gd name="adj" fmla="val 69968"/>
            </a:avLst>
          </a:prstGeom>
          <a:solidFill>
            <a:srgbClr val="4BACC6"/>
          </a:solidFill>
          <a:ln w="38100">
            <a:solidFill>
              <a:srgbClr val="974706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sz="3200"/>
          </a:p>
        </p:txBody>
      </p:sp>
      <p:sp>
        <p:nvSpPr>
          <p:cNvPr id="51" name="50 Triángulo isósceles"/>
          <p:cNvSpPr/>
          <p:nvPr/>
        </p:nvSpPr>
        <p:spPr>
          <a:xfrm>
            <a:off x="4935106" y="1455041"/>
            <a:ext cx="1008112" cy="704356"/>
          </a:xfrm>
          <a:prstGeom prst="triangle">
            <a:avLst/>
          </a:prstGeom>
          <a:solidFill>
            <a:srgbClr val="FFFF00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70" name="69 Grupo"/>
          <p:cNvGrpSpPr/>
          <p:nvPr/>
        </p:nvGrpSpPr>
        <p:grpSpPr>
          <a:xfrm>
            <a:off x="4504086" y="2201898"/>
            <a:ext cx="4100362" cy="2849670"/>
            <a:chOff x="539220" y="2550121"/>
            <a:chExt cx="4100362" cy="3166300"/>
          </a:xfrm>
        </p:grpSpPr>
        <p:grpSp>
          <p:nvGrpSpPr>
            <p:cNvPr id="71" name="Group 19"/>
            <p:cNvGrpSpPr>
              <a:grpSpLocks/>
            </p:cNvGrpSpPr>
            <p:nvPr/>
          </p:nvGrpSpPr>
          <p:grpSpPr bwMode="auto">
            <a:xfrm>
              <a:off x="539220" y="2550121"/>
              <a:ext cx="4100362" cy="3166300"/>
              <a:chOff x="-217" y="10662"/>
              <a:chExt cx="6104" cy="3864"/>
            </a:xfrm>
          </p:grpSpPr>
          <p:grpSp>
            <p:nvGrpSpPr>
              <p:cNvPr id="74" name="Group 23"/>
              <p:cNvGrpSpPr>
                <a:grpSpLocks/>
              </p:cNvGrpSpPr>
              <p:nvPr/>
            </p:nvGrpSpPr>
            <p:grpSpPr bwMode="auto">
              <a:xfrm>
                <a:off x="212" y="10662"/>
                <a:ext cx="5675" cy="3864"/>
                <a:chOff x="212" y="9043"/>
                <a:chExt cx="5675" cy="3864"/>
              </a:xfrm>
            </p:grpSpPr>
            <p:sp>
              <p:nvSpPr>
                <p:cNvPr id="79" name="Oval 34"/>
                <p:cNvSpPr>
                  <a:spLocks noChangeArrowheads="1"/>
                </p:cNvSpPr>
                <p:nvPr/>
              </p:nvSpPr>
              <p:spPr bwMode="auto">
                <a:xfrm>
                  <a:off x="212" y="9043"/>
                  <a:ext cx="5359" cy="3864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s-ES" altLang="es-ES" sz="3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0" name="Rectangle 33"/>
                <p:cNvSpPr>
                  <a:spLocks noChangeArrowheads="1"/>
                </p:cNvSpPr>
                <p:nvPr/>
              </p:nvSpPr>
              <p:spPr bwMode="auto">
                <a:xfrm>
                  <a:off x="1243" y="9883"/>
                  <a:ext cx="1943" cy="46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200" b="0" i="0" u="none" strike="noStrike" cap="none" normalizeH="0" baseline="0" dirty="0" err="1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calcularArea</a:t>
                  </a:r>
                  <a:r>
                    <a:rPr kumimoji="0" lang="es-ES" altLang="es-E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()</a:t>
                  </a:r>
                  <a:endParaRPr kumimoji="0" lang="es-ES" altLang="es-ES" sz="3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1" name="Rectangle 32"/>
                <p:cNvSpPr>
                  <a:spLocks noChangeArrowheads="1"/>
                </p:cNvSpPr>
                <p:nvPr/>
              </p:nvSpPr>
              <p:spPr bwMode="auto">
                <a:xfrm>
                  <a:off x="1243" y="10475"/>
                  <a:ext cx="2077" cy="463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200" b="0" i="0" u="none" strike="noStrike" cap="none" normalizeH="0" baseline="0" dirty="0" err="1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calcularPerimetro</a:t>
                  </a:r>
                  <a:r>
                    <a:rPr kumimoji="0" lang="es-ES" altLang="es-E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()</a:t>
                  </a:r>
                  <a:endParaRPr kumimoji="0" lang="es-ES" altLang="es-ES" sz="3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2" name="Rectangle 31"/>
                <p:cNvSpPr>
                  <a:spLocks noChangeArrowheads="1"/>
                </p:cNvSpPr>
                <p:nvPr/>
              </p:nvSpPr>
              <p:spPr bwMode="auto">
                <a:xfrm>
                  <a:off x="1175" y="11265"/>
                  <a:ext cx="2361" cy="4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s-ES" altLang="es-ES" sz="1200" dirty="0" err="1" smtClean="0"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obtenerColorRelleno</a:t>
                  </a:r>
                  <a:r>
                    <a:rPr lang="es-ES" altLang="es-ES" sz="1200" dirty="0" smtClean="0"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()</a:t>
                  </a:r>
                  <a:endParaRPr kumimoji="0" lang="es-ES" altLang="es-ES" sz="3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3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1466" y="9497"/>
                  <a:ext cx="1546" cy="4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2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Métodos</a:t>
                  </a:r>
                  <a:endParaRPr kumimoji="0" lang="es-ES" altLang="es-ES" sz="3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4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3166" y="9330"/>
                  <a:ext cx="1977" cy="5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2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Estado</a:t>
                  </a:r>
                </a:p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2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 Interno</a:t>
                  </a:r>
                  <a:endParaRPr kumimoji="0" lang="es-ES" altLang="es-ES" sz="3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5" name="Rectangle 28"/>
                <p:cNvSpPr>
                  <a:spLocks noChangeArrowheads="1"/>
                </p:cNvSpPr>
                <p:nvPr/>
              </p:nvSpPr>
              <p:spPr bwMode="auto">
                <a:xfrm>
                  <a:off x="3643" y="9885"/>
                  <a:ext cx="1495" cy="39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lado1: 10</a:t>
                  </a:r>
                  <a:endParaRPr kumimoji="0" lang="es-ES" altLang="es-ES" sz="3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6" name="Rectangle 27"/>
                <p:cNvSpPr>
                  <a:spLocks noChangeArrowheads="1"/>
                </p:cNvSpPr>
                <p:nvPr/>
              </p:nvSpPr>
              <p:spPr bwMode="auto">
                <a:xfrm>
                  <a:off x="3643" y="10301"/>
                  <a:ext cx="1495" cy="39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lado2: 10</a:t>
                  </a:r>
                  <a:endParaRPr kumimoji="0" lang="es-ES" altLang="es-ES" sz="3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7" name="Rectangle 26"/>
                <p:cNvSpPr>
                  <a:spLocks noChangeArrowheads="1"/>
                </p:cNvSpPr>
                <p:nvPr/>
              </p:nvSpPr>
              <p:spPr bwMode="auto">
                <a:xfrm>
                  <a:off x="3643" y="11265"/>
                  <a:ext cx="1765" cy="46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200" b="0" i="0" u="none" strike="noStrike" cap="none" normalizeH="0" baseline="0" dirty="0" err="1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colorR</a:t>
                  </a:r>
                  <a:r>
                    <a:rPr kumimoji="0" lang="es-ES" altLang="es-E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: amarillo</a:t>
                  </a:r>
                  <a:endParaRPr kumimoji="0" lang="es-ES" altLang="es-ES" sz="3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8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800" y="10797"/>
                  <a:ext cx="1897" cy="5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2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…</a:t>
                  </a:r>
                  <a:endParaRPr kumimoji="0" lang="es-ES" altLang="es-ES" sz="3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9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3990" y="10799"/>
                  <a:ext cx="1897" cy="5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2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…</a:t>
                  </a:r>
                  <a:endParaRPr kumimoji="0" lang="es-ES" altLang="es-ES" sz="3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75" name="AutoShape 22"/>
              <p:cNvSpPr>
                <a:spLocks noChangeShapeType="1"/>
              </p:cNvSpPr>
              <p:nvPr/>
            </p:nvSpPr>
            <p:spPr bwMode="auto">
              <a:xfrm>
                <a:off x="-217" y="11787"/>
                <a:ext cx="1460" cy="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3200"/>
              </a:p>
            </p:txBody>
          </p:sp>
          <p:sp>
            <p:nvSpPr>
              <p:cNvPr id="76" name="AutoShape 21"/>
              <p:cNvSpPr>
                <a:spLocks noChangeShapeType="1"/>
              </p:cNvSpPr>
              <p:nvPr/>
            </p:nvSpPr>
            <p:spPr bwMode="auto">
              <a:xfrm>
                <a:off x="-217" y="12307"/>
                <a:ext cx="1460" cy="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3200"/>
              </a:p>
            </p:txBody>
          </p:sp>
          <p:sp>
            <p:nvSpPr>
              <p:cNvPr id="77" name="AutoShape 20"/>
              <p:cNvSpPr>
                <a:spLocks noChangeShapeType="1"/>
              </p:cNvSpPr>
              <p:nvPr/>
            </p:nvSpPr>
            <p:spPr bwMode="auto">
              <a:xfrm>
                <a:off x="-217" y="13140"/>
                <a:ext cx="1392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3200"/>
              </a:p>
            </p:txBody>
          </p:sp>
        </p:grpSp>
        <p:sp>
          <p:nvSpPr>
            <p:cNvPr id="72" name="Rectangle 31"/>
            <p:cNvSpPr>
              <a:spLocks noChangeArrowheads="1"/>
            </p:cNvSpPr>
            <p:nvPr/>
          </p:nvSpPr>
          <p:spPr bwMode="auto">
            <a:xfrm>
              <a:off x="1474091" y="4890047"/>
              <a:ext cx="2528335" cy="3842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altLang="es-ES" sz="1200" dirty="0" err="1" smtClean="0"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establecerC</a:t>
              </a:r>
              <a:r>
                <a:rPr kumimoji="0" lang="es-ES" altLang="es-ES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olorRelleno</a:t>
              </a:r>
              <a:r>
                <a:rPr kumimoji="0" lang="es-ES" altLang="es-E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(</a:t>
              </a:r>
              <a:r>
                <a:rPr kumimoji="0" lang="es-ES" altLang="es-ES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nColor</a:t>
              </a:r>
              <a:r>
                <a:rPr kumimoji="0" lang="es-ES" altLang="es-E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)</a:t>
              </a:r>
              <a:endParaRPr kumimoji="0" lang="es-ES" altLang="es-E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AutoShape 20"/>
            <p:cNvSpPr>
              <a:spLocks noChangeShapeType="1"/>
            </p:cNvSpPr>
            <p:nvPr/>
          </p:nvSpPr>
          <p:spPr bwMode="auto">
            <a:xfrm>
              <a:off x="584899" y="5082155"/>
              <a:ext cx="93507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3200"/>
            </a:p>
          </p:txBody>
        </p:sp>
      </p:grpSp>
    </p:spTree>
    <p:extLst>
      <p:ext uri="{BB962C8B-B14F-4D97-AF65-F5344CB8AC3E}">
        <p14:creationId xmlns:p14="http://schemas.microsoft.com/office/powerpoint/2010/main" val="52852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Ej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1938</TotalTime>
  <Words>1569</Words>
  <Application>Microsoft Office PowerPoint</Application>
  <PresentationFormat>Presentación en pantalla (16:9)</PresentationFormat>
  <Paragraphs>405</Paragraphs>
  <Slides>17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Claridad</vt:lpstr>
      <vt:lpstr>TEMA: introducción a poo.             Objetos en java.</vt:lpstr>
      <vt:lpstr>Paradigmas de programación</vt:lpstr>
      <vt:lpstr>Paradigmas de programación</vt:lpstr>
      <vt:lpstr>Conceptos básicos de POO. Objeto.  </vt:lpstr>
      <vt:lpstr>Conceptos básicos de POO. Objeto</vt:lpstr>
      <vt:lpstr>Conceptos básicos de POO. Objeto.</vt:lpstr>
      <vt:lpstr>Conceptos básicos de POO. Objeto.</vt:lpstr>
      <vt:lpstr>Conceptos básicos de POO. Mensaje.</vt:lpstr>
      <vt:lpstr>Conceptos básicos de POO. Clase.</vt:lpstr>
      <vt:lpstr>Conceptos básicos de POO. Clase.</vt:lpstr>
      <vt:lpstr>Conceptos básicos de POO. Instanciación (creación de objeto)</vt:lpstr>
      <vt:lpstr>Programa orientado a objetos</vt:lpstr>
      <vt:lpstr>Desarrollo de SW Orientado a Objetos</vt:lpstr>
      <vt:lpstr>Objetos en Java.</vt:lpstr>
      <vt:lpstr>Objetos en Java. Instanciación (creación de objeto)</vt:lpstr>
      <vt:lpstr>Objetos en Java. Referencias.</vt:lpstr>
      <vt:lpstr>Envío de mensaje al objeto.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TEMA: introducción a la programación orientada a objetos</dc:title>
  <dc:creator>Victoria Sanz</dc:creator>
  <cp:lastModifiedBy>Victoria Sanz</cp:lastModifiedBy>
  <cp:revision>439</cp:revision>
  <dcterms:created xsi:type="dcterms:W3CDTF">2015-05-21T14:00:56Z</dcterms:created>
  <dcterms:modified xsi:type="dcterms:W3CDTF">2018-09-19T12:31:44Z</dcterms:modified>
</cp:coreProperties>
</file>