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9" r:id="rId7"/>
    <p:sldId id="258" r:id="rId8"/>
    <p:sldId id="259" r:id="rId9"/>
    <p:sldId id="260" r:id="rId10"/>
    <p:sldId id="261" r:id="rId11"/>
    <p:sldId id="262" r:id="rId12"/>
    <p:sldId id="263" r:id="rId13"/>
    <p:sldId id="264" r:id="rId14"/>
    <p:sldId id="265" r:id="rId15"/>
    <p:sldId id="266" r:id="rId16"/>
    <p:sldId id="270" r:id="rId17"/>
    <p:sldId id="271" r:id="rId18"/>
    <p:sldId id="273" r:id="rId19"/>
    <p:sldId id="272" r:id="rId20"/>
    <p:sldId id="274" r:id="rId21"/>
    <p:sldId id="276" r:id="rId22"/>
    <p:sldId id="277" r:id="rId23"/>
    <p:sldId id="275" r:id="rId24"/>
    <p:sldId id="278" r:id="rId25"/>
    <p:sldId id="289" r:id="rId26"/>
    <p:sldId id="290" r:id="rId27"/>
    <p:sldId id="280" r:id="rId28"/>
    <p:sldId id="281" r:id="rId29"/>
    <p:sldId id="282" r:id="rId30"/>
    <p:sldId id="283" r:id="rId31"/>
    <p:sldId id="284" r:id="rId32"/>
    <p:sldId id="286" r:id="rId33"/>
    <p:sldId id="285" r:id="rId34"/>
    <p:sldId id="287" r:id="rId35"/>
    <p:sldId id="279" r:id="rId36"/>
    <p:sldId id="291" r:id="rId37"/>
    <p:sldId id="292" r:id="rId38"/>
    <p:sldId id="293" r:id="rId39"/>
    <p:sldId id="267" r:id="rId40"/>
    <p:sldId id="28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B6F5F7-DCAB-4A81-81BF-41324F1A048A}" v="2" dt="2024-01-23T23:07:28.0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sorterViewPr>
    <p:cViewPr>
      <p:scale>
        <a:sx n="100" d="100"/>
        <a:sy n="100" d="100"/>
      </p:scale>
      <p:origin x="0" y="-138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0C400-64CB-49A7-92F7-F129BF9AE1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D3B4D3-A1D6-4568-B1DC-50D0FAB386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42BE3F-490A-4594-BDF8-1F039BBA609B}"/>
              </a:ext>
            </a:extLst>
          </p:cNvPr>
          <p:cNvSpPr>
            <a:spLocks noGrp="1"/>
          </p:cNvSpPr>
          <p:nvPr>
            <p:ph type="dt" sz="half" idx="10"/>
          </p:nvPr>
        </p:nvSpPr>
        <p:spPr/>
        <p:txBody>
          <a:bodyPr/>
          <a:lstStyle/>
          <a:p>
            <a:fld id="{FF2B99A5-570D-4D6D-BFBC-F99075DC9497}" type="datetimeFigureOut">
              <a:rPr lang="en-US" smtClean="0"/>
              <a:t>8/2/2024</a:t>
            </a:fld>
            <a:endParaRPr lang="en-US"/>
          </a:p>
        </p:txBody>
      </p:sp>
      <p:sp>
        <p:nvSpPr>
          <p:cNvPr id="5" name="Footer Placeholder 4">
            <a:extLst>
              <a:ext uri="{FF2B5EF4-FFF2-40B4-BE49-F238E27FC236}">
                <a16:creationId xmlns:a16="http://schemas.microsoft.com/office/drawing/2014/main" id="{167F58BA-5294-46EE-A97D-7D5A96A610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AC3CA5-AAA9-4168-8C95-C04DB7C37571}"/>
              </a:ext>
            </a:extLst>
          </p:cNvPr>
          <p:cNvSpPr>
            <a:spLocks noGrp="1"/>
          </p:cNvSpPr>
          <p:nvPr>
            <p:ph type="sldNum" sz="quarter" idx="12"/>
          </p:nvPr>
        </p:nvSpPr>
        <p:spPr/>
        <p:txBody>
          <a:bodyPr/>
          <a:lstStyle/>
          <a:p>
            <a:fld id="{DAF965E5-1BA9-4DB5-8954-ADEFA8E73F2D}" type="slidenum">
              <a:rPr lang="en-US" smtClean="0"/>
              <a:t>‹#›</a:t>
            </a:fld>
            <a:endParaRPr lang="en-US"/>
          </a:p>
        </p:txBody>
      </p:sp>
    </p:spTree>
    <p:extLst>
      <p:ext uri="{BB962C8B-B14F-4D97-AF65-F5344CB8AC3E}">
        <p14:creationId xmlns:p14="http://schemas.microsoft.com/office/powerpoint/2010/main" val="3396120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65A8E-A9CB-4DF4-97B9-DFA02EFD43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D2C181-8D27-40BA-BA91-266824A3B1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B4831E-BD5D-4ECA-8420-B862591C0019}"/>
              </a:ext>
            </a:extLst>
          </p:cNvPr>
          <p:cNvSpPr>
            <a:spLocks noGrp="1"/>
          </p:cNvSpPr>
          <p:nvPr>
            <p:ph type="dt" sz="half" idx="10"/>
          </p:nvPr>
        </p:nvSpPr>
        <p:spPr/>
        <p:txBody>
          <a:bodyPr/>
          <a:lstStyle/>
          <a:p>
            <a:fld id="{FF2B99A5-570D-4D6D-BFBC-F99075DC9497}" type="datetimeFigureOut">
              <a:rPr lang="en-US" smtClean="0"/>
              <a:t>8/2/2024</a:t>
            </a:fld>
            <a:endParaRPr lang="en-US"/>
          </a:p>
        </p:txBody>
      </p:sp>
      <p:sp>
        <p:nvSpPr>
          <p:cNvPr id="5" name="Footer Placeholder 4">
            <a:extLst>
              <a:ext uri="{FF2B5EF4-FFF2-40B4-BE49-F238E27FC236}">
                <a16:creationId xmlns:a16="http://schemas.microsoft.com/office/drawing/2014/main" id="{B98D1E56-2242-480D-B20F-3A48CA8B4D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9E97C2-A3A7-4FE0-B8BA-96C35C1A03A2}"/>
              </a:ext>
            </a:extLst>
          </p:cNvPr>
          <p:cNvSpPr>
            <a:spLocks noGrp="1"/>
          </p:cNvSpPr>
          <p:nvPr>
            <p:ph type="sldNum" sz="quarter" idx="12"/>
          </p:nvPr>
        </p:nvSpPr>
        <p:spPr/>
        <p:txBody>
          <a:bodyPr/>
          <a:lstStyle/>
          <a:p>
            <a:fld id="{DAF965E5-1BA9-4DB5-8954-ADEFA8E73F2D}" type="slidenum">
              <a:rPr lang="en-US" smtClean="0"/>
              <a:t>‹#›</a:t>
            </a:fld>
            <a:endParaRPr lang="en-US"/>
          </a:p>
        </p:txBody>
      </p:sp>
    </p:spTree>
    <p:extLst>
      <p:ext uri="{BB962C8B-B14F-4D97-AF65-F5344CB8AC3E}">
        <p14:creationId xmlns:p14="http://schemas.microsoft.com/office/powerpoint/2010/main" val="2419520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A996B2-246B-43B2-B112-CE3B472E9C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B36DB6-8771-401F-8E78-8A14A76B36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E66A7D-32D1-460D-8941-7586B36BE8EC}"/>
              </a:ext>
            </a:extLst>
          </p:cNvPr>
          <p:cNvSpPr>
            <a:spLocks noGrp="1"/>
          </p:cNvSpPr>
          <p:nvPr>
            <p:ph type="dt" sz="half" idx="10"/>
          </p:nvPr>
        </p:nvSpPr>
        <p:spPr/>
        <p:txBody>
          <a:bodyPr/>
          <a:lstStyle/>
          <a:p>
            <a:fld id="{FF2B99A5-570D-4D6D-BFBC-F99075DC9497}" type="datetimeFigureOut">
              <a:rPr lang="en-US" smtClean="0"/>
              <a:t>8/2/2024</a:t>
            </a:fld>
            <a:endParaRPr lang="en-US"/>
          </a:p>
        </p:txBody>
      </p:sp>
      <p:sp>
        <p:nvSpPr>
          <p:cNvPr id="5" name="Footer Placeholder 4">
            <a:extLst>
              <a:ext uri="{FF2B5EF4-FFF2-40B4-BE49-F238E27FC236}">
                <a16:creationId xmlns:a16="http://schemas.microsoft.com/office/drawing/2014/main" id="{73E09066-1F3D-4F7D-894A-171D25F68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63291-B950-46D1-A37A-40A5B24BA71E}"/>
              </a:ext>
            </a:extLst>
          </p:cNvPr>
          <p:cNvSpPr>
            <a:spLocks noGrp="1"/>
          </p:cNvSpPr>
          <p:nvPr>
            <p:ph type="sldNum" sz="quarter" idx="12"/>
          </p:nvPr>
        </p:nvSpPr>
        <p:spPr/>
        <p:txBody>
          <a:bodyPr/>
          <a:lstStyle/>
          <a:p>
            <a:fld id="{DAF965E5-1BA9-4DB5-8954-ADEFA8E73F2D}" type="slidenum">
              <a:rPr lang="en-US" smtClean="0"/>
              <a:t>‹#›</a:t>
            </a:fld>
            <a:endParaRPr lang="en-US"/>
          </a:p>
        </p:txBody>
      </p:sp>
    </p:spTree>
    <p:extLst>
      <p:ext uri="{BB962C8B-B14F-4D97-AF65-F5344CB8AC3E}">
        <p14:creationId xmlns:p14="http://schemas.microsoft.com/office/powerpoint/2010/main" val="1090460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44DD6-28BC-4BF4-94F4-2D6CF22DFB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EC3AFD-A14A-4899-A07E-7221BFD51B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7CD1D-5515-480B-BC06-0F5C501BDCE8}"/>
              </a:ext>
            </a:extLst>
          </p:cNvPr>
          <p:cNvSpPr>
            <a:spLocks noGrp="1"/>
          </p:cNvSpPr>
          <p:nvPr>
            <p:ph type="dt" sz="half" idx="10"/>
          </p:nvPr>
        </p:nvSpPr>
        <p:spPr/>
        <p:txBody>
          <a:bodyPr/>
          <a:lstStyle/>
          <a:p>
            <a:fld id="{FF2B99A5-570D-4D6D-BFBC-F99075DC9497}" type="datetimeFigureOut">
              <a:rPr lang="en-US" smtClean="0"/>
              <a:t>8/2/2024</a:t>
            </a:fld>
            <a:endParaRPr lang="en-US"/>
          </a:p>
        </p:txBody>
      </p:sp>
      <p:sp>
        <p:nvSpPr>
          <p:cNvPr id="5" name="Footer Placeholder 4">
            <a:extLst>
              <a:ext uri="{FF2B5EF4-FFF2-40B4-BE49-F238E27FC236}">
                <a16:creationId xmlns:a16="http://schemas.microsoft.com/office/drawing/2014/main" id="{9F68B837-B3E8-4E63-B7E5-3A9A5301D6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28609-C36F-4957-A931-B835A8F3A724}"/>
              </a:ext>
            </a:extLst>
          </p:cNvPr>
          <p:cNvSpPr>
            <a:spLocks noGrp="1"/>
          </p:cNvSpPr>
          <p:nvPr>
            <p:ph type="sldNum" sz="quarter" idx="12"/>
          </p:nvPr>
        </p:nvSpPr>
        <p:spPr/>
        <p:txBody>
          <a:bodyPr/>
          <a:lstStyle/>
          <a:p>
            <a:fld id="{DAF965E5-1BA9-4DB5-8954-ADEFA8E73F2D}" type="slidenum">
              <a:rPr lang="en-US" smtClean="0"/>
              <a:t>‹#›</a:t>
            </a:fld>
            <a:endParaRPr lang="en-US"/>
          </a:p>
        </p:txBody>
      </p:sp>
    </p:spTree>
    <p:extLst>
      <p:ext uri="{BB962C8B-B14F-4D97-AF65-F5344CB8AC3E}">
        <p14:creationId xmlns:p14="http://schemas.microsoft.com/office/powerpoint/2010/main" val="1605011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4FD65-7676-453B-8504-9FE25FB091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B32F57-27B9-4997-9AFA-935AADB7E5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FD29B0-E741-47F8-9663-C5C091419665}"/>
              </a:ext>
            </a:extLst>
          </p:cNvPr>
          <p:cNvSpPr>
            <a:spLocks noGrp="1"/>
          </p:cNvSpPr>
          <p:nvPr>
            <p:ph type="dt" sz="half" idx="10"/>
          </p:nvPr>
        </p:nvSpPr>
        <p:spPr/>
        <p:txBody>
          <a:bodyPr/>
          <a:lstStyle/>
          <a:p>
            <a:fld id="{FF2B99A5-570D-4D6D-BFBC-F99075DC9497}" type="datetimeFigureOut">
              <a:rPr lang="en-US" smtClean="0"/>
              <a:t>8/2/2024</a:t>
            </a:fld>
            <a:endParaRPr lang="en-US"/>
          </a:p>
        </p:txBody>
      </p:sp>
      <p:sp>
        <p:nvSpPr>
          <p:cNvPr id="5" name="Footer Placeholder 4">
            <a:extLst>
              <a:ext uri="{FF2B5EF4-FFF2-40B4-BE49-F238E27FC236}">
                <a16:creationId xmlns:a16="http://schemas.microsoft.com/office/drawing/2014/main" id="{56EAB300-F202-4A2C-8FEC-9ADC559C53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5BF88-7CFC-46DF-A418-4FA0F3F6E3E6}"/>
              </a:ext>
            </a:extLst>
          </p:cNvPr>
          <p:cNvSpPr>
            <a:spLocks noGrp="1"/>
          </p:cNvSpPr>
          <p:nvPr>
            <p:ph type="sldNum" sz="quarter" idx="12"/>
          </p:nvPr>
        </p:nvSpPr>
        <p:spPr/>
        <p:txBody>
          <a:bodyPr/>
          <a:lstStyle/>
          <a:p>
            <a:fld id="{DAF965E5-1BA9-4DB5-8954-ADEFA8E73F2D}" type="slidenum">
              <a:rPr lang="en-US" smtClean="0"/>
              <a:t>‹#›</a:t>
            </a:fld>
            <a:endParaRPr lang="en-US"/>
          </a:p>
        </p:txBody>
      </p:sp>
    </p:spTree>
    <p:extLst>
      <p:ext uri="{BB962C8B-B14F-4D97-AF65-F5344CB8AC3E}">
        <p14:creationId xmlns:p14="http://schemas.microsoft.com/office/powerpoint/2010/main" val="895070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47B8E-D6AA-49E4-933C-53D66B20D4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DA6191-E523-4A75-AF3A-4EBD74AAAB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9DB184-80F8-422D-ADCE-6FACD930B1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E35868-A9B4-4935-99B8-05377414B43C}"/>
              </a:ext>
            </a:extLst>
          </p:cNvPr>
          <p:cNvSpPr>
            <a:spLocks noGrp="1"/>
          </p:cNvSpPr>
          <p:nvPr>
            <p:ph type="dt" sz="half" idx="10"/>
          </p:nvPr>
        </p:nvSpPr>
        <p:spPr/>
        <p:txBody>
          <a:bodyPr/>
          <a:lstStyle/>
          <a:p>
            <a:fld id="{FF2B99A5-570D-4D6D-BFBC-F99075DC9497}" type="datetimeFigureOut">
              <a:rPr lang="en-US" smtClean="0"/>
              <a:t>8/2/2024</a:t>
            </a:fld>
            <a:endParaRPr lang="en-US"/>
          </a:p>
        </p:txBody>
      </p:sp>
      <p:sp>
        <p:nvSpPr>
          <p:cNvPr id="6" name="Footer Placeholder 5">
            <a:extLst>
              <a:ext uri="{FF2B5EF4-FFF2-40B4-BE49-F238E27FC236}">
                <a16:creationId xmlns:a16="http://schemas.microsoft.com/office/drawing/2014/main" id="{D3347754-7FA6-487C-9F93-97D2EF5DC8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C6F7C7-C762-4A45-9A78-DFC3913DDC36}"/>
              </a:ext>
            </a:extLst>
          </p:cNvPr>
          <p:cNvSpPr>
            <a:spLocks noGrp="1"/>
          </p:cNvSpPr>
          <p:nvPr>
            <p:ph type="sldNum" sz="quarter" idx="12"/>
          </p:nvPr>
        </p:nvSpPr>
        <p:spPr/>
        <p:txBody>
          <a:bodyPr/>
          <a:lstStyle/>
          <a:p>
            <a:fld id="{DAF965E5-1BA9-4DB5-8954-ADEFA8E73F2D}" type="slidenum">
              <a:rPr lang="en-US" smtClean="0"/>
              <a:t>‹#›</a:t>
            </a:fld>
            <a:endParaRPr lang="en-US"/>
          </a:p>
        </p:txBody>
      </p:sp>
    </p:spTree>
    <p:extLst>
      <p:ext uri="{BB962C8B-B14F-4D97-AF65-F5344CB8AC3E}">
        <p14:creationId xmlns:p14="http://schemas.microsoft.com/office/powerpoint/2010/main" val="1690628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BB50D-5F81-4B01-AE83-D70F94CAA0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A5915F-E051-4229-B7FE-6F156E0F6C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2698BF-13BC-4B39-8FC3-2DFC41CCFC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7EE1DC-0531-49A4-9C37-2EC7BF9B1F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0A2211-8DCC-4C9A-90AF-5D2A159B85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F12EF4-98FA-4C91-B4C7-8248D638A7BC}"/>
              </a:ext>
            </a:extLst>
          </p:cNvPr>
          <p:cNvSpPr>
            <a:spLocks noGrp="1"/>
          </p:cNvSpPr>
          <p:nvPr>
            <p:ph type="dt" sz="half" idx="10"/>
          </p:nvPr>
        </p:nvSpPr>
        <p:spPr/>
        <p:txBody>
          <a:bodyPr/>
          <a:lstStyle/>
          <a:p>
            <a:fld id="{FF2B99A5-570D-4D6D-BFBC-F99075DC9497}" type="datetimeFigureOut">
              <a:rPr lang="en-US" smtClean="0"/>
              <a:t>8/2/2024</a:t>
            </a:fld>
            <a:endParaRPr lang="en-US"/>
          </a:p>
        </p:txBody>
      </p:sp>
      <p:sp>
        <p:nvSpPr>
          <p:cNvPr id="8" name="Footer Placeholder 7">
            <a:extLst>
              <a:ext uri="{FF2B5EF4-FFF2-40B4-BE49-F238E27FC236}">
                <a16:creationId xmlns:a16="http://schemas.microsoft.com/office/drawing/2014/main" id="{7F0A1F7F-30AE-4B78-93BB-5CE63D2330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210752-041F-4699-AF08-C4D6C8877C35}"/>
              </a:ext>
            </a:extLst>
          </p:cNvPr>
          <p:cNvSpPr>
            <a:spLocks noGrp="1"/>
          </p:cNvSpPr>
          <p:nvPr>
            <p:ph type="sldNum" sz="quarter" idx="12"/>
          </p:nvPr>
        </p:nvSpPr>
        <p:spPr/>
        <p:txBody>
          <a:bodyPr/>
          <a:lstStyle/>
          <a:p>
            <a:fld id="{DAF965E5-1BA9-4DB5-8954-ADEFA8E73F2D}" type="slidenum">
              <a:rPr lang="en-US" smtClean="0"/>
              <a:t>‹#›</a:t>
            </a:fld>
            <a:endParaRPr lang="en-US"/>
          </a:p>
        </p:txBody>
      </p:sp>
    </p:spTree>
    <p:extLst>
      <p:ext uri="{BB962C8B-B14F-4D97-AF65-F5344CB8AC3E}">
        <p14:creationId xmlns:p14="http://schemas.microsoft.com/office/powerpoint/2010/main" val="1159166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20BFD-36E6-4593-80EF-44164076C0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96A7AC-8E18-44BB-8F54-FF9DF5916CE4}"/>
              </a:ext>
            </a:extLst>
          </p:cNvPr>
          <p:cNvSpPr>
            <a:spLocks noGrp="1"/>
          </p:cNvSpPr>
          <p:nvPr>
            <p:ph type="dt" sz="half" idx="10"/>
          </p:nvPr>
        </p:nvSpPr>
        <p:spPr/>
        <p:txBody>
          <a:bodyPr/>
          <a:lstStyle/>
          <a:p>
            <a:fld id="{FF2B99A5-570D-4D6D-BFBC-F99075DC9497}" type="datetimeFigureOut">
              <a:rPr lang="en-US" smtClean="0"/>
              <a:t>8/2/2024</a:t>
            </a:fld>
            <a:endParaRPr lang="en-US"/>
          </a:p>
        </p:txBody>
      </p:sp>
      <p:sp>
        <p:nvSpPr>
          <p:cNvPr id="4" name="Footer Placeholder 3">
            <a:extLst>
              <a:ext uri="{FF2B5EF4-FFF2-40B4-BE49-F238E27FC236}">
                <a16:creationId xmlns:a16="http://schemas.microsoft.com/office/drawing/2014/main" id="{FE064DE3-C130-45B5-BB22-C6ABA4B888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831267-9A10-4978-AB3E-35EE3BDDD068}"/>
              </a:ext>
            </a:extLst>
          </p:cNvPr>
          <p:cNvSpPr>
            <a:spLocks noGrp="1"/>
          </p:cNvSpPr>
          <p:nvPr>
            <p:ph type="sldNum" sz="quarter" idx="12"/>
          </p:nvPr>
        </p:nvSpPr>
        <p:spPr/>
        <p:txBody>
          <a:bodyPr/>
          <a:lstStyle/>
          <a:p>
            <a:fld id="{DAF965E5-1BA9-4DB5-8954-ADEFA8E73F2D}" type="slidenum">
              <a:rPr lang="en-US" smtClean="0"/>
              <a:t>‹#›</a:t>
            </a:fld>
            <a:endParaRPr lang="en-US"/>
          </a:p>
        </p:txBody>
      </p:sp>
    </p:spTree>
    <p:extLst>
      <p:ext uri="{BB962C8B-B14F-4D97-AF65-F5344CB8AC3E}">
        <p14:creationId xmlns:p14="http://schemas.microsoft.com/office/powerpoint/2010/main" val="633043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109607-344D-40ED-8FAE-61F8B5BE2ED5}"/>
              </a:ext>
            </a:extLst>
          </p:cNvPr>
          <p:cNvSpPr>
            <a:spLocks noGrp="1"/>
          </p:cNvSpPr>
          <p:nvPr>
            <p:ph type="dt" sz="half" idx="10"/>
          </p:nvPr>
        </p:nvSpPr>
        <p:spPr/>
        <p:txBody>
          <a:bodyPr/>
          <a:lstStyle/>
          <a:p>
            <a:fld id="{FF2B99A5-570D-4D6D-BFBC-F99075DC9497}" type="datetimeFigureOut">
              <a:rPr lang="en-US" smtClean="0"/>
              <a:t>8/2/2024</a:t>
            </a:fld>
            <a:endParaRPr lang="en-US"/>
          </a:p>
        </p:txBody>
      </p:sp>
      <p:sp>
        <p:nvSpPr>
          <p:cNvPr id="3" name="Footer Placeholder 2">
            <a:extLst>
              <a:ext uri="{FF2B5EF4-FFF2-40B4-BE49-F238E27FC236}">
                <a16:creationId xmlns:a16="http://schemas.microsoft.com/office/drawing/2014/main" id="{7F5DB1C5-711B-4BCE-BDF0-51BC7C79C5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CB0460-EF54-46C3-9AE4-3D0F5A7B8113}"/>
              </a:ext>
            </a:extLst>
          </p:cNvPr>
          <p:cNvSpPr>
            <a:spLocks noGrp="1"/>
          </p:cNvSpPr>
          <p:nvPr>
            <p:ph type="sldNum" sz="quarter" idx="12"/>
          </p:nvPr>
        </p:nvSpPr>
        <p:spPr/>
        <p:txBody>
          <a:bodyPr/>
          <a:lstStyle/>
          <a:p>
            <a:fld id="{DAF965E5-1BA9-4DB5-8954-ADEFA8E73F2D}" type="slidenum">
              <a:rPr lang="en-US" smtClean="0"/>
              <a:t>‹#›</a:t>
            </a:fld>
            <a:endParaRPr lang="en-US"/>
          </a:p>
        </p:txBody>
      </p:sp>
    </p:spTree>
    <p:extLst>
      <p:ext uri="{BB962C8B-B14F-4D97-AF65-F5344CB8AC3E}">
        <p14:creationId xmlns:p14="http://schemas.microsoft.com/office/powerpoint/2010/main" val="796877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8E9B8-DDC5-4CF6-92B2-925AA565A9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AFBED9-CE88-4C23-A4F7-01525C8DF5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2D463A-96A0-4B89-8F18-486F3FE1BE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CCBFBC-82B1-4B58-B6E4-B695A0DCF2F1}"/>
              </a:ext>
            </a:extLst>
          </p:cNvPr>
          <p:cNvSpPr>
            <a:spLocks noGrp="1"/>
          </p:cNvSpPr>
          <p:nvPr>
            <p:ph type="dt" sz="half" idx="10"/>
          </p:nvPr>
        </p:nvSpPr>
        <p:spPr/>
        <p:txBody>
          <a:bodyPr/>
          <a:lstStyle/>
          <a:p>
            <a:fld id="{FF2B99A5-570D-4D6D-BFBC-F99075DC9497}" type="datetimeFigureOut">
              <a:rPr lang="en-US" smtClean="0"/>
              <a:t>8/2/2024</a:t>
            </a:fld>
            <a:endParaRPr lang="en-US"/>
          </a:p>
        </p:txBody>
      </p:sp>
      <p:sp>
        <p:nvSpPr>
          <p:cNvPr id="6" name="Footer Placeholder 5">
            <a:extLst>
              <a:ext uri="{FF2B5EF4-FFF2-40B4-BE49-F238E27FC236}">
                <a16:creationId xmlns:a16="http://schemas.microsoft.com/office/drawing/2014/main" id="{DDAC7A9B-9E97-4554-AF93-5A5A8BC12C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2EF7F2-C047-4BA9-AF6C-908E7ED7A0F9}"/>
              </a:ext>
            </a:extLst>
          </p:cNvPr>
          <p:cNvSpPr>
            <a:spLocks noGrp="1"/>
          </p:cNvSpPr>
          <p:nvPr>
            <p:ph type="sldNum" sz="quarter" idx="12"/>
          </p:nvPr>
        </p:nvSpPr>
        <p:spPr/>
        <p:txBody>
          <a:bodyPr/>
          <a:lstStyle/>
          <a:p>
            <a:fld id="{DAF965E5-1BA9-4DB5-8954-ADEFA8E73F2D}" type="slidenum">
              <a:rPr lang="en-US" smtClean="0"/>
              <a:t>‹#›</a:t>
            </a:fld>
            <a:endParaRPr lang="en-US"/>
          </a:p>
        </p:txBody>
      </p:sp>
    </p:spTree>
    <p:extLst>
      <p:ext uri="{BB962C8B-B14F-4D97-AF65-F5344CB8AC3E}">
        <p14:creationId xmlns:p14="http://schemas.microsoft.com/office/powerpoint/2010/main" val="2417882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466A6-95A3-4B32-9207-E627BD95C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FC3239-248D-4587-988F-2DF6FB7C87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C6815A-5318-414F-BC57-7738A6BD9C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633AFB-5105-452C-8F34-0D0030F4A39A}"/>
              </a:ext>
            </a:extLst>
          </p:cNvPr>
          <p:cNvSpPr>
            <a:spLocks noGrp="1"/>
          </p:cNvSpPr>
          <p:nvPr>
            <p:ph type="dt" sz="half" idx="10"/>
          </p:nvPr>
        </p:nvSpPr>
        <p:spPr/>
        <p:txBody>
          <a:bodyPr/>
          <a:lstStyle/>
          <a:p>
            <a:fld id="{FF2B99A5-570D-4D6D-BFBC-F99075DC9497}" type="datetimeFigureOut">
              <a:rPr lang="en-US" smtClean="0"/>
              <a:t>8/2/2024</a:t>
            </a:fld>
            <a:endParaRPr lang="en-US"/>
          </a:p>
        </p:txBody>
      </p:sp>
      <p:sp>
        <p:nvSpPr>
          <p:cNvPr id="6" name="Footer Placeholder 5">
            <a:extLst>
              <a:ext uri="{FF2B5EF4-FFF2-40B4-BE49-F238E27FC236}">
                <a16:creationId xmlns:a16="http://schemas.microsoft.com/office/drawing/2014/main" id="{68752E25-14DD-4DE0-8712-98C0CEB5F0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E4D413-ED40-49BD-9535-D93CCFB33EBB}"/>
              </a:ext>
            </a:extLst>
          </p:cNvPr>
          <p:cNvSpPr>
            <a:spLocks noGrp="1"/>
          </p:cNvSpPr>
          <p:nvPr>
            <p:ph type="sldNum" sz="quarter" idx="12"/>
          </p:nvPr>
        </p:nvSpPr>
        <p:spPr/>
        <p:txBody>
          <a:bodyPr/>
          <a:lstStyle/>
          <a:p>
            <a:fld id="{DAF965E5-1BA9-4DB5-8954-ADEFA8E73F2D}" type="slidenum">
              <a:rPr lang="en-US" smtClean="0"/>
              <a:t>‹#›</a:t>
            </a:fld>
            <a:endParaRPr lang="en-US"/>
          </a:p>
        </p:txBody>
      </p:sp>
    </p:spTree>
    <p:extLst>
      <p:ext uri="{BB962C8B-B14F-4D97-AF65-F5344CB8AC3E}">
        <p14:creationId xmlns:p14="http://schemas.microsoft.com/office/powerpoint/2010/main" val="591870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EA5314-10A8-4CE8-BC4E-395838AB4A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8C56DD-80EF-4AC6-8D11-BA1D253AEC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65309D-44FB-4639-932F-BADF831BCD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2B99A5-570D-4D6D-BFBC-F99075DC9497}" type="datetimeFigureOut">
              <a:rPr lang="en-US" smtClean="0"/>
              <a:t>8/2/2024</a:t>
            </a:fld>
            <a:endParaRPr lang="en-US"/>
          </a:p>
        </p:txBody>
      </p:sp>
      <p:sp>
        <p:nvSpPr>
          <p:cNvPr id="5" name="Footer Placeholder 4">
            <a:extLst>
              <a:ext uri="{FF2B5EF4-FFF2-40B4-BE49-F238E27FC236}">
                <a16:creationId xmlns:a16="http://schemas.microsoft.com/office/drawing/2014/main" id="{EB835708-0DD5-4459-BF38-9581F87B76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7737CA-42E5-44E5-959E-1DCA333961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F965E5-1BA9-4DB5-8954-ADEFA8E73F2D}" type="slidenum">
              <a:rPr lang="en-US" smtClean="0"/>
              <a:t>‹#›</a:t>
            </a:fld>
            <a:endParaRPr lang="en-US"/>
          </a:p>
        </p:txBody>
      </p:sp>
    </p:spTree>
    <p:extLst>
      <p:ext uri="{BB962C8B-B14F-4D97-AF65-F5344CB8AC3E}">
        <p14:creationId xmlns:p14="http://schemas.microsoft.com/office/powerpoint/2010/main" val="3962908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D2A47-3B3F-4A65-8A0F-C0A926FBEBAE}"/>
              </a:ext>
            </a:extLst>
          </p:cNvPr>
          <p:cNvSpPr>
            <a:spLocks noGrp="1"/>
          </p:cNvSpPr>
          <p:nvPr>
            <p:ph type="ctrTitle"/>
          </p:nvPr>
        </p:nvSpPr>
        <p:spPr/>
        <p:txBody>
          <a:bodyPr/>
          <a:lstStyle/>
          <a:p>
            <a:r>
              <a:rPr lang="en-US" dirty="0">
                <a:solidFill>
                  <a:srgbClr val="0000FF"/>
                </a:solidFill>
              </a:rPr>
              <a:t>Graph Databases</a:t>
            </a:r>
          </a:p>
        </p:txBody>
      </p:sp>
      <p:sp>
        <p:nvSpPr>
          <p:cNvPr id="3" name="Subtitle 2">
            <a:extLst>
              <a:ext uri="{FF2B5EF4-FFF2-40B4-BE49-F238E27FC236}">
                <a16:creationId xmlns:a16="http://schemas.microsoft.com/office/drawing/2014/main" id="{04D4F72D-656C-4A85-AE91-383AE9B65759}"/>
              </a:ext>
            </a:extLst>
          </p:cNvPr>
          <p:cNvSpPr>
            <a:spLocks noGrp="1"/>
          </p:cNvSpPr>
          <p:nvPr>
            <p:ph type="subTitle" idx="1"/>
          </p:nvPr>
        </p:nvSpPr>
        <p:spPr/>
        <p:txBody>
          <a:bodyPr>
            <a:normAutofit/>
          </a:bodyPr>
          <a:lstStyle/>
          <a:p>
            <a:r>
              <a:rPr lang="en-US" sz="3200" dirty="0"/>
              <a:t>Francisco Moreno</a:t>
            </a:r>
          </a:p>
          <a:p>
            <a:r>
              <a:rPr lang="en-US" sz="3200" dirty="0"/>
              <a:t>(with extracts from different sources)</a:t>
            </a:r>
          </a:p>
        </p:txBody>
      </p:sp>
    </p:spTree>
    <p:extLst>
      <p:ext uri="{BB962C8B-B14F-4D97-AF65-F5344CB8AC3E}">
        <p14:creationId xmlns:p14="http://schemas.microsoft.com/office/powerpoint/2010/main" val="1876664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4535D-2B3B-4605-87CD-D742EFCB3C96}"/>
              </a:ext>
            </a:extLst>
          </p:cNvPr>
          <p:cNvSpPr>
            <a:spLocks noGrp="1"/>
          </p:cNvSpPr>
          <p:nvPr>
            <p:ph type="title"/>
          </p:nvPr>
        </p:nvSpPr>
        <p:spPr/>
        <p:txBody>
          <a:bodyPr/>
          <a:lstStyle/>
          <a:p>
            <a:r>
              <a:rPr lang="en-US" dirty="0"/>
              <a:t>Why a Database Query Language Matters?</a:t>
            </a:r>
          </a:p>
        </p:txBody>
      </p:sp>
      <p:sp>
        <p:nvSpPr>
          <p:cNvPr id="3" name="Content Placeholder 2">
            <a:extLst>
              <a:ext uri="{FF2B5EF4-FFF2-40B4-BE49-F238E27FC236}">
                <a16:creationId xmlns:a16="http://schemas.microsoft.com/office/drawing/2014/main" id="{02070591-0806-4B9E-899B-CF458BBDC271}"/>
              </a:ext>
            </a:extLst>
          </p:cNvPr>
          <p:cNvSpPr>
            <a:spLocks noGrp="1"/>
          </p:cNvSpPr>
          <p:nvPr>
            <p:ph idx="1"/>
          </p:nvPr>
        </p:nvSpPr>
        <p:spPr/>
        <p:txBody>
          <a:bodyPr/>
          <a:lstStyle/>
          <a:p>
            <a:r>
              <a:rPr lang="en-US" sz="3200" dirty="0"/>
              <a:t>Just as GDBs have made the modeling process more understandable for the uninitiated, so has a GDB query language made it easier than ever for the common person to understand and create their own queries.</a:t>
            </a:r>
          </a:p>
          <a:p>
            <a:r>
              <a:rPr lang="en-US" sz="3200" dirty="0"/>
              <a:t>A single query in SQL can be many lines longer than the same query in a GDB query language like Cypher (Neo4j’s language).</a:t>
            </a:r>
          </a:p>
        </p:txBody>
      </p:sp>
    </p:spTree>
    <p:extLst>
      <p:ext uri="{BB962C8B-B14F-4D97-AF65-F5344CB8AC3E}">
        <p14:creationId xmlns:p14="http://schemas.microsoft.com/office/powerpoint/2010/main" val="628671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64160-70C6-4120-82E1-BBEB482D65C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1FAF55-92CD-42B9-8C6B-F11D95997CB0}"/>
              </a:ext>
            </a:extLst>
          </p:cNvPr>
          <p:cNvSpPr>
            <a:spLocks noGrp="1"/>
          </p:cNvSpPr>
          <p:nvPr>
            <p:ph idx="1"/>
          </p:nvPr>
        </p:nvSpPr>
        <p:spPr/>
        <p:txBody>
          <a:bodyPr/>
          <a:lstStyle/>
          <a:p>
            <a:pPr algn="l"/>
            <a:r>
              <a:rPr lang="en-US" sz="3200" dirty="0"/>
              <a:t>Lengthy (of many lines) queries usually take more time to run, are difficult to understand, and they also are more likely to include human coding mistakes because of their complexity. </a:t>
            </a:r>
          </a:p>
          <a:p>
            <a:pPr algn="l"/>
            <a:r>
              <a:rPr lang="en-US" sz="3200" dirty="0"/>
              <a:t>In addition, shorter queries increase the ease of understanding and maintenance across a team of developers.</a:t>
            </a:r>
          </a:p>
        </p:txBody>
      </p:sp>
    </p:spTree>
    <p:extLst>
      <p:ext uri="{BB962C8B-B14F-4D97-AF65-F5344CB8AC3E}">
        <p14:creationId xmlns:p14="http://schemas.microsoft.com/office/powerpoint/2010/main" val="4011951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4A700-ED42-4F2C-BB04-659C3F6B11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FF4439A-7940-4AD4-934C-1BDD080DBA56}"/>
              </a:ext>
            </a:extLst>
          </p:cNvPr>
          <p:cNvSpPr>
            <a:spLocks noGrp="1"/>
          </p:cNvSpPr>
          <p:nvPr>
            <p:ph idx="1"/>
          </p:nvPr>
        </p:nvSpPr>
        <p:spPr/>
        <p:txBody>
          <a:bodyPr/>
          <a:lstStyle/>
          <a:p>
            <a:r>
              <a:rPr lang="en-US" sz="3200" dirty="0"/>
              <a:t>A query language represents its model closely. That is why SQL is all about tables and joins while Cypher is all about relationships between entities.</a:t>
            </a:r>
          </a:p>
          <a:p>
            <a:pPr algn="l"/>
            <a:r>
              <a:rPr lang="en-US" sz="3200" dirty="0"/>
              <a:t>GDBs models, on the other hand, not only communicate how our data is related, but they also help us clearly communicate the kinds of queries we want to ask of our data model.</a:t>
            </a:r>
          </a:p>
          <a:p>
            <a:endParaRPr lang="en-US" dirty="0"/>
          </a:p>
        </p:txBody>
      </p:sp>
    </p:spTree>
    <p:extLst>
      <p:ext uri="{BB962C8B-B14F-4D97-AF65-F5344CB8AC3E}">
        <p14:creationId xmlns:p14="http://schemas.microsoft.com/office/powerpoint/2010/main" val="3118360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D4068-4CCA-45E0-852B-69E458945B9F}"/>
              </a:ext>
            </a:extLst>
          </p:cNvPr>
          <p:cNvSpPr>
            <a:spLocks noGrp="1"/>
          </p:cNvSpPr>
          <p:nvPr>
            <p:ph type="title"/>
          </p:nvPr>
        </p:nvSpPr>
        <p:spPr/>
        <p:txBody>
          <a:bodyPr/>
          <a:lstStyle/>
          <a:p>
            <a:r>
              <a:rPr lang="fr-FR" dirty="0" err="1"/>
              <a:t>GDBs</a:t>
            </a:r>
            <a:r>
              <a:rPr lang="fr-FR" dirty="0"/>
              <a:t> vs </a:t>
            </a:r>
            <a:r>
              <a:rPr lang="fr-FR" dirty="0" err="1"/>
              <a:t>RDBs</a:t>
            </a:r>
            <a:r>
              <a:rPr lang="fr-FR" dirty="0"/>
              <a:t> </a:t>
            </a:r>
            <a:r>
              <a:rPr lang="fr-FR" dirty="0" err="1"/>
              <a:t>Queries</a:t>
            </a:r>
            <a:endParaRPr lang="en-US" dirty="0"/>
          </a:p>
        </p:txBody>
      </p:sp>
      <p:sp>
        <p:nvSpPr>
          <p:cNvPr id="3" name="Content Placeholder 2">
            <a:extLst>
              <a:ext uri="{FF2B5EF4-FFF2-40B4-BE49-F238E27FC236}">
                <a16:creationId xmlns:a16="http://schemas.microsoft.com/office/drawing/2014/main" id="{E2C93902-BF23-479A-89A9-4FFDDC364235}"/>
              </a:ext>
            </a:extLst>
          </p:cNvPr>
          <p:cNvSpPr>
            <a:spLocks noGrp="1"/>
          </p:cNvSpPr>
          <p:nvPr>
            <p:ph idx="1"/>
          </p:nvPr>
        </p:nvSpPr>
        <p:spPr>
          <a:xfrm>
            <a:off x="838200" y="1825624"/>
            <a:ext cx="10515600" cy="4849495"/>
          </a:xfrm>
        </p:spPr>
        <p:txBody>
          <a:bodyPr>
            <a:noAutofit/>
          </a:bodyPr>
          <a:lstStyle/>
          <a:p>
            <a:pPr marL="0" indent="0">
              <a:buNone/>
            </a:pPr>
            <a:r>
              <a:rPr lang="en-US" sz="3200" dirty="0"/>
              <a:t>In RDBs (querying is through joins):</a:t>
            </a:r>
          </a:p>
          <a:p>
            <a:r>
              <a:rPr lang="en-US" sz="3200" dirty="0"/>
              <a:t>In effect, the join operation forms a graph </a:t>
            </a:r>
            <a:r>
              <a:rPr lang="en-US" sz="3200" i="1" dirty="0">
                <a:solidFill>
                  <a:srgbClr val="FF0000"/>
                </a:solidFill>
              </a:rPr>
              <a:t>that is dynamically constructed as one table is joined to another table</a:t>
            </a:r>
            <a:r>
              <a:rPr lang="en-US" sz="3200" dirty="0"/>
              <a:t>. While having the benefit of dynamically construct graphs, this graph </a:t>
            </a:r>
            <a:r>
              <a:rPr lang="en-US" sz="3200" i="1" dirty="0">
                <a:solidFill>
                  <a:srgbClr val="FF0000"/>
                </a:solidFill>
                <a:effectLst>
                  <a:outerShdw blurRad="38100" dist="38100" dir="2700000" algn="tl">
                    <a:srgbClr val="000000">
                      <a:alpha val="43137"/>
                    </a:srgbClr>
                  </a:outerShdw>
                </a:effectLst>
              </a:rPr>
              <a:t>is</a:t>
            </a:r>
            <a:r>
              <a:rPr lang="en-US" sz="3200" dirty="0">
                <a:solidFill>
                  <a:srgbClr val="FF0000"/>
                </a:solidFill>
              </a:rPr>
              <a:t> </a:t>
            </a:r>
            <a:r>
              <a:rPr lang="en-US" sz="3200" i="1" dirty="0">
                <a:solidFill>
                  <a:srgbClr val="FF0000"/>
                </a:solidFill>
                <a:effectLst>
                  <a:outerShdw blurRad="38100" dist="38100" dir="2700000" algn="tl">
                    <a:srgbClr val="000000">
                      <a:alpha val="43137"/>
                    </a:srgbClr>
                  </a:outerShdw>
                </a:effectLst>
              </a:rPr>
              <a:t>not explicit </a:t>
            </a:r>
            <a:r>
              <a:rPr lang="en-US" sz="3200" dirty="0"/>
              <a:t>in the relational structure, </a:t>
            </a:r>
            <a:r>
              <a:rPr lang="en-US" sz="3200" dirty="0">
                <a:solidFill>
                  <a:srgbClr val="FF0000"/>
                </a:solidFill>
              </a:rPr>
              <a:t>but instead it must be inferred through a series of join operations</a:t>
            </a:r>
            <a:r>
              <a:rPr lang="en-US" sz="3200" dirty="0"/>
              <a:t>.</a:t>
            </a:r>
          </a:p>
          <a:p>
            <a:r>
              <a:rPr lang="en-US" sz="3200" dirty="0"/>
              <a:t>Moreover, while only a particular subset of the data in the DB may be desired (e.g., only </a:t>
            </a:r>
            <a:r>
              <a:rPr lang="en-US" sz="3200" dirty="0">
                <a:solidFill>
                  <a:srgbClr val="00B050"/>
                </a:solidFill>
              </a:rPr>
              <a:t>Alice’s friends</a:t>
            </a:r>
            <a:r>
              <a:rPr lang="en-US" sz="3200" dirty="0"/>
              <a:t>), all data in the queried tables must be examined to extract the desired subset (</a:t>
            </a:r>
            <a:r>
              <a:rPr lang="en-US" sz="3200" dirty="0">
                <a:solidFill>
                  <a:srgbClr val="00B050"/>
                </a:solidFill>
              </a:rPr>
              <a:t>although indexes may help to avoid this…</a:t>
            </a:r>
            <a:r>
              <a:rPr lang="en-US" sz="3200" dirty="0"/>
              <a:t>)</a:t>
            </a:r>
          </a:p>
        </p:txBody>
      </p:sp>
    </p:spTree>
    <p:extLst>
      <p:ext uri="{BB962C8B-B14F-4D97-AF65-F5344CB8AC3E}">
        <p14:creationId xmlns:p14="http://schemas.microsoft.com/office/powerpoint/2010/main" val="378590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3F0D2-12AC-4D89-9E0F-3AE0DCB19AA0}"/>
              </a:ext>
            </a:extLst>
          </p:cNvPr>
          <p:cNvSpPr>
            <a:spLocks noGrp="1"/>
          </p:cNvSpPr>
          <p:nvPr>
            <p:ph type="title"/>
          </p:nvPr>
        </p:nvSpPr>
        <p:spPr/>
        <p:txBody>
          <a:bodyPr/>
          <a:lstStyle/>
          <a:p>
            <a:r>
              <a:rPr lang="fr-FR" dirty="0" err="1"/>
              <a:t>GDBs</a:t>
            </a:r>
            <a:r>
              <a:rPr lang="fr-FR" dirty="0"/>
              <a:t> vs </a:t>
            </a:r>
            <a:r>
              <a:rPr lang="fr-FR" dirty="0" err="1"/>
              <a:t>RDBs</a:t>
            </a:r>
            <a:r>
              <a:rPr lang="fr-FR" dirty="0"/>
              <a:t> </a:t>
            </a:r>
            <a:r>
              <a:rPr lang="fr-FR" dirty="0" err="1"/>
              <a:t>Queries</a:t>
            </a:r>
            <a:endParaRPr lang="en-US" dirty="0"/>
          </a:p>
        </p:txBody>
      </p:sp>
      <p:sp>
        <p:nvSpPr>
          <p:cNvPr id="3" name="Content Placeholder 2">
            <a:extLst>
              <a:ext uri="{FF2B5EF4-FFF2-40B4-BE49-F238E27FC236}">
                <a16:creationId xmlns:a16="http://schemas.microsoft.com/office/drawing/2014/main" id="{0F0FBDFF-4B06-4AB9-838D-E4162483758A}"/>
              </a:ext>
            </a:extLst>
          </p:cNvPr>
          <p:cNvSpPr>
            <a:spLocks noGrp="1"/>
          </p:cNvSpPr>
          <p:nvPr>
            <p:ph idx="1"/>
          </p:nvPr>
        </p:nvSpPr>
        <p:spPr/>
        <p:txBody>
          <a:bodyPr>
            <a:normAutofit/>
          </a:bodyPr>
          <a:lstStyle/>
          <a:p>
            <a:pPr marL="0" indent="0">
              <a:buNone/>
            </a:pPr>
            <a:r>
              <a:rPr lang="en-US" sz="3200" dirty="0"/>
              <a:t>In GDBs (querying is through </a:t>
            </a:r>
            <a:r>
              <a:rPr lang="en-US" sz="3200" dirty="0">
                <a:solidFill>
                  <a:srgbClr val="00B050"/>
                </a:solidFill>
              </a:rPr>
              <a:t>traversal paths</a:t>
            </a:r>
            <a:r>
              <a:rPr lang="en-US" sz="3200" dirty="0"/>
              <a:t>):</a:t>
            </a:r>
          </a:p>
          <a:p>
            <a:pPr marL="0" indent="0">
              <a:buNone/>
            </a:pPr>
            <a:r>
              <a:rPr lang="en-US" sz="3200" dirty="0"/>
              <a:t>• </a:t>
            </a:r>
            <a:r>
              <a:rPr lang="en-US" sz="3200" dirty="0">
                <a:solidFill>
                  <a:srgbClr val="0070C0"/>
                </a:solidFill>
              </a:rPr>
              <a:t>There is no explicit join operation because nodes maintain direct references to their adjacent edges</a:t>
            </a:r>
            <a:r>
              <a:rPr lang="en-US" sz="3200" dirty="0"/>
              <a:t>. In many ways, the edges of the graph serve as explicit, “</a:t>
            </a:r>
            <a:r>
              <a:rPr lang="en-US" sz="3200" dirty="0">
                <a:solidFill>
                  <a:srgbClr val="00B050"/>
                </a:solidFill>
              </a:rPr>
              <a:t>hard-wired</a:t>
            </a:r>
            <a:r>
              <a:rPr lang="en-US" sz="3200" dirty="0"/>
              <a:t>” join structures (i.e., structures that </a:t>
            </a:r>
            <a:r>
              <a:rPr lang="en-US" sz="3200" b="1" dirty="0">
                <a:effectLst>
                  <a:outerShdw blurRad="38100" dist="38100" dir="2700000" algn="tl">
                    <a:srgbClr val="000000">
                      <a:alpha val="43137"/>
                    </a:srgbClr>
                  </a:outerShdw>
                </a:effectLst>
              </a:rPr>
              <a:t>are not </a:t>
            </a:r>
            <a:r>
              <a:rPr lang="en-US" sz="3200" dirty="0"/>
              <a:t>computed at query time as in a RDB).</a:t>
            </a:r>
          </a:p>
          <a:p>
            <a:pPr marL="0" indent="0">
              <a:buNone/>
            </a:pPr>
            <a:r>
              <a:rPr lang="en-US" sz="3200" dirty="0"/>
              <a:t>• What makes this more efficient in a GDB is that traversing</a:t>
            </a:r>
          </a:p>
          <a:p>
            <a:pPr marL="0" indent="0">
              <a:buNone/>
            </a:pPr>
            <a:r>
              <a:rPr lang="en-US" sz="3200" dirty="0"/>
              <a:t>from one node to another is a constant time operation.</a:t>
            </a:r>
          </a:p>
        </p:txBody>
      </p:sp>
    </p:spTree>
    <p:extLst>
      <p:ext uri="{BB962C8B-B14F-4D97-AF65-F5344CB8AC3E}">
        <p14:creationId xmlns:p14="http://schemas.microsoft.com/office/powerpoint/2010/main" val="2678162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591A4B-3E85-4E9A-B959-7CF41A5AB9FD}"/>
              </a:ext>
            </a:extLst>
          </p:cNvPr>
          <p:cNvPicPr>
            <a:picLocks noChangeAspect="1"/>
          </p:cNvPicPr>
          <p:nvPr/>
        </p:nvPicPr>
        <p:blipFill>
          <a:blip r:embed="rId2"/>
          <a:stretch>
            <a:fillRect/>
          </a:stretch>
        </p:blipFill>
        <p:spPr>
          <a:xfrm>
            <a:off x="152400" y="1341120"/>
            <a:ext cx="11816080" cy="5039359"/>
          </a:xfrm>
          <a:prstGeom prst="rect">
            <a:avLst/>
          </a:prstGeom>
        </p:spPr>
      </p:pic>
      <p:sp>
        <p:nvSpPr>
          <p:cNvPr id="2" name="Title 1">
            <a:extLst>
              <a:ext uri="{FF2B5EF4-FFF2-40B4-BE49-F238E27FC236}">
                <a16:creationId xmlns:a16="http://schemas.microsoft.com/office/drawing/2014/main" id="{0C72B03F-16B1-48C8-82F8-68867C7E6E8A}"/>
              </a:ext>
            </a:extLst>
          </p:cNvPr>
          <p:cNvSpPr>
            <a:spLocks noGrp="1"/>
          </p:cNvSpPr>
          <p:nvPr>
            <p:ph type="title"/>
          </p:nvPr>
        </p:nvSpPr>
        <p:spPr>
          <a:xfrm>
            <a:off x="838200" y="365125"/>
            <a:ext cx="9646920" cy="1325563"/>
          </a:xfrm>
        </p:spPr>
        <p:txBody>
          <a:bodyPr/>
          <a:lstStyle/>
          <a:p>
            <a:r>
              <a:rPr lang="en-US" dirty="0"/>
              <a:t>What Is a </a:t>
            </a:r>
            <a:r>
              <a:rPr lang="en-US" sz="4400" dirty="0"/>
              <a:t>GDB</a:t>
            </a:r>
            <a:r>
              <a:rPr lang="en-US" dirty="0"/>
              <a:t>? (A Formal Definition)</a:t>
            </a:r>
            <a:br>
              <a:rPr lang="en-US" dirty="0"/>
            </a:br>
            <a:r>
              <a:rPr lang="en-US" dirty="0"/>
              <a:t>Abstract Data Type Multi-Graph</a:t>
            </a:r>
            <a:r>
              <a:rPr lang="en-US" dirty="0">
                <a:solidFill>
                  <a:srgbClr val="FF0000"/>
                </a:solidFill>
              </a:rPr>
              <a:t>*</a:t>
            </a:r>
            <a:endParaRPr lang="en-US" dirty="0"/>
          </a:p>
        </p:txBody>
      </p:sp>
      <p:sp>
        <p:nvSpPr>
          <p:cNvPr id="6" name="TextBox 5">
            <a:extLst>
              <a:ext uri="{FF2B5EF4-FFF2-40B4-BE49-F238E27FC236}">
                <a16:creationId xmlns:a16="http://schemas.microsoft.com/office/drawing/2014/main" id="{D43D56D1-F93E-44E6-A6A8-7AB6308F78C4}"/>
              </a:ext>
            </a:extLst>
          </p:cNvPr>
          <p:cNvSpPr txBox="1"/>
          <p:nvPr/>
        </p:nvSpPr>
        <p:spPr>
          <a:xfrm>
            <a:off x="660400" y="6123543"/>
            <a:ext cx="10180320" cy="461665"/>
          </a:xfrm>
          <a:prstGeom prst="rect">
            <a:avLst/>
          </a:prstGeom>
          <a:noFill/>
        </p:spPr>
        <p:txBody>
          <a:bodyPr wrap="square" rtlCol="0">
            <a:spAutoFit/>
          </a:bodyPr>
          <a:lstStyle/>
          <a:p>
            <a:r>
              <a:rPr lang="en-US" sz="2400" dirty="0">
                <a:solidFill>
                  <a:srgbClr val="FF0000"/>
                </a:solidFill>
              </a:rPr>
              <a:t>*</a:t>
            </a:r>
            <a:r>
              <a:rPr lang="en-US" sz="2400" dirty="0">
                <a:solidFill>
                  <a:srgbClr val="0070C0"/>
                </a:solidFill>
              </a:rPr>
              <a:t>In a multi-graph two nodes can be connected by more than one edge.</a:t>
            </a:r>
          </a:p>
        </p:txBody>
      </p:sp>
      <p:sp>
        <p:nvSpPr>
          <p:cNvPr id="7" name="TextBox 6">
            <a:extLst>
              <a:ext uri="{FF2B5EF4-FFF2-40B4-BE49-F238E27FC236}">
                <a16:creationId xmlns:a16="http://schemas.microsoft.com/office/drawing/2014/main" id="{43E8BD5E-3EB4-4BD2-8F3C-5AD8474B4459}"/>
              </a:ext>
            </a:extLst>
          </p:cNvPr>
          <p:cNvSpPr txBox="1"/>
          <p:nvPr/>
        </p:nvSpPr>
        <p:spPr>
          <a:xfrm>
            <a:off x="4023360" y="5059680"/>
            <a:ext cx="1534160" cy="369332"/>
          </a:xfrm>
          <a:prstGeom prst="rect">
            <a:avLst/>
          </a:prstGeom>
          <a:solidFill>
            <a:schemeClr val="bg1"/>
          </a:solidFill>
        </p:spPr>
        <p:txBody>
          <a:bodyPr wrap="square" rtlCol="0">
            <a:spAutoFit/>
          </a:bodyPr>
          <a:lstStyle/>
          <a:p>
            <a:pPr algn="ctr"/>
            <a:r>
              <a:rPr lang="en-US" dirty="0">
                <a:effectLst>
                  <a:outerShdw blurRad="38100" dist="38100" dir="2700000" algn="tl">
                    <a:srgbClr val="000000">
                      <a:alpha val="43137"/>
                    </a:srgbClr>
                  </a:outerShdw>
                </a:effectLst>
                <a:latin typeface="KaiTi" panose="020B0503020204020204" pitchFamily="49" charset="-122"/>
                <a:ea typeface="KaiTi" panose="020B0503020204020204" pitchFamily="49" charset="-122"/>
              </a:rPr>
              <a:t>type</a:t>
            </a:r>
          </a:p>
        </p:txBody>
      </p:sp>
      <p:sp>
        <p:nvSpPr>
          <p:cNvPr id="8" name="TextBox 7">
            <a:extLst>
              <a:ext uri="{FF2B5EF4-FFF2-40B4-BE49-F238E27FC236}">
                <a16:creationId xmlns:a16="http://schemas.microsoft.com/office/drawing/2014/main" id="{07F5BE22-E45E-4963-A7E6-693AC28BA7D6}"/>
              </a:ext>
            </a:extLst>
          </p:cNvPr>
          <p:cNvSpPr txBox="1"/>
          <p:nvPr/>
        </p:nvSpPr>
        <p:spPr>
          <a:xfrm>
            <a:off x="3962400" y="5774531"/>
            <a:ext cx="1971040" cy="369332"/>
          </a:xfrm>
          <a:prstGeom prst="rect">
            <a:avLst/>
          </a:prstGeom>
          <a:solidFill>
            <a:schemeClr val="bg1"/>
          </a:solidFill>
        </p:spPr>
        <p:txBody>
          <a:bodyPr wrap="square" rtlCol="0">
            <a:spAutoFit/>
          </a:bodyPr>
          <a:lstStyle/>
          <a:p>
            <a:pPr algn="ctr"/>
            <a:r>
              <a:rPr lang="en-US" dirty="0">
                <a:effectLst>
                  <a:outerShdw blurRad="38100" dist="38100" dir="2700000" algn="tl">
                    <a:srgbClr val="000000">
                      <a:alpha val="43137"/>
                    </a:srgbClr>
                  </a:outerShdw>
                </a:effectLst>
                <a:latin typeface="KaiTi" panose="020B0503020204020204" pitchFamily="49" charset="-122"/>
                <a:ea typeface="KaiTi" panose="020B0503020204020204" pitchFamily="49" charset="-122"/>
              </a:rPr>
              <a:t>auxiliar</a:t>
            </a:r>
          </a:p>
        </p:txBody>
      </p:sp>
    </p:spTree>
    <p:extLst>
      <p:ext uri="{BB962C8B-B14F-4D97-AF65-F5344CB8AC3E}">
        <p14:creationId xmlns:p14="http://schemas.microsoft.com/office/powerpoint/2010/main" val="2380832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B181D-C802-4818-8CC3-ECD838B2F040}"/>
              </a:ext>
            </a:extLst>
          </p:cNvPr>
          <p:cNvSpPr>
            <a:spLocks noGrp="1"/>
          </p:cNvSpPr>
          <p:nvPr>
            <p:ph type="title"/>
          </p:nvPr>
        </p:nvSpPr>
        <p:spPr/>
        <p:txBody>
          <a:bodyPr/>
          <a:lstStyle/>
          <a:p>
            <a:r>
              <a:rPr lang="en-US" dirty="0"/>
              <a:t>What Is a </a:t>
            </a:r>
            <a:r>
              <a:rPr lang="en-US" sz="4400" dirty="0"/>
              <a:t>GDB</a:t>
            </a:r>
            <a:r>
              <a:rPr lang="en-US" dirty="0"/>
              <a:t>? (A Formal Definition)</a:t>
            </a:r>
            <a:br>
              <a:rPr lang="en-US" dirty="0"/>
            </a:br>
            <a:r>
              <a:rPr lang="en-US" dirty="0"/>
              <a:t>Abstract Data Type Multi-Graph</a:t>
            </a:r>
            <a:endParaRPr lang="en-US" dirty="0">
              <a:solidFill>
                <a:srgbClr val="FF0000"/>
              </a:solidFill>
            </a:endParaRPr>
          </a:p>
        </p:txBody>
      </p:sp>
      <p:sp>
        <p:nvSpPr>
          <p:cNvPr id="3" name="Content Placeholder 2">
            <a:extLst>
              <a:ext uri="{FF2B5EF4-FFF2-40B4-BE49-F238E27FC236}">
                <a16:creationId xmlns:a16="http://schemas.microsoft.com/office/drawing/2014/main" id="{467F3D66-FF2C-4D0A-AEB3-59FDCA014A4C}"/>
              </a:ext>
            </a:extLst>
          </p:cNvPr>
          <p:cNvSpPr>
            <a:spLocks noGrp="1"/>
          </p:cNvSpPr>
          <p:nvPr>
            <p:ph idx="1"/>
          </p:nvPr>
        </p:nvSpPr>
        <p:spPr/>
        <p:txBody>
          <a:bodyPr>
            <a:normAutofit lnSpcReduction="10000"/>
          </a:bodyPr>
          <a:lstStyle/>
          <a:p>
            <a:r>
              <a:rPr lang="it-IT" sz="3200" dirty="0"/>
              <a:t>A GDB is a set of multi-graphs.</a:t>
            </a:r>
          </a:p>
          <a:p>
            <a:r>
              <a:rPr lang="it-IT" sz="3200" dirty="0">
                <a:solidFill>
                  <a:srgbClr val="00B050"/>
                </a:solidFill>
              </a:rPr>
              <a:t>G = (N, E, Σ, L)</a:t>
            </a:r>
            <a:r>
              <a:rPr lang="it-IT" sz="3200" dirty="0">
                <a:solidFill>
                  <a:srgbClr val="0070C0"/>
                </a:solidFill>
              </a:rPr>
              <a:t> </a:t>
            </a:r>
            <a:r>
              <a:rPr lang="it-IT" sz="3200" dirty="0"/>
              <a:t>is a multi-graph where:</a:t>
            </a:r>
          </a:p>
          <a:p>
            <a:r>
              <a:rPr lang="en-US" sz="3200" dirty="0">
                <a:solidFill>
                  <a:srgbClr val="00B050"/>
                </a:solidFill>
              </a:rPr>
              <a:t>N</a:t>
            </a:r>
            <a:r>
              <a:rPr lang="en-US" sz="3200" dirty="0"/>
              <a:t> is a set of nodes (vertices), e.g</a:t>
            </a:r>
            <a:r>
              <a:rPr lang="en-US" sz="3200" dirty="0">
                <a:solidFill>
                  <a:srgbClr val="00B050"/>
                </a:solidFill>
              </a:rPr>
              <a:t>., N = {Term, </a:t>
            </a:r>
            <a:r>
              <a:rPr lang="en-US" sz="3200" dirty="0" err="1">
                <a:solidFill>
                  <a:srgbClr val="00B050"/>
                </a:solidFill>
              </a:rPr>
              <a:t>forOffice</a:t>
            </a:r>
            <a:r>
              <a:rPr lang="en-US" sz="3200" dirty="0">
                <a:solidFill>
                  <a:srgbClr val="00B050"/>
                </a:solidFill>
              </a:rPr>
              <a:t>, Organization, …}</a:t>
            </a:r>
            <a:r>
              <a:rPr lang="en-US" sz="3200" dirty="0"/>
              <a:t>.</a:t>
            </a:r>
          </a:p>
          <a:p>
            <a:r>
              <a:rPr lang="en-US" sz="3200" dirty="0">
                <a:solidFill>
                  <a:srgbClr val="00B050"/>
                </a:solidFill>
              </a:rPr>
              <a:t>E ⊆ N x N </a:t>
            </a:r>
            <a:r>
              <a:rPr lang="en-US" sz="3200" dirty="0"/>
              <a:t>is a set of edges representing binary relationships between elements in </a:t>
            </a:r>
            <a:r>
              <a:rPr lang="en-US" sz="3200" dirty="0">
                <a:solidFill>
                  <a:srgbClr val="00B050"/>
                </a:solidFill>
              </a:rPr>
              <a:t>N</a:t>
            </a:r>
            <a:r>
              <a:rPr lang="en-US" sz="3200" dirty="0"/>
              <a:t>, e.g., </a:t>
            </a:r>
            <a:r>
              <a:rPr lang="en-US" sz="3200" dirty="0">
                <a:solidFill>
                  <a:srgbClr val="00B050"/>
                </a:solidFill>
              </a:rPr>
              <a:t>E = {(</a:t>
            </a:r>
            <a:r>
              <a:rPr lang="en-US" sz="3200" dirty="0" err="1">
                <a:solidFill>
                  <a:srgbClr val="00B050"/>
                </a:solidFill>
              </a:rPr>
              <a:t>forOffice</a:t>
            </a:r>
            <a:r>
              <a:rPr lang="en-US" sz="3200" dirty="0">
                <a:solidFill>
                  <a:srgbClr val="00B050"/>
                </a:solidFill>
              </a:rPr>
              <a:t>, Term), (</a:t>
            </a:r>
            <a:r>
              <a:rPr lang="en-US" sz="3200" dirty="0" err="1">
                <a:solidFill>
                  <a:srgbClr val="00B050"/>
                </a:solidFill>
              </a:rPr>
              <a:t>forOffice</a:t>
            </a:r>
            <a:r>
              <a:rPr lang="en-US" sz="3200" dirty="0">
                <a:solidFill>
                  <a:srgbClr val="00B050"/>
                </a:solidFill>
              </a:rPr>
              <a:t>, Organization), (_id0, AZ), …}</a:t>
            </a:r>
            <a:r>
              <a:rPr lang="en-US" sz="3200" dirty="0"/>
              <a:t>.</a:t>
            </a:r>
          </a:p>
          <a:p>
            <a:r>
              <a:rPr lang="en-US" sz="3200" dirty="0"/>
              <a:t>A node or an edge can be associated with a set of (key, value) pairs, called </a:t>
            </a:r>
            <a:r>
              <a:rPr lang="en-US" sz="3200" dirty="0">
                <a:effectLst>
                  <a:outerShdw blurRad="38100" dist="38100" dir="2700000" algn="tl">
                    <a:srgbClr val="000000">
                      <a:alpha val="43137"/>
                    </a:srgbClr>
                  </a:outerShdw>
                </a:effectLst>
              </a:rPr>
              <a:t>properties</a:t>
            </a:r>
            <a:r>
              <a:rPr lang="en-US" sz="3200" dirty="0"/>
              <a:t> (attributes).</a:t>
            </a:r>
          </a:p>
          <a:p>
            <a:endParaRPr lang="it-IT" sz="3200" dirty="0"/>
          </a:p>
          <a:p>
            <a:pPr marL="0" indent="0">
              <a:buNone/>
            </a:pPr>
            <a:endParaRPr lang="en-US" sz="3200" dirty="0"/>
          </a:p>
        </p:txBody>
      </p:sp>
    </p:spTree>
    <p:extLst>
      <p:ext uri="{BB962C8B-B14F-4D97-AF65-F5344CB8AC3E}">
        <p14:creationId xmlns:p14="http://schemas.microsoft.com/office/powerpoint/2010/main" val="1336977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56FA-39D5-4435-95C0-C040FC5A0933}"/>
              </a:ext>
            </a:extLst>
          </p:cNvPr>
          <p:cNvSpPr>
            <a:spLocks noGrp="1"/>
          </p:cNvSpPr>
          <p:nvPr>
            <p:ph type="title"/>
          </p:nvPr>
        </p:nvSpPr>
        <p:spPr/>
        <p:txBody>
          <a:bodyPr/>
          <a:lstStyle/>
          <a:p>
            <a:r>
              <a:rPr lang="en-US" dirty="0"/>
              <a:t>What Is a </a:t>
            </a:r>
            <a:r>
              <a:rPr lang="en-US" sz="4400" dirty="0"/>
              <a:t>GDB</a:t>
            </a:r>
            <a:r>
              <a:rPr lang="en-US" dirty="0"/>
              <a:t>? (A Formal Definition)</a:t>
            </a:r>
            <a:br>
              <a:rPr lang="en-US" dirty="0"/>
            </a:br>
            <a:r>
              <a:rPr lang="en-US" dirty="0"/>
              <a:t>Abstract Data Type Multi-Graph</a:t>
            </a:r>
          </a:p>
        </p:txBody>
      </p:sp>
      <p:sp>
        <p:nvSpPr>
          <p:cNvPr id="3" name="Content Placeholder 2">
            <a:extLst>
              <a:ext uri="{FF2B5EF4-FFF2-40B4-BE49-F238E27FC236}">
                <a16:creationId xmlns:a16="http://schemas.microsoft.com/office/drawing/2014/main" id="{128D79F3-ACD2-4CFD-B8C0-1116E8B8CDDE}"/>
              </a:ext>
            </a:extLst>
          </p:cNvPr>
          <p:cNvSpPr>
            <a:spLocks noGrp="1"/>
          </p:cNvSpPr>
          <p:nvPr>
            <p:ph idx="1"/>
          </p:nvPr>
        </p:nvSpPr>
        <p:spPr>
          <a:xfrm>
            <a:off x="838200" y="1825625"/>
            <a:ext cx="10795000" cy="4351338"/>
          </a:xfrm>
        </p:spPr>
        <p:txBody>
          <a:bodyPr/>
          <a:lstStyle/>
          <a:p>
            <a:r>
              <a:rPr lang="en-US" sz="3200" dirty="0">
                <a:solidFill>
                  <a:srgbClr val="00B050"/>
                </a:solidFill>
              </a:rPr>
              <a:t>Σ</a:t>
            </a:r>
            <a:r>
              <a:rPr lang="en-US" sz="3200" dirty="0"/>
              <a:t> is a set of labels, e.g., </a:t>
            </a:r>
            <a:r>
              <a:rPr lang="en-US" sz="3200" dirty="0">
                <a:solidFill>
                  <a:srgbClr val="00B050"/>
                </a:solidFill>
              </a:rPr>
              <a:t>Σ = {</a:t>
            </a:r>
            <a:r>
              <a:rPr lang="en-US" sz="3200" dirty="0">
                <a:solidFill>
                  <a:srgbClr val="7030A0"/>
                </a:solidFill>
              </a:rPr>
              <a:t>domain</a:t>
            </a:r>
            <a:r>
              <a:rPr lang="en-US" sz="3200" dirty="0">
                <a:solidFill>
                  <a:srgbClr val="00B050"/>
                </a:solidFill>
              </a:rPr>
              <a:t>, </a:t>
            </a:r>
            <a:r>
              <a:rPr lang="en-US" sz="3200" dirty="0">
                <a:solidFill>
                  <a:srgbClr val="7030A0"/>
                </a:solidFill>
              </a:rPr>
              <a:t>range</a:t>
            </a:r>
            <a:r>
              <a:rPr lang="en-US" sz="3200" dirty="0">
                <a:solidFill>
                  <a:srgbClr val="00B050"/>
                </a:solidFill>
              </a:rPr>
              <a:t>, </a:t>
            </a:r>
            <a:r>
              <a:rPr lang="en-US" sz="3200" dirty="0">
                <a:solidFill>
                  <a:srgbClr val="7030A0"/>
                </a:solidFill>
              </a:rPr>
              <a:t>auxiliar</a:t>
            </a:r>
            <a:r>
              <a:rPr lang="en-US" sz="3200" dirty="0">
                <a:solidFill>
                  <a:srgbClr val="00B050"/>
                </a:solidFill>
              </a:rPr>
              <a:t>, </a:t>
            </a:r>
            <a:r>
              <a:rPr lang="en-US" sz="3200" dirty="0">
                <a:solidFill>
                  <a:srgbClr val="7030A0"/>
                </a:solidFill>
              </a:rPr>
              <a:t>type</a:t>
            </a:r>
            <a:r>
              <a:rPr lang="en-US" sz="3200" dirty="0">
                <a:solidFill>
                  <a:srgbClr val="00B050"/>
                </a:solidFill>
              </a:rPr>
              <a:t>, …}</a:t>
            </a:r>
            <a:r>
              <a:rPr lang="en-US" sz="3200" dirty="0"/>
              <a:t>.</a:t>
            </a:r>
          </a:p>
          <a:p>
            <a:r>
              <a:rPr lang="en-US" sz="3200" dirty="0">
                <a:solidFill>
                  <a:srgbClr val="00B050"/>
                </a:solidFill>
              </a:rPr>
              <a:t>L</a:t>
            </a:r>
            <a:r>
              <a:rPr lang="en-US" sz="3200" dirty="0"/>
              <a:t> is a set of labeled edges</a:t>
            </a:r>
            <a:r>
              <a:rPr lang="en-US" sz="3200" dirty="0">
                <a:solidFill>
                  <a:srgbClr val="FF0000"/>
                </a:solidFill>
              </a:rPr>
              <a:t>*</a:t>
            </a:r>
            <a:r>
              <a:rPr lang="en-US" sz="3200" dirty="0"/>
              <a:t>, for the labels of an edge we have a function with signature: </a:t>
            </a:r>
            <a:r>
              <a:rPr lang="en-US" sz="3200" dirty="0">
                <a:solidFill>
                  <a:srgbClr val="00B050"/>
                </a:solidFill>
              </a:rPr>
              <a:t>E </a:t>
            </a:r>
            <a:r>
              <a:rPr lang="en-US" sz="3200" dirty="0">
                <a:solidFill>
                  <a:srgbClr val="00B050"/>
                </a:solidFill>
                <a:sym typeface="Wingdings" panose="05000000000000000000" pitchFamily="2" charset="2"/>
              </a:rPr>
              <a:t></a:t>
            </a:r>
            <a:r>
              <a:rPr lang="en-US" sz="3200" dirty="0">
                <a:solidFill>
                  <a:srgbClr val="00B050"/>
                </a:solidFill>
              </a:rPr>
              <a:t> </a:t>
            </a:r>
            <a:r>
              <a:rPr lang="en-US" sz="3200" dirty="0" err="1">
                <a:solidFill>
                  <a:srgbClr val="00B050"/>
                </a:solidFill>
              </a:rPr>
              <a:t>PowerSet</a:t>
            </a:r>
            <a:r>
              <a:rPr lang="en-US" sz="3200" dirty="0">
                <a:solidFill>
                  <a:srgbClr val="00B050"/>
                </a:solidFill>
              </a:rPr>
              <a:t>(</a:t>
            </a:r>
            <a:r>
              <a:rPr lang="el-GR" sz="3200" dirty="0">
                <a:solidFill>
                  <a:srgbClr val="00B050"/>
                </a:solidFill>
              </a:rPr>
              <a:t>Σ)</a:t>
            </a:r>
            <a:r>
              <a:rPr lang="en-US" sz="3200" dirty="0"/>
              <a:t>.</a:t>
            </a:r>
            <a:r>
              <a:rPr lang="el-GR" sz="3200" dirty="0"/>
              <a:t> </a:t>
            </a:r>
            <a:r>
              <a:rPr lang="en-US" sz="3200" dirty="0"/>
              <a:t>For example:</a:t>
            </a:r>
          </a:p>
          <a:p>
            <a:pPr marL="0" indent="0">
              <a:buNone/>
            </a:pPr>
            <a:r>
              <a:rPr lang="en-US" sz="3200" dirty="0">
                <a:solidFill>
                  <a:srgbClr val="00B050"/>
                </a:solidFill>
              </a:rPr>
              <a:t>   L = { ((</a:t>
            </a:r>
            <a:r>
              <a:rPr lang="en-US" sz="3200" dirty="0" err="1">
                <a:solidFill>
                  <a:srgbClr val="00B050"/>
                </a:solidFill>
              </a:rPr>
              <a:t>forOffice</a:t>
            </a:r>
            <a:r>
              <a:rPr lang="en-US" sz="3200" dirty="0">
                <a:solidFill>
                  <a:srgbClr val="00B050"/>
                </a:solidFill>
              </a:rPr>
              <a:t>, Term), {</a:t>
            </a:r>
            <a:r>
              <a:rPr lang="en-US" sz="3200" dirty="0">
                <a:solidFill>
                  <a:srgbClr val="7030A0"/>
                </a:solidFill>
              </a:rPr>
              <a:t>domain</a:t>
            </a:r>
            <a:r>
              <a:rPr lang="en-US" sz="3200" dirty="0">
                <a:solidFill>
                  <a:srgbClr val="00B050"/>
                </a:solidFill>
              </a:rPr>
              <a:t>}), </a:t>
            </a:r>
          </a:p>
          <a:p>
            <a:pPr marL="0" indent="0">
              <a:buNone/>
            </a:pPr>
            <a:r>
              <a:rPr lang="en-US" sz="3200" dirty="0">
                <a:solidFill>
                  <a:srgbClr val="00B050"/>
                </a:solidFill>
              </a:rPr>
              <a:t>           ((</a:t>
            </a:r>
            <a:r>
              <a:rPr lang="en-US" sz="3200" dirty="0" err="1">
                <a:solidFill>
                  <a:srgbClr val="00B050"/>
                </a:solidFill>
              </a:rPr>
              <a:t>forOffice</a:t>
            </a:r>
            <a:r>
              <a:rPr lang="en-US" sz="3200" dirty="0">
                <a:solidFill>
                  <a:srgbClr val="00B050"/>
                </a:solidFill>
              </a:rPr>
              <a:t>, Organization), {</a:t>
            </a:r>
            <a:r>
              <a:rPr lang="en-US" sz="3200" dirty="0">
                <a:solidFill>
                  <a:srgbClr val="7030A0"/>
                </a:solidFill>
              </a:rPr>
              <a:t>range</a:t>
            </a:r>
            <a:r>
              <a:rPr lang="en-US" sz="3200" dirty="0">
                <a:solidFill>
                  <a:srgbClr val="00B050"/>
                </a:solidFill>
              </a:rPr>
              <a:t>}), </a:t>
            </a:r>
          </a:p>
          <a:p>
            <a:pPr marL="0" indent="0">
              <a:buNone/>
            </a:pPr>
            <a:r>
              <a:rPr lang="en-US" sz="3200" dirty="0">
                <a:solidFill>
                  <a:srgbClr val="00B050"/>
                </a:solidFill>
              </a:rPr>
              <a:t>           ((_id0, AZ), {</a:t>
            </a:r>
            <a:r>
              <a:rPr lang="en-US" sz="3200" dirty="0">
                <a:solidFill>
                  <a:srgbClr val="7030A0"/>
                </a:solidFill>
              </a:rPr>
              <a:t>type</a:t>
            </a:r>
            <a:r>
              <a:rPr lang="en-US" sz="3200" dirty="0">
                <a:solidFill>
                  <a:srgbClr val="00B050"/>
                </a:solidFill>
              </a:rPr>
              <a:t>, </a:t>
            </a:r>
            <a:r>
              <a:rPr lang="en-US" sz="3200" dirty="0">
                <a:solidFill>
                  <a:srgbClr val="7030A0"/>
                </a:solidFill>
              </a:rPr>
              <a:t>auxiliar</a:t>
            </a:r>
            <a:r>
              <a:rPr lang="en-US" sz="3200" dirty="0">
                <a:solidFill>
                  <a:srgbClr val="00B050"/>
                </a:solidFill>
              </a:rPr>
              <a:t>}), …</a:t>
            </a:r>
          </a:p>
          <a:p>
            <a:pPr marL="0" indent="0">
              <a:buNone/>
            </a:pPr>
            <a:r>
              <a:rPr lang="en-US" sz="3200" dirty="0">
                <a:solidFill>
                  <a:srgbClr val="00B050"/>
                </a:solidFill>
              </a:rPr>
              <a:t>         }</a:t>
            </a:r>
            <a:r>
              <a:rPr lang="en-US" sz="3200" dirty="0"/>
              <a:t>.</a:t>
            </a:r>
          </a:p>
        </p:txBody>
      </p:sp>
      <p:sp>
        <p:nvSpPr>
          <p:cNvPr id="6" name="TextBox 5">
            <a:extLst>
              <a:ext uri="{FF2B5EF4-FFF2-40B4-BE49-F238E27FC236}">
                <a16:creationId xmlns:a16="http://schemas.microsoft.com/office/drawing/2014/main" id="{D727E9A4-9736-4468-9E6F-08D086CA5D8E}"/>
              </a:ext>
            </a:extLst>
          </p:cNvPr>
          <p:cNvSpPr txBox="1"/>
          <p:nvPr/>
        </p:nvSpPr>
        <p:spPr>
          <a:xfrm>
            <a:off x="2735582" y="5266260"/>
            <a:ext cx="3749040" cy="830997"/>
          </a:xfrm>
          <a:prstGeom prst="rect">
            <a:avLst/>
          </a:prstGeom>
          <a:noFill/>
        </p:spPr>
        <p:txBody>
          <a:bodyPr wrap="square" rtlCol="0">
            <a:spAutoFit/>
          </a:bodyPr>
          <a:lstStyle/>
          <a:p>
            <a:r>
              <a:rPr lang="en-US" sz="2400" dirty="0">
                <a:solidFill>
                  <a:srgbClr val="0070C0"/>
                </a:solidFill>
              </a:rPr>
              <a:t>An example of two nodes connected by two edges.</a:t>
            </a:r>
          </a:p>
        </p:txBody>
      </p:sp>
      <p:sp>
        <p:nvSpPr>
          <p:cNvPr id="8" name="Left Brace 7">
            <a:extLst>
              <a:ext uri="{FF2B5EF4-FFF2-40B4-BE49-F238E27FC236}">
                <a16:creationId xmlns:a16="http://schemas.microsoft.com/office/drawing/2014/main" id="{6C703766-58C8-4DC6-A1C4-D8103F2998B6}"/>
              </a:ext>
            </a:extLst>
          </p:cNvPr>
          <p:cNvSpPr/>
          <p:nvPr/>
        </p:nvSpPr>
        <p:spPr>
          <a:xfrm rot="16200000">
            <a:off x="4004546" y="3165598"/>
            <a:ext cx="362904" cy="4099404"/>
          </a:xfrm>
          <a:prstGeom prst="leftBrace">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4" name="Picture 13">
            <a:extLst>
              <a:ext uri="{FF2B5EF4-FFF2-40B4-BE49-F238E27FC236}">
                <a16:creationId xmlns:a16="http://schemas.microsoft.com/office/drawing/2014/main" id="{57C7BB08-72F4-4A2A-9C8F-586E2328BE87}"/>
              </a:ext>
            </a:extLst>
          </p:cNvPr>
          <p:cNvPicPr>
            <a:picLocks noChangeAspect="1"/>
          </p:cNvPicPr>
          <p:nvPr/>
        </p:nvPicPr>
        <p:blipFill>
          <a:blip r:embed="rId2"/>
          <a:stretch>
            <a:fillRect/>
          </a:stretch>
        </p:blipFill>
        <p:spPr>
          <a:xfrm>
            <a:off x="7902104" y="4675527"/>
            <a:ext cx="4056378" cy="1709796"/>
          </a:xfrm>
          <a:prstGeom prst="rect">
            <a:avLst/>
          </a:prstGeom>
        </p:spPr>
      </p:pic>
      <p:sp>
        <p:nvSpPr>
          <p:cNvPr id="7" name="TextBox 6">
            <a:extLst>
              <a:ext uri="{FF2B5EF4-FFF2-40B4-BE49-F238E27FC236}">
                <a16:creationId xmlns:a16="http://schemas.microsoft.com/office/drawing/2014/main" id="{2E66367E-A716-4359-913D-FA89EBC5DBDF}"/>
              </a:ext>
            </a:extLst>
          </p:cNvPr>
          <p:cNvSpPr txBox="1"/>
          <p:nvPr/>
        </p:nvSpPr>
        <p:spPr>
          <a:xfrm>
            <a:off x="360680" y="6027003"/>
            <a:ext cx="10180320" cy="830997"/>
          </a:xfrm>
          <a:prstGeom prst="rect">
            <a:avLst/>
          </a:prstGeom>
          <a:noFill/>
        </p:spPr>
        <p:txBody>
          <a:bodyPr wrap="square" rtlCol="0">
            <a:spAutoFit/>
          </a:bodyPr>
          <a:lstStyle/>
          <a:p>
            <a:r>
              <a:rPr lang="en-US" sz="2400" dirty="0">
                <a:solidFill>
                  <a:srgbClr val="FF0000"/>
                </a:solidFill>
              </a:rPr>
              <a:t>*</a:t>
            </a:r>
            <a:r>
              <a:rPr lang="en-US" sz="2400" dirty="0"/>
              <a:t>In Neo4j </a:t>
            </a:r>
            <a:r>
              <a:rPr lang="en-US" sz="2400" dirty="0">
                <a:effectLst>
                  <a:outerShdw blurRad="38100" dist="38100" dir="2700000" algn="tl">
                    <a:srgbClr val="000000">
                      <a:alpha val="43137"/>
                    </a:srgbClr>
                  </a:outerShdw>
                </a:effectLst>
              </a:rPr>
              <a:t>nodes can also have labels </a:t>
            </a:r>
            <a:r>
              <a:rPr lang="en-US" sz="2400" dirty="0"/>
              <a:t>(zero or more) as a </a:t>
            </a:r>
          </a:p>
          <a:p>
            <a:r>
              <a:rPr lang="en-US" sz="2400" dirty="0"/>
              <a:t>way of semantically categorizing the nodes in a graph.</a:t>
            </a:r>
          </a:p>
        </p:txBody>
      </p:sp>
      <p:sp>
        <p:nvSpPr>
          <p:cNvPr id="4" name="Arrow: Right 3">
            <a:extLst>
              <a:ext uri="{FF2B5EF4-FFF2-40B4-BE49-F238E27FC236}">
                <a16:creationId xmlns:a16="http://schemas.microsoft.com/office/drawing/2014/main" id="{5F5430C1-11B0-5F97-10A0-848C3EA6E846}"/>
              </a:ext>
            </a:extLst>
          </p:cNvPr>
          <p:cNvSpPr/>
          <p:nvPr/>
        </p:nvSpPr>
        <p:spPr>
          <a:xfrm>
            <a:off x="6309360" y="5266260"/>
            <a:ext cx="1422400" cy="76074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8208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DE738-C944-415C-B7AB-D9FAC2435D55}"/>
              </a:ext>
            </a:extLst>
          </p:cNvPr>
          <p:cNvSpPr>
            <a:spLocks noGrp="1"/>
          </p:cNvSpPr>
          <p:nvPr>
            <p:ph type="title"/>
          </p:nvPr>
        </p:nvSpPr>
        <p:spPr/>
        <p:txBody>
          <a:bodyPr/>
          <a:lstStyle/>
          <a:p>
            <a:r>
              <a:rPr lang="en-US" dirty="0"/>
              <a:t>What Is a </a:t>
            </a:r>
            <a:r>
              <a:rPr lang="en-US" sz="4400" dirty="0"/>
              <a:t>GDB</a:t>
            </a:r>
            <a:r>
              <a:rPr lang="en-US" dirty="0"/>
              <a:t>? (A Formal Definition)</a:t>
            </a:r>
            <a:br>
              <a:rPr lang="en-US" dirty="0"/>
            </a:br>
            <a:r>
              <a:rPr lang="en-US" dirty="0"/>
              <a:t>Abstract Data Type Multi-Graph</a:t>
            </a:r>
          </a:p>
        </p:txBody>
      </p:sp>
      <p:sp>
        <p:nvSpPr>
          <p:cNvPr id="3" name="Content Placeholder 2">
            <a:extLst>
              <a:ext uri="{FF2B5EF4-FFF2-40B4-BE49-F238E27FC236}">
                <a16:creationId xmlns:a16="http://schemas.microsoft.com/office/drawing/2014/main" id="{CFC7D137-E7EA-4BB2-96EB-409190D90202}"/>
              </a:ext>
            </a:extLst>
          </p:cNvPr>
          <p:cNvSpPr>
            <a:spLocks noGrp="1"/>
          </p:cNvSpPr>
          <p:nvPr>
            <p:ph idx="1"/>
          </p:nvPr>
        </p:nvSpPr>
        <p:spPr/>
        <p:txBody>
          <a:bodyPr>
            <a:normAutofit/>
          </a:bodyPr>
          <a:lstStyle/>
          <a:p>
            <a:pPr marL="0" indent="0">
              <a:buNone/>
            </a:pPr>
            <a:r>
              <a:rPr lang="en-US" sz="3200" dirty="0"/>
              <a:t>Given a graph </a:t>
            </a:r>
            <a:r>
              <a:rPr lang="en-US" sz="3200" dirty="0">
                <a:solidFill>
                  <a:srgbClr val="00B050"/>
                </a:solidFill>
              </a:rPr>
              <a:t>G</a:t>
            </a:r>
            <a:r>
              <a:rPr lang="en-US" sz="3200" dirty="0"/>
              <a:t>, the following are operations over </a:t>
            </a:r>
            <a:r>
              <a:rPr lang="en-US" sz="3200" dirty="0">
                <a:solidFill>
                  <a:srgbClr val="00B050"/>
                </a:solidFill>
              </a:rPr>
              <a:t>G</a:t>
            </a:r>
            <a:r>
              <a:rPr lang="en-US" sz="3200" dirty="0"/>
              <a:t>:</a:t>
            </a:r>
          </a:p>
          <a:p>
            <a:r>
              <a:rPr lang="en-US" sz="3200" dirty="0" err="1">
                <a:solidFill>
                  <a:srgbClr val="00B050"/>
                </a:solidFill>
              </a:rPr>
              <a:t>AddNode</a:t>
            </a:r>
            <a:r>
              <a:rPr lang="en-US" sz="3200" dirty="0">
                <a:solidFill>
                  <a:srgbClr val="00B050"/>
                </a:solidFill>
              </a:rPr>
              <a:t>(G, x)</a:t>
            </a:r>
            <a:r>
              <a:rPr lang="en-US" sz="3200" dirty="0"/>
              <a:t>: adds node </a:t>
            </a:r>
            <a:r>
              <a:rPr lang="en-US" sz="3200" dirty="0">
                <a:solidFill>
                  <a:srgbClr val="00B050"/>
                </a:solidFill>
              </a:rPr>
              <a:t>x </a:t>
            </a:r>
            <a:r>
              <a:rPr lang="en-US" sz="3200" dirty="0"/>
              <a:t>to the graph </a:t>
            </a:r>
            <a:r>
              <a:rPr lang="en-US" sz="3200" dirty="0">
                <a:solidFill>
                  <a:srgbClr val="00B050"/>
                </a:solidFill>
              </a:rPr>
              <a:t>G</a:t>
            </a:r>
            <a:r>
              <a:rPr lang="en-US" sz="3200" dirty="0"/>
              <a:t>.</a:t>
            </a:r>
          </a:p>
          <a:p>
            <a:r>
              <a:rPr lang="en-US" sz="3200" dirty="0" err="1">
                <a:solidFill>
                  <a:srgbClr val="00B050"/>
                </a:solidFill>
              </a:rPr>
              <a:t>DeleteNode</a:t>
            </a:r>
            <a:r>
              <a:rPr lang="en-US" sz="3200" dirty="0">
                <a:solidFill>
                  <a:srgbClr val="00B050"/>
                </a:solidFill>
              </a:rPr>
              <a:t>(G, x)</a:t>
            </a:r>
            <a:r>
              <a:rPr lang="en-US" sz="3200" dirty="0"/>
              <a:t>: deletes the node</a:t>
            </a:r>
            <a:r>
              <a:rPr lang="en-US" sz="3200" dirty="0">
                <a:solidFill>
                  <a:srgbClr val="00B050"/>
                </a:solidFill>
              </a:rPr>
              <a:t> x </a:t>
            </a:r>
            <a:r>
              <a:rPr lang="en-US" sz="3200" dirty="0"/>
              <a:t>from graph </a:t>
            </a:r>
            <a:r>
              <a:rPr lang="en-US" sz="3200" dirty="0">
                <a:solidFill>
                  <a:srgbClr val="00B050"/>
                </a:solidFill>
              </a:rPr>
              <a:t>G</a:t>
            </a:r>
            <a:r>
              <a:rPr lang="en-US" sz="3200" dirty="0"/>
              <a:t>.</a:t>
            </a:r>
          </a:p>
          <a:p>
            <a:r>
              <a:rPr lang="en-US" sz="3200" dirty="0">
                <a:solidFill>
                  <a:srgbClr val="00B050"/>
                </a:solidFill>
              </a:rPr>
              <a:t>Adjacent(G, x, y)</a:t>
            </a:r>
            <a:r>
              <a:rPr lang="en-US" sz="3200" dirty="0"/>
              <a:t>: tests if there is an edge from node </a:t>
            </a:r>
            <a:r>
              <a:rPr lang="en-US" sz="3200" dirty="0">
                <a:solidFill>
                  <a:srgbClr val="00B050"/>
                </a:solidFill>
              </a:rPr>
              <a:t>x</a:t>
            </a:r>
            <a:r>
              <a:rPr lang="en-US" sz="3200" dirty="0"/>
              <a:t> to node </a:t>
            </a:r>
            <a:r>
              <a:rPr lang="en-US" sz="3200" dirty="0">
                <a:solidFill>
                  <a:srgbClr val="00B050"/>
                </a:solidFill>
              </a:rPr>
              <a:t>y</a:t>
            </a:r>
            <a:r>
              <a:rPr lang="en-US" sz="3200" dirty="0"/>
              <a:t>.</a:t>
            </a:r>
          </a:p>
          <a:p>
            <a:r>
              <a:rPr lang="en-US" sz="3200" dirty="0">
                <a:solidFill>
                  <a:srgbClr val="00B050"/>
                </a:solidFill>
              </a:rPr>
              <a:t>Neighbors(G, x)</a:t>
            </a:r>
            <a:r>
              <a:rPr lang="en-US" sz="3200" dirty="0"/>
              <a:t>: nodes </a:t>
            </a:r>
            <a:r>
              <a:rPr lang="en-US" sz="3200" dirty="0">
                <a:solidFill>
                  <a:srgbClr val="00B050"/>
                </a:solidFill>
              </a:rPr>
              <a:t>y</a:t>
            </a:r>
            <a:r>
              <a:rPr lang="en-US" sz="3200" dirty="0"/>
              <a:t> </a:t>
            </a:r>
            <a:r>
              <a:rPr lang="en-US" sz="3200" dirty="0" err="1"/>
              <a:t>s.t.</a:t>
            </a:r>
            <a:r>
              <a:rPr lang="en-US" sz="3200" dirty="0"/>
              <a:t> there is an edge from </a:t>
            </a:r>
            <a:r>
              <a:rPr lang="en-US" sz="3200" dirty="0">
                <a:solidFill>
                  <a:srgbClr val="00B050"/>
                </a:solidFill>
              </a:rPr>
              <a:t>x</a:t>
            </a:r>
            <a:r>
              <a:rPr lang="en-US" sz="3200" dirty="0"/>
              <a:t> to </a:t>
            </a:r>
            <a:r>
              <a:rPr lang="en-US" sz="3200" dirty="0">
                <a:solidFill>
                  <a:srgbClr val="00B050"/>
                </a:solidFill>
              </a:rPr>
              <a:t>y</a:t>
            </a:r>
            <a:r>
              <a:rPr lang="en-US" sz="3200" dirty="0"/>
              <a:t>.</a:t>
            </a:r>
          </a:p>
          <a:p>
            <a:r>
              <a:rPr lang="en-US" sz="3200" dirty="0" err="1">
                <a:solidFill>
                  <a:srgbClr val="00B050"/>
                </a:solidFill>
              </a:rPr>
              <a:t>AdjacentEdges</a:t>
            </a:r>
            <a:r>
              <a:rPr lang="en-US" sz="3200" dirty="0">
                <a:solidFill>
                  <a:srgbClr val="00B050"/>
                </a:solidFill>
              </a:rPr>
              <a:t>(G, x, y)</a:t>
            </a:r>
            <a:r>
              <a:rPr lang="en-US" sz="3200" dirty="0"/>
              <a:t>: set of labels of edges from </a:t>
            </a:r>
            <a:r>
              <a:rPr lang="en-US" sz="3200" dirty="0">
                <a:solidFill>
                  <a:srgbClr val="00B050"/>
                </a:solidFill>
              </a:rPr>
              <a:t>x</a:t>
            </a:r>
            <a:r>
              <a:rPr lang="en-US" sz="3200" dirty="0"/>
              <a:t> to </a:t>
            </a:r>
            <a:r>
              <a:rPr lang="en-US" sz="3200" dirty="0">
                <a:solidFill>
                  <a:srgbClr val="00B050"/>
                </a:solidFill>
              </a:rPr>
              <a:t>y</a:t>
            </a:r>
            <a:r>
              <a:rPr lang="en-US" sz="3200" dirty="0"/>
              <a:t>.</a:t>
            </a:r>
          </a:p>
        </p:txBody>
      </p:sp>
    </p:spTree>
    <p:extLst>
      <p:ext uri="{BB962C8B-B14F-4D97-AF65-F5344CB8AC3E}">
        <p14:creationId xmlns:p14="http://schemas.microsoft.com/office/powerpoint/2010/main" val="3923984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9E98-6857-42D0-A68B-531F65BC97CC}"/>
              </a:ext>
            </a:extLst>
          </p:cNvPr>
          <p:cNvSpPr>
            <a:spLocks noGrp="1"/>
          </p:cNvSpPr>
          <p:nvPr>
            <p:ph type="title"/>
          </p:nvPr>
        </p:nvSpPr>
        <p:spPr/>
        <p:txBody>
          <a:bodyPr/>
          <a:lstStyle/>
          <a:p>
            <a:r>
              <a:rPr lang="en-US" dirty="0"/>
              <a:t>What Is a </a:t>
            </a:r>
            <a:r>
              <a:rPr lang="en-US" sz="4400" dirty="0"/>
              <a:t>GDB</a:t>
            </a:r>
            <a:r>
              <a:rPr lang="en-US" dirty="0"/>
              <a:t>? (A Formal Definition)</a:t>
            </a:r>
            <a:br>
              <a:rPr lang="en-US" dirty="0"/>
            </a:br>
            <a:r>
              <a:rPr lang="en-US" dirty="0"/>
              <a:t>Abstract Data Type Multi-Graph</a:t>
            </a:r>
          </a:p>
        </p:txBody>
      </p:sp>
      <p:sp>
        <p:nvSpPr>
          <p:cNvPr id="3" name="Content Placeholder 2">
            <a:extLst>
              <a:ext uri="{FF2B5EF4-FFF2-40B4-BE49-F238E27FC236}">
                <a16:creationId xmlns:a16="http://schemas.microsoft.com/office/drawing/2014/main" id="{36DF166E-D5CB-4796-AFDB-A41DBAC77BD7}"/>
              </a:ext>
            </a:extLst>
          </p:cNvPr>
          <p:cNvSpPr>
            <a:spLocks noGrp="1"/>
          </p:cNvSpPr>
          <p:nvPr>
            <p:ph idx="1"/>
          </p:nvPr>
        </p:nvSpPr>
        <p:spPr>
          <a:xfrm>
            <a:off x="838200" y="1825625"/>
            <a:ext cx="10835640" cy="4351338"/>
          </a:xfrm>
        </p:spPr>
        <p:txBody>
          <a:bodyPr>
            <a:normAutofit/>
          </a:bodyPr>
          <a:lstStyle/>
          <a:p>
            <a:r>
              <a:rPr lang="en-US" sz="3200" dirty="0">
                <a:solidFill>
                  <a:srgbClr val="00B050"/>
                </a:solidFill>
              </a:rPr>
              <a:t>Add(G, x, y, l)</a:t>
            </a:r>
            <a:r>
              <a:rPr lang="en-US" sz="3200" dirty="0"/>
              <a:t>: adds an edge between </a:t>
            </a:r>
            <a:r>
              <a:rPr lang="en-US" sz="3200" dirty="0">
                <a:solidFill>
                  <a:srgbClr val="00B050"/>
                </a:solidFill>
              </a:rPr>
              <a:t>x</a:t>
            </a:r>
            <a:r>
              <a:rPr lang="en-US" sz="3200" dirty="0"/>
              <a:t> and</a:t>
            </a:r>
            <a:r>
              <a:rPr lang="en-US" sz="3200" dirty="0">
                <a:solidFill>
                  <a:srgbClr val="00B050"/>
                </a:solidFill>
              </a:rPr>
              <a:t> y </a:t>
            </a:r>
            <a:r>
              <a:rPr lang="en-US" sz="3200" dirty="0"/>
              <a:t>with label </a:t>
            </a:r>
            <a:r>
              <a:rPr lang="en-US" sz="3200" dirty="0">
                <a:solidFill>
                  <a:srgbClr val="00B050"/>
                </a:solidFill>
              </a:rPr>
              <a:t>l</a:t>
            </a:r>
            <a:r>
              <a:rPr lang="en-US" sz="3200" dirty="0"/>
              <a:t>.</a:t>
            </a:r>
          </a:p>
          <a:p>
            <a:r>
              <a:rPr lang="en-US" sz="3200" dirty="0">
                <a:solidFill>
                  <a:srgbClr val="00B050"/>
                </a:solidFill>
              </a:rPr>
              <a:t>Delete(G, x, y, l)</a:t>
            </a:r>
            <a:r>
              <a:rPr lang="en-US" sz="3200" dirty="0"/>
              <a:t>: deletes an edge between </a:t>
            </a:r>
            <a:r>
              <a:rPr lang="en-US" sz="3200" dirty="0">
                <a:solidFill>
                  <a:srgbClr val="00B050"/>
                </a:solidFill>
              </a:rPr>
              <a:t>x</a:t>
            </a:r>
            <a:r>
              <a:rPr lang="en-US" sz="3200" dirty="0"/>
              <a:t> and</a:t>
            </a:r>
            <a:r>
              <a:rPr lang="en-US" sz="3200" dirty="0">
                <a:solidFill>
                  <a:srgbClr val="00B050"/>
                </a:solidFill>
              </a:rPr>
              <a:t> y </a:t>
            </a:r>
            <a:r>
              <a:rPr lang="en-US" sz="3200" dirty="0"/>
              <a:t>with label </a:t>
            </a:r>
            <a:r>
              <a:rPr lang="en-US" sz="3200" dirty="0">
                <a:solidFill>
                  <a:srgbClr val="00B050"/>
                </a:solidFill>
              </a:rPr>
              <a:t>l</a:t>
            </a:r>
            <a:r>
              <a:rPr lang="en-US" sz="3200" dirty="0"/>
              <a:t>.</a:t>
            </a:r>
          </a:p>
          <a:p>
            <a:r>
              <a:rPr lang="en-US" sz="3200" dirty="0">
                <a:solidFill>
                  <a:srgbClr val="00B050"/>
                </a:solidFill>
              </a:rPr>
              <a:t>Reach(G, x, y)</a:t>
            </a:r>
            <a:r>
              <a:rPr lang="en-US" sz="3200" dirty="0"/>
              <a:t>: tests if there is (at least) a path from </a:t>
            </a:r>
            <a:r>
              <a:rPr lang="en-US" sz="3200" dirty="0">
                <a:solidFill>
                  <a:srgbClr val="00B050"/>
                </a:solidFill>
              </a:rPr>
              <a:t>x</a:t>
            </a:r>
            <a:r>
              <a:rPr lang="en-US" sz="3200" dirty="0"/>
              <a:t> to </a:t>
            </a:r>
            <a:r>
              <a:rPr lang="en-US" sz="3200" dirty="0">
                <a:solidFill>
                  <a:srgbClr val="00B050"/>
                </a:solidFill>
              </a:rPr>
              <a:t>y</a:t>
            </a:r>
            <a:r>
              <a:rPr lang="en-US" sz="3200" dirty="0"/>
              <a:t>.</a:t>
            </a:r>
          </a:p>
          <a:p>
            <a:r>
              <a:rPr lang="en-US" sz="3200" dirty="0">
                <a:solidFill>
                  <a:srgbClr val="00B050"/>
                </a:solidFill>
              </a:rPr>
              <a:t>Path(G, x, y)</a:t>
            </a:r>
            <a:r>
              <a:rPr lang="en-US" sz="3200" dirty="0"/>
              <a:t>: a (the shortest) path from </a:t>
            </a:r>
            <a:r>
              <a:rPr lang="en-US" sz="3200" dirty="0">
                <a:solidFill>
                  <a:srgbClr val="00B050"/>
                </a:solidFill>
              </a:rPr>
              <a:t>x</a:t>
            </a:r>
            <a:r>
              <a:rPr lang="en-US" sz="3200" dirty="0"/>
              <a:t> to </a:t>
            </a:r>
            <a:r>
              <a:rPr lang="en-US" sz="3200" dirty="0">
                <a:solidFill>
                  <a:srgbClr val="00B050"/>
                </a:solidFill>
              </a:rPr>
              <a:t>y</a:t>
            </a:r>
            <a:r>
              <a:rPr lang="en-US" sz="3200" dirty="0"/>
              <a:t>.</a:t>
            </a:r>
          </a:p>
          <a:p>
            <a:r>
              <a:rPr lang="en-US" sz="3200" dirty="0">
                <a:solidFill>
                  <a:srgbClr val="00B050"/>
                </a:solidFill>
              </a:rPr>
              <a:t>2-hop(G, x)</a:t>
            </a:r>
            <a:r>
              <a:rPr lang="en-US" sz="3200" dirty="0"/>
              <a:t>: set of nodes </a:t>
            </a:r>
            <a:r>
              <a:rPr lang="en-US" sz="3200" dirty="0">
                <a:solidFill>
                  <a:srgbClr val="00B050"/>
                </a:solidFill>
              </a:rPr>
              <a:t>y</a:t>
            </a:r>
            <a:r>
              <a:rPr lang="en-US" sz="3200" dirty="0"/>
              <a:t> </a:t>
            </a:r>
            <a:r>
              <a:rPr lang="en-US" sz="3200" dirty="0" err="1"/>
              <a:t>s.t.</a:t>
            </a:r>
            <a:r>
              <a:rPr lang="en-US" sz="3200" dirty="0"/>
              <a:t> there is a path of length 2 from </a:t>
            </a:r>
            <a:r>
              <a:rPr lang="en-US" sz="3200" dirty="0">
                <a:solidFill>
                  <a:srgbClr val="00B050"/>
                </a:solidFill>
              </a:rPr>
              <a:t>x </a:t>
            </a:r>
            <a:r>
              <a:rPr lang="en-US" sz="3200" dirty="0"/>
              <a:t>to</a:t>
            </a:r>
            <a:r>
              <a:rPr lang="en-US" sz="3200" dirty="0">
                <a:solidFill>
                  <a:srgbClr val="00B050"/>
                </a:solidFill>
              </a:rPr>
              <a:t> y</a:t>
            </a:r>
            <a:r>
              <a:rPr lang="en-US" sz="3200" dirty="0"/>
              <a:t>, or from </a:t>
            </a:r>
            <a:r>
              <a:rPr lang="en-US" sz="3200" dirty="0">
                <a:solidFill>
                  <a:srgbClr val="00B050"/>
                </a:solidFill>
              </a:rPr>
              <a:t>y</a:t>
            </a:r>
            <a:r>
              <a:rPr lang="en-US" sz="3200" dirty="0"/>
              <a:t> to</a:t>
            </a:r>
            <a:r>
              <a:rPr lang="en-US" sz="3200" dirty="0">
                <a:solidFill>
                  <a:srgbClr val="00B050"/>
                </a:solidFill>
              </a:rPr>
              <a:t> x</a:t>
            </a:r>
            <a:r>
              <a:rPr lang="en-US" sz="3200" dirty="0"/>
              <a:t>.</a:t>
            </a:r>
          </a:p>
          <a:p>
            <a:r>
              <a:rPr lang="en-US" sz="3200" dirty="0">
                <a:solidFill>
                  <a:srgbClr val="00B050"/>
                </a:solidFill>
              </a:rPr>
              <a:t>n-hop(G, x)</a:t>
            </a:r>
            <a:r>
              <a:rPr lang="en-US" sz="3200" dirty="0"/>
              <a:t>: set of nodes </a:t>
            </a:r>
            <a:r>
              <a:rPr lang="en-US" sz="3200" dirty="0">
                <a:solidFill>
                  <a:srgbClr val="00B050"/>
                </a:solidFill>
              </a:rPr>
              <a:t>y </a:t>
            </a:r>
            <a:r>
              <a:rPr lang="en-US" sz="3200" dirty="0" err="1"/>
              <a:t>s.t.</a:t>
            </a:r>
            <a:r>
              <a:rPr lang="en-US" sz="3200" dirty="0"/>
              <a:t> there is a path of length </a:t>
            </a:r>
            <a:r>
              <a:rPr lang="en-US" sz="3200" dirty="0">
                <a:solidFill>
                  <a:srgbClr val="00B050"/>
                </a:solidFill>
              </a:rPr>
              <a:t>n</a:t>
            </a:r>
            <a:r>
              <a:rPr lang="en-US" sz="3200" dirty="0"/>
              <a:t> from </a:t>
            </a:r>
            <a:r>
              <a:rPr lang="en-US" sz="3200" dirty="0">
                <a:solidFill>
                  <a:srgbClr val="00B050"/>
                </a:solidFill>
              </a:rPr>
              <a:t>x</a:t>
            </a:r>
            <a:r>
              <a:rPr lang="en-US" sz="3200" dirty="0"/>
              <a:t> to </a:t>
            </a:r>
            <a:r>
              <a:rPr lang="en-US" sz="3200" dirty="0">
                <a:solidFill>
                  <a:srgbClr val="00B050"/>
                </a:solidFill>
              </a:rPr>
              <a:t>y</a:t>
            </a:r>
            <a:r>
              <a:rPr lang="en-US" sz="3200" dirty="0"/>
              <a:t>, or from </a:t>
            </a:r>
            <a:r>
              <a:rPr lang="en-US" sz="3200" dirty="0">
                <a:solidFill>
                  <a:srgbClr val="00B050"/>
                </a:solidFill>
              </a:rPr>
              <a:t>y</a:t>
            </a:r>
            <a:r>
              <a:rPr lang="en-US" sz="3200" dirty="0"/>
              <a:t> to</a:t>
            </a:r>
            <a:r>
              <a:rPr lang="en-US" sz="3200" dirty="0">
                <a:solidFill>
                  <a:srgbClr val="00B050"/>
                </a:solidFill>
              </a:rPr>
              <a:t> x</a:t>
            </a:r>
            <a:r>
              <a:rPr lang="en-US" sz="3200" dirty="0"/>
              <a:t>.</a:t>
            </a:r>
          </a:p>
          <a:p>
            <a:endParaRPr lang="en-US" dirty="0"/>
          </a:p>
        </p:txBody>
      </p:sp>
    </p:spTree>
    <p:extLst>
      <p:ext uri="{BB962C8B-B14F-4D97-AF65-F5344CB8AC3E}">
        <p14:creationId xmlns:p14="http://schemas.microsoft.com/office/powerpoint/2010/main" val="1173822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C961-AF99-4E18-9FC3-CF83B381835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C7B4F2E-A334-4ECD-95DB-80563ABC97E2}"/>
              </a:ext>
            </a:extLst>
          </p:cNvPr>
          <p:cNvSpPr>
            <a:spLocks noGrp="1"/>
          </p:cNvSpPr>
          <p:nvPr>
            <p:ph idx="1"/>
          </p:nvPr>
        </p:nvSpPr>
        <p:spPr/>
        <p:txBody>
          <a:bodyPr>
            <a:normAutofit/>
          </a:bodyPr>
          <a:lstStyle/>
          <a:p>
            <a:r>
              <a:rPr lang="en-US" sz="3200" dirty="0"/>
              <a:t>What is it that makes graphs not only relevant, but necessary in today’s world? </a:t>
            </a:r>
            <a:r>
              <a:rPr lang="en-US" sz="3200" dirty="0">
                <a:sym typeface="Wingdings" panose="05000000000000000000" pitchFamily="2" charset="2"/>
              </a:rPr>
              <a:t> </a:t>
            </a:r>
            <a:r>
              <a:rPr lang="en-US" sz="3200" dirty="0">
                <a:solidFill>
                  <a:srgbClr val="0070C0"/>
                </a:solidFill>
              </a:rPr>
              <a:t>Its focus on relationships</a:t>
            </a:r>
            <a:r>
              <a:rPr lang="en-US" sz="3200" dirty="0"/>
              <a:t>.</a:t>
            </a:r>
          </a:p>
          <a:p>
            <a:r>
              <a:rPr lang="en-US" sz="3200" dirty="0"/>
              <a:t>We are gathering more data than ever before, but more and more frequently it is </a:t>
            </a:r>
            <a:r>
              <a:rPr lang="en-US" sz="3200" dirty="0">
                <a:solidFill>
                  <a:srgbClr val="0070C0"/>
                </a:solidFill>
              </a:rPr>
              <a:t>how that data is related </a:t>
            </a:r>
            <a:r>
              <a:rPr lang="en-US" sz="3200" dirty="0"/>
              <a:t>that is truly important.</a:t>
            </a:r>
          </a:p>
          <a:p>
            <a:r>
              <a:rPr lang="en-US" sz="3200" dirty="0"/>
              <a:t>Obviously, graph databases (GDBs) are particularly suited to model situations in which the information is somehow “natively” in the form of a graph.</a:t>
            </a:r>
          </a:p>
        </p:txBody>
      </p:sp>
    </p:spTree>
    <p:extLst>
      <p:ext uri="{BB962C8B-B14F-4D97-AF65-F5344CB8AC3E}">
        <p14:creationId xmlns:p14="http://schemas.microsoft.com/office/powerpoint/2010/main" val="1972761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08E74-DE37-4197-96EB-CBEEE1BAFBF3}"/>
              </a:ext>
            </a:extLst>
          </p:cNvPr>
          <p:cNvSpPr>
            <a:spLocks noGrp="1"/>
          </p:cNvSpPr>
          <p:nvPr>
            <p:ph type="title"/>
          </p:nvPr>
        </p:nvSpPr>
        <p:spPr/>
        <p:txBody>
          <a:bodyPr/>
          <a:lstStyle/>
          <a:p>
            <a:r>
              <a:rPr lang="en-US" dirty="0"/>
              <a:t>Querying GDBs</a:t>
            </a:r>
          </a:p>
        </p:txBody>
      </p:sp>
      <p:sp>
        <p:nvSpPr>
          <p:cNvPr id="3" name="Content Placeholder 2">
            <a:extLst>
              <a:ext uri="{FF2B5EF4-FFF2-40B4-BE49-F238E27FC236}">
                <a16:creationId xmlns:a16="http://schemas.microsoft.com/office/drawing/2014/main" id="{6A1EB84C-CCBD-4F37-B6CD-9D879A321ECE}"/>
              </a:ext>
            </a:extLst>
          </p:cNvPr>
          <p:cNvSpPr>
            <a:spLocks noGrp="1"/>
          </p:cNvSpPr>
          <p:nvPr>
            <p:ph idx="1"/>
          </p:nvPr>
        </p:nvSpPr>
        <p:spPr/>
        <p:txBody>
          <a:bodyPr>
            <a:normAutofit/>
          </a:bodyPr>
          <a:lstStyle/>
          <a:p>
            <a:r>
              <a:rPr lang="en-US" sz="3200" dirty="0"/>
              <a:t>A traversal refers to visiting elements (i.e., nodes and edges) in a graph in some algorithmic fashion.</a:t>
            </a:r>
          </a:p>
          <a:p>
            <a:r>
              <a:rPr lang="en-US" sz="3200" dirty="0"/>
              <a:t>A path </a:t>
            </a:r>
            <a:r>
              <a:rPr lang="en-US" sz="3200" dirty="0">
                <a:solidFill>
                  <a:srgbClr val="00B050"/>
                </a:solidFill>
              </a:rPr>
              <a:t>π</a:t>
            </a:r>
            <a:r>
              <a:rPr lang="en-US" sz="3200" dirty="0"/>
              <a:t> in </a:t>
            </a:r>
            <a:r>
              <a:rPr lang="en-US" sz="3200" dirty="0">
                <a:solidFill>
                  <a:srgbClr val="00B050"/>
                </a:solidFill>
              </a:rPr>
              <a:t>G</a:t>
            </a:r>
            <a:r>
              <a:rPr lang="en-US" sz="3200" dirty="0"/>
              <a:t> from node </a:t>
            </a:r>
            <a:r>
              <a:rPr lang="en-US" sz="3200" dirty="0">
                <a:solidFill>
                  <a:srgbClr val="0000FF"/>
                </a:solidFill>
              </a:rPr>
              <a:t>n</a:t>
            </a:r>
            <a:r>
              <a:rPr lang="en-US" sz="2000" dirty="0">
                <a:solidFill>
                  <a:srgbClr val="0000FF"/>
                </a:solidFill>
              </a:rPr>
              <a:t>0</a:t>
            </a:r>
            <a:r>
              <a:rPr lang="en-US" sz="3200" dirty="0"/>
              <a:t> to node</a:t>
            </a:r>
            <a:r>
              <a:rPr lang="en-US" sz="3200" dirty="0">
                <a:solidFill>
                  <a:srgbClr val="00B050"/>
                </a:solidFill>
              </a:rPr>
              <a:t> </a:t>
            </a:r>
            <a:r>
              <a:rPr lang="en-US" sz="3200" dirty="0">
                <a:solidFill>
                  <a:srgbClr val="0000FF"/>
                </a:solidFill>
              </a:rPr>
              <a:t>n</a:t>
            </a:r>
            <a:r>
              <a:rPr lang="en-US" sz="2000" dirty="0">
                <a:solidFill>
                  <a:srgbClr val="0000FF"/>
                </a:solidFill>
              </a:rPr>
              <a:t>m</a:t>
            </a:r>
            <a:r>
              <a:rPr lang="en-US" sz="3200" dirty="0">
                <a:solidFill>
                  <a:srgbClr val="00B050"/>
                </a:solidFill>
              </a:rPr>
              <a:t> </a:t>
            </a:r>
            <a:r>
              <a:rPr lang="en-US" sz="3200" dirty="0"/>
              <a:t>is a sequence of the form </a:t>
            </a:r>
            <a:r>
              <a:rPr lang="en-US" sz="3200" dirty="0">
                <a:solidFill>
                  <a:srgbClr val="00B050"/>
                </a:solidFill>
              </a:rPr>
              <a:t>((</a:t>
            </a:r>
            <a:r>
              <a:rPr lang="en-US" sz="3200" dirty="0">
                <a:solidFill>
                  <a:srgbClr val="0000FF"/>
                </a:solidFill>
              </a:rPr>
              <a:t>n</a:t>
            </a:r>
            <a:r>
              <a:rPr lang="en-US" sz="2000" dirty="0">
                <a:solidFill>
                  <a:srgbClr val="0000FF"/>
                </a:solidFill>
              </a:rPr>
              <a:t>0</a:t>
            </a:r>
            <a:r>
              <a:rPr lang="en-US" sz="3200" dirty="0">
                <a:solidFill>
                  <a:srgbClr val="00B050"/>
                </a:solidFill>
              </a:rPr>
              <a:t>, </a:t>
            </a:r>
            <a:r>
              <a:rPr lang="en-US" sz="3200" dirty="0">
                <a:solidFill>
                  <a:srgbClr val="0000FF"/>
                </a:solidFill>
              </a:rPr>
              <a:t>n</a:t>
            </a:r>
            <a:r>
              <a:rPr lang="en-US" sz="2000" dirty="0">
                <a:solidFill>
                  <a:srgbClr val="0000FF"/>
                </a:solidFill>
              </a:rPr>
              <a:t>1</a:t>
            </a:r>
            <a:r>
              <a:rPr lang="en-US" sz="3200" dirty="0">
                <a:solidFill>
                  <a:srgbClr val="00B050"/>
                </a:solidFill>
              </a:rPr>
              <a:t>), </a:t>
            </a:r>
            <a:r>
              <a:rPr lang="en-US" sz="3200" dirty="0">
                <a:solidFill>
                  <a:srgbClr val="7030A0"/>
                </a:solidFill>
              </a:rPr>
              <a:t>l</a:t>
            </a:r>
            <a:r>
              <a:rPr lang="en-US" sz="2000" dirty="0">
                <a:solidFill>
                  <a:srgbClr val="7030A0"/>
                </a:solidFill>
              </a:rPr>
              <a:t>1</a:t>
            </a:r>
            <a:r>
              <a:rPr lang="en-US" sz="3200" dirty="0">
                <a:solidFill>
                  <a:srgbClr val="00B050"/>
                </a:solidFill>
              </a:rPr>
              <a:t>)</a:t>
            </a:r>
            <a:r>
              <a:rPr lang="en-US" sz="3200" dirty="0"/>
              <a:t>, </a:t>
            </a:r>
            <a:r>
              <a:rPr lang="en-US" sz="3200" dirty="0">
                <a:solidFill>
                  <a:srgbClr val="00B050"/>
                </a:solidFill>
              </a:rPr>
              <a:t>((</a:t>
            </a:r>
            <a:r>
              <a:rPr lang="en-US" sz="3200" dirty="0">
                <a:solidFill>
                  <a:srgbClr val="0000FF"/>
                </a:solidFill>
              </a:rPr>
              <a:t>n</a:t>
            </a:r>
            <a:r>
              <a:rPr lang="en-US" sz="2000" dirty="0">
                <a:solidFill>
                  <a:srgbClr val="0000FF"/>
                </a:solidFill>
              </a:rPr>
              <a:t>1</a:t>
            </a:r>
            <a:r>
              <a:rPr lang="en-US" sz="3200" dirty="0">
                <a:solidFill>
                  <a:srgbClr val="00B050"/>
                </a:solidFill>
              </a:rPr>
              <a:t>, </a:t>
            </a:r>
            <a:r>
              <a:rPr lang="en-US" sz="3200" dirty="0">
                <a:solidFill>
                  <a:srgbClr val="0000FF"/>
                </a:solidFill>
              </a:rPr>
              <a:t>n</a:t>
            </a:r>
            <a:r>
              <a:rPr lang="en-US" sz="2000" dirty="0">
                <a:solidFill>
                  <a:srgbClr val="0000FF"/>
                </a:solidFill>
              </a:rPr>
              <a:t>2</a:t>
            </a:r>
            <a:r>
              <a:rPr lang="en-US" sz="3200" dirty="0">
                <a:solidFill>
                  <a:srgbClr val="00B050"/>
                </a:solidFill>
              </a:rPr>
              <a:t>), </a:t>
            </a:r>
            <a:r>
              <a:rPr lang="en-US" sz="3200" dirty="0">
                <a:solidFill>
                  <a:srgbClr val="7030A0"/>
                </a:solidFill>
              </a:rPr>
              <a:t>l</a:t>
            </a:r>
            <a:r>
              <a:rPr lang="en-US" sz="2000" dirty="0">
                <a:solidFill>
                  <a:srgbClr val="7030A0"/>
                </a:solidFill>
              </a:rPr>
              <a:t>2</a:t>
            </a:r>
            <a:r>
              <a:rPr lang="en-US" sz="3200" dirty="0">
                <a:solidFill>
                  <a:srgbClr val="00B050"/>
                </a:solidFill>
              </a:rPr>
              <a:t>)</a:t>
            </a:r>
            <a:r>
              <a:rPr lang="en-US" sz="3200" dirty="0"/>
              <a:t>, . . ., </a:t>
            </a:r>
            <a:r>
              <a:rPr lang="en-US" sz="3200" dirty="0">
                <a:solidFill>
                  <a:srgbClr val="00B050"/>
                </a:solidFill>
              </a:rPr>
              <a:t>((</a:t>
            </a:r>
            <a:r>
              <a:rPr lang="en-US" sz="3200" dirty="0">
                <a:solidFill>
                  <a:srgbClr val="0000FF"/>
                </a:solidFill>
              </a:rPr>
              <a:t>n</a:t>
            </a:r>
            <a:r>
              <a:rPr lang="en-US" sz="2000" dirty="0">
                <a:solidFill>
                  <a:srgbClr val="0000FF"/>
                </a:solidFill>
              </a:rPr>
              <a:t>m−1</a:t>
            </a:r>
            <a:r>
              <a:rPr lang="en-US" sz="3200" dirty="0">
                <a:solidFill>
                  <a:srgbClr val="00B050"/>
                </a:solidFill>
              </a:rPr>
              <a:t>, </a:t>
            </a:r>
            <a:r>
              <a:rPr lang="en-US" sz="3200" dirty="0">
                <a:solidFill>
                  <a:srgbClr val="0000FF"/>
                </a:solidFill>
              </a:rPr>
              <a:t>n</a:t>
            </a:r>
            <a:r>
              <a:rPr lang="en-US" sz="2000" dirty="0">
                <a:solidFill>
                  <a:srgbClr val="0000FF"/>
                </a:solidFill>
              </a:rPr>
              <a:t>m</a:t>
            </a:r>
            <a:r>
              <a:rPr lang="en-US" sz="3200" dirty="0">
                <a:solidFill>
                  <a:srgbClr val="00B050"/>
                </a:solidFill>
              </a:rPr>
              <a:t>), </a:t>
            </a:r>
            <a:r>
              <a:rPr lang="en-US" sz="3200" dirty="0" err="1">
                <a:solidFill>
                  <a:srgbClr val="7030A0"/>
                </a:solidFill>
              </a:rPr>
              <a:t>l</a:t>
            </a:r>
            <a:r>
              <a:rPr lang="en-US" sz="2000" dirty="0" err="1">
                <a:solidFill>
                  <a:srgbClr val="7030A0"/>
                </a:solidFill>
              </a:rPr>
              <a:t>m</a:t>
            </a:r>
            <a:r>
              <a:rPr lang="en-US" sz="3200" dirty="0">
                <a:solidFill>
                  <a:srgbClr val="00B050"/>
                </a:solidFill>
              </a:rPr>
              <a:t>)</a:t>
            </a:r>
            <a:r>
              <a:rPr lang="en-US" sz="3200" dirty="0"/>
              <a:t>, where </a:t>
            </a:r>
            <a:r>
              <a:rPr lang="en-US" sz="3200" dirty="0">
                <a:solidFill>
                  <a:srgbClr val="00B050"/>
                </a:solidFill>
              </a:rPr>
              <a:t>((</a:t>
            </a:r>
            <a:r>
              <a:rPr lang="en-US" sz="3200" dirty="0">
                <a:solidFill>
                  <a:srgbClr val="0000FF"/>
                </a:solidFill>
              </a:rPr>
              <a:t>n</a:t>
            </a:r>
            <a:r>
              <a:rPr lang="en-US" sz="2000" dirty="0">
                <a:solidFill>
                  <a:srgbClr val="0000FF"/>
                </a:solidFill>
              </a:rPr>
              <a:t>i−1</a:t>
            </a:r>
            <a:r>
              <a:rPr lang="en-US" sz="3200" dirty="0">
                <a:solidFill>
                  <a:srgbClr val="00B050"/>
                </a:solidFill>
              </a:rPr>
              <a:t>, </a:t>
            </a:r>
            <a:r>
              <a:rPr lang="en-US" sz="3200" dirty="0" err="1">
                <a:solidFill>
                  <a:srgbClr val="0000FF"/>
                </a:solidFill>
              </a:rPr>
              <a:t>n</a:t>
            </a:r>
            <a:r>
              <a:rPr lang="en-US" sz="2000" dirty="0" err="1">
                <a:solidFill>
                  <a:srgbClr val="0000FF"/>
                </a:solidFill>
              </a:rPr>
              <a:t>i</a:t>
            </a:r>
            <a:r>
              <a:rPr lang="en-US" sz="3200" dirty="0">
                <a:solidFill>
                  <a:srgbClr val="00B050"/>
                </a:solidFill>
              </a:rPr>
              <a:t>), </a:t>
            </a:r>
            <a:r>
              <a:rPr lang="en-US" sz="3200" dirty="0">
                <a:solidFill>
                  <a:srgbClr val="7030A0"/>
                </a:solidFill>
              </a:rPr>
              <a:t>l</a:t>
            </a:r>
            <a:r>
              <a:rPr lang="en-US" sz="2000" dirty="0">
                <a:solidFill>
                  <a:srgbClr val="7030A0"/>
                </a:solidFill>
              </a:rPr>
              <a:t>i</a:t>
            </a:r>
            <a:r>
              <a:rPr lang="en-US" sz="3200" dirty="0">
                <a:solidFill>
                  <a:srgbClr val="00B050"/>
                </a:solidFill>
              </a:rPr>
              <a:t>) </a:t>
            </a:r>
            <a:r>
              <a:rPr lang="en-US" sz="3200" dirty="0"/>
              <a:t>is an edge in </a:t>
            </a:r>
            <a:r>
              <a:rPr lang="en-US" sz="3200" dirty="0">
                <a:solidFill>
                  <a:srgbClr val="00B050"/>
                </a:solidFill>
              </a:rPr>
              <a:t>L</a:t>
            </a:r>
            <a:r>
              <a:rPr lang="en-US" sz="3200" dirty="0"/>
              <a:t>, for each </a:t>
            </a:r>
            <a:r>
              <a:rPr lang="en-US" sz="3200" dirty="0">
                <a:solidFill>
                  <a:srgbClr val="00B050"/>
                </a:solidFill>
              </a:rPr>
              <a:t>1 ≤ </a:t>
            </a:r>
            <a:r>
              <a:rPr lang="en-US" sz="3200" dirty="0" err="1">
                <a:solidFill>
                  <a:srgbClr val="00B050"/>
                </a:solidFill>
              </a:rPr>
              <a:t>i</a:t>
            </a:r>
            <a:r>
              <a:rPr lang="en-US" sz="3200" dirty="0">
                <a:solidFill>
                  <a:srgbClr val="00B050"/>
                </a:solidFill>
              </a:rPr>
              <a:t> ≤ m </a:t>
            </a:r>
            <a:r>
              <a:rPr lang="en-US" sz="3200" dirty="0"/>
              <a:t>(</a:t>
            </a:r>
            <a:r>
              <a:rPr lang="en-US" sz="3200" dirty="0">
                <a:solidFill>
                  <a:srgbClr val="7030A0"/>
                </a:solidFill>
              </a:rPr>
              <a:t>l</a:t>
            </a:r>
            <a:r>
              <a:rPr lang="en-US" sz="2000" dirty="0">
                <a:solidFill>
                  <a:srgbClr val="7030A0"/>
                </a:solidFill>
              </a:rPr>
              <a:t>i</a:t>
            </a:r>
            <a:r>
              <a:rPr lang="en-US" sz="3200" dirty="0"/>
              <a:t> is a label of the set of labels associated to </a:t>
            </a:r>
            <a:r>
              <a:rPr lang="en-US" sz="3200" dirty="0">
                <a:solidFill>
                  <a:srgbClr val="00B050"/>
                </a:solidFill>
              </a:rPr>
              <a:t>(</a:t>
            </a:r>
            <a:r>
              <a:rPr lang="en-US" sz="3200" dirty="0">
                <a:solidFill>
                  <a:srgbClr val="0000FF"/>
                </a:solidFill>
              </a:rPr>
              <a:t>n</a:t>
            </a:r>
            <a:r>
              <a:rPr lang="en-US" sz="2000" dirty="0">
                <a:solidFill>
                  <a:srgbClr val="0000FF"/>
                </a:solidFill>
              </a:rPr>
              <a:t>i−1</a:t>
            </a:r>
            <a:r>
              <a:rPr lang="en-US" sz="3200" dirty="0">
                <a:solidFill>
                  <a:srgbClr val="00B050"/>
                </a:solidFill>
              </a:rPr>
              <a:t>, </a:t>
            </a:r>
            <a:r>
              <a:rPr lang="en-US" sz="3200" dirty="0" err="1">
                <a:solidFill>
                  <a:srgbClr val="0000FF"/>
                </a:solidFill>
              </a:rPr>
              <a:t>n</a:t>
            </a:r>
            <a:r>
              <a:rPr lang="en-US" sz="2000" dirty="0" err="1">
                <a:solidFill>
                  <a:srgbClr val="0000FF"/>
                </a:solidFill>
              </a:rPr>
              <a:t>i</a:t>
            </a:r>
            <a:r>
              <a:rPr lang="en-US" sz="3200" dirty="0">
                <a:solidFill>
                  <a:srgbClr val="00B050"/>
                </a:solidFill>
              </a:rPr>
              <a:t>) </a:t>
            </a:r>
            <a:r>
              <a:rPr lang="en-US" sz="3200" dirty="0"/>
              <a:t>in</a:t>
            </a:r>
            <a:r>
              <a:rPr lang="en-US" sz="3200" dirty="0">
                <a:solidFill>
                  <a:srgbClr val="00B050"/>
                </a:solidFill>
              </a:rPr>
              <a:t> G</a:t>
            </a:r>
            <a:r>
              <a:rPr lang="en-US" sz="3200" dirty="0"/>
              <a:t>). </a:t>
            </a:r>
          </a:p>
          <a:p>
            <a:r>
              <a:rPr lang="en-US" sz="3200" dirty="0"/>
              <a:t>The label of </a:t>
            </a:r>
            <a:r>
              <a:rPr lang="en-US" sz="3200" dirty="0">
                <a:solidFill>
                  <a:srgbClr val="00B050"/>
                </a:solidFill>
              </a:rPr>
              <a:t>π</a:t>
            </a:r>
            <a:r>
              <a:rPr lang="en-US" sz="3200" dirty="0"/>
              <a:t>, denoted </a:t>
            </a:r>
            <a:r>
              <a:rPr lang="en-US" sz="3200" dirty="0">
                <a:solidFill>
                  <a:srgbClr val="00B050"/>
                </a:solidFill>
              </a:rPr>
              <a:t>λ(π)</a:t>
            </a:r>
            <a:r>
              <a:rPr lang="en-US" sz="3200" dirty="0"/>
              <a:t>, is the string </a:t>
            </a:r>
            <a:r>
              <a:rPr lang="en-US" sz="3200" dirty="0">
                <a:solidFill>
                  <a:srgbClr val="7030A0"/>
                </a:solidFill>
              </a:rPr>
              <a:t>l</a:t>
            </a:r>
            <a:r>
              <a:rPr lang="en-US" sz="2000" dirty="0">
                <a:solidFill>
                  <a:srgbClr val="7030A0"/>
                </a:solidFill>
              </a:rPr>
              <a:t>1</a:t>
            </a:r>
            <a:r>
              <a:rPr lang="en-US" sz="3200" dirty="0">
                <a:solidFill>
                  <a:srgbClr val="7030A0"/>
                </a:solidFill>
              </a:rPr>
              <a:t>l</a:t>
            </a:r>
            <a:r>
              <a:rPr lang="en-US" sz="2000" dirty="0">
                <a:solidFill>
                  <a:srgbClr val="7030A0"/>
                </a:solidFill>
              </a:rPr>
              <a:t>2</a:t>
            </a:r>
            <a:r>
              <a:rPr lang="en-US" sz="3200" dirty="0">
                <a:solidFill>
                  <a:srgbClr val="7030A0"/>
                </a:solidFill>
              </a:rPr>
              <a:t>...</a:t>
            </a:r>
            <a:r>
              <a:rPr lang="en-US" sz="3200" dirty="0" err="1">
                <a:solidFill>
                  <a:srgbClr val="7030A0"/>
                </a:solidFill>
              </a:rPr>
              <a:t>l</a:t>
            </a:r>
            <a:r>
              <a:rPr lang="en-US" sz="2000" dirty="0" err="1">
                <a:solidFill>
                  <a:srgbClr val="7030A0"/>
                </a:solidFill>
              </a:rPr>
              <a:t>m</a:t>
            </a:r>
            <a:r>
              <a:rPr lang="en-US" sz="3200" dirty="0">
                <a:solidFill>
                  <a:srgbClr val="7030A0"/>
                </a:solidFill>
              </a:rPr>
              <a:t> </a:t>
            </a:r>
            <a:r>
              <a:rPr lang="en-US" sz="3200" dirty="0">
                <a:solidFill>
                  <a:srgbClr val="00B050"/>
                </a:solidFill>
              </a:rPr>
              <a:t>∈ Σ∗</a:t>
            </a:r>
            <a:r>
              <a:rPr lang="en-US" sz="3200" dirty="0"/>
              <a:t>, where </a:t>
            </a:r>
            <a:r>
              <a:rPr lang="en-US" sz="3200" dirty="0">
                <a:solidFill>
                  <a:srgbClr val="00B050"/>
                </a:solidFill>
              </a:rPr>
              <a:t>Σ∗ </a:t>
            </a:r>
            <a:r>
              <a:rPr lang="en-US" sz="3200" dirty="0"/>
              <a:t>is the set of all strings composed from elements (labels) in </a:t>
            </a:r>
            <a:r>
              <a:rPr lang="en-US" sz="3200" dirty="0">
                <a:solidFill>
                  <a:srgbClr val="00B050"/>
                </a:solidFill>
              </a:rPr>
              <a:t>Σ</a:t>
            </a:r>
            <a:r>
              <a:rPr lang="en-US" sz="3200" dirty="0"/>
              <a:t>. In the following, for simplicity, labels are just letters.</a:t>
            </a:r>
          </a:p>
          <a:p>
            <a:endParaRPr lang="en-US" dirty="0"/>
          </a:p>
        </p:txBody>
      </p:sp>
    </p:spTree>
    <p:extLst>
      <p:ext uri="{BB962C8B-B14F-4D97-AF65-F5344CB8AC3E}">
        <p14:creationId xmlns:p14="http://schemas.microsoft.com/office/powerpoint/2010/main" val="2821726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CC453-4434-4D5F-B88E-624DD5A1A97E}"/>
              </a:ext>
            </a:extLst>
          </p:cNvPr>
          <p:cNvSpPr>
            <a:spLocks noGrp="1"/>
          </p:cNvSpPr>
          <p:nvPr>
            <p:ph type="title"/>
          </p:nvPr>
        </p:nvSpPr>
        <p:spPr/>
        <p:txBody>
          <a:bodyPr/>
          <a:lstStyle/>
          <a:p>
            <a:r>
              <a:rPr lang="en-US" dirty="0"/>
              <a:t>Querying GDBs</a:t>
            </a:r>
          </a:p>
        </p:txBody>
      </p:sp>
      <p:sp>
        <p:nvSpPr>
          <p:cNvPr id="3" name="Content Placeholder 2">
            <a:extLst>
              <a:ext uri="{FF2B5EF4-FFF2-40B4-BE49-F238E27FC236}">
                <a16:creationId xmlns:a16="http://schemas.microsoft.com/office/drawing/2014/main" id="{300E021E-55C0-4727-A593-96D8448E7682}"/>
              </a:ext>
            </a:extLst>
          </p:cNvPr>
          <p:cNvSpPr>
            <a:spLocks noGrp="1"/>
          </p:cNvSpPr>
          <p:nvPr>
            <p:ph idx="1"/>
          </p:nvPr>
        </p:nvSpPr>
        <p:spPr/>
        <p:txBody>
          <a:bodyPr>
            <a:normAutofit lnSpcReduction="10000"/>
          </a:bodyPr>
          <a:lstStyle/>
          <a:p>
            <a:r>
              <a:rPr lang="en-US" sz="3200" dirty="0"/>
              <a:t>A </a:t>
            </a:r>
            <a:r>
              <a:rPr lang="en-US" sz="3200" dirty="0">
                <a:effectLst>
                  <a:outerShdw blurRad="38100" dist="38100" dir="2700000" algn="tl">
                    <a:srgbClr val="000000">
                      <a:alpha val="43137"/>
                    </a:srgbClr>
                  </a:outerShdw>
                </a:effectLst>
              </a:rPr>
              <a:t>regular path query (</a:t>
            </a:r>
            <a:r>
              <a:rPr lang="en-US" sz="3200" dirty="0">
                <a:solidFill>
                  <a:srgbClr val="00B050"/>
                </a:solidFill>
              </a:rPr>
              <a:t>RPQ</a:t>
            </a:r>
            <a:r>
              <a:rPr lang="en-US" sz="3200" dirty="0"/>
              <a:t>) is a </a:t>
            </a:r>
            <a:r>
              <a:rPr lang="en-US" sz="3200" dirty="0">
                <a:effectLst>
                  <a:outerShdw blurRad="38100" dist="38100" dir="2700000" algn="tl">
                    <a:srgbClr val="000000">
                      <a:alpha val="43137"/>
                    </a:srgbClr>
                  </a:outerShdw>
                </a:effectLst>
              </a:rPr>
              <a:t>regular expression </a:t>
            </a:r>
            <a:r>
              <a:rPr lang="en-US" sz="3200" dirty="0"/>
              <a:t>over </a:t>
            </a:r>
            <a:r>
              <a:rPr lang="en-US" sz="3200" dirty="0">
                <a:solidFill>
                  <a:srgbClr val="00B050"/>
                </a:solidFill>
              </a:rPr>
              <a:t>Σ </a:t>
            </a:r>
            <a:r>
              <a:rPr lang="en-US" sz="3200" dirty="0"/>
              <a:t>(the vocabulary of edge labels). The evaluation </a:t>
            </a:r>
            <a:r>
              <a:rPr lang="en-US" sz="3200" dirty="0">
                <a:solidFill>
                  <a:srgbClr val="00B050"/>
                </a:solidFill>
              </a:rPr>
              <a:t>RPQ(G)</a:t>
            </a:r>
            <a:r>
              <a:rPr lang="en-US" sz="3200" dirty="0"/>
              <a:t> of </a:t>
            </a:r>
            <a:r>
              <a:rPr lang="en-US" sz="3200" dirty="0">
                <a:solidFill>
                  <a:srgbClr val="00B050"/>
                </a:solidFill>
              </a:rPr>
              <a:t>RPQ</a:t>
            </a:r>
            <a:r>
              <a:rPr lang="en-US" sz="3200" dirty="0"/>
              <a:t> over </a:t>
            </a:r>
            <a:r>
              <a:rPr lang="en-US" sz="3200" dirty="0">
                <a:solidFill>
                  <a:srgbClr val="00B050"/>
                </a:solidFill>
              </a:rPr>
              <a:t>G</a:t>
            </a:r>
            <a:r>
              <a:rPr lang="en-US" sz="3200" dirty="0"/>
              <a:t> is the set of pairs </a:t>
            </a:r>
            <a:r>
              <a:rPr lang="en-US" sz="3200" dirty="0">
                <a:solidFill>
                  <a:srgbClr val="00B050"/>
                </a:solidFill>
              </a:rPr>
              <a:t>(u, v) </a:t>
            </a:r>
            <a:r>
              <a:rPr lang="en-US" sz="3200" dirty="0"/>
              <a:t>of nodes in </a:t>
            </a:r>
            <a:r>
              <a:rPr lang="en-US" sz="3200" dirty="0">
                <a:solidFill>
                  <a:srgbClr val="00B050"/>
                </a:solidFill>
              </a:rPr>
              <a:t>N</a:t>
            </a:r>
            <a:r>
              <a:rPr lang="en-US" sz="3200" dirty="0"/>
              <a:t> for which there is a path </a:t>
            </a:r>
            <a:r>
              <a:rPr lang="en-US" sz="3200" dirty="0">
                <a:solidFill>
                  <a:srgbClr val="00B050"/>
                </a:solidFill>
              </a:rPr>
              <a:t>π</a:t>
            </a:r>
            <a:r>
              <a:rPr lang="en-US" sz="3200" dirty="0"/>
              <a:t> in </a:t>
            </a:r>
            <a:r>
              <a:rPr lang="en-US" sz="3200" dirty="0">
                <a:solidFill>
                  <a:srgbClr val="00B050"/>
                </a:solidFill>
              </a:rPr>
              <a:t>G</a:t>
            </a:r>
            <a:r>
              <a:rPr lang="en-US" sz="3200" dirty="0"/>
              <a:t> from </a:t>
            </a:r>
            <a:r>
              <a:rPr lang="en-US" sz="3200" dirty="0">
                <a:solidFill>
                  <a:srgbClr val="00B050"/>
                </a:solidFill>
              </a:rPr>
              <a:t>u</a:t>
            </a:r>
            <a:r>
              <a:rPr lang="en-US" sz="3200" dirty="0"/>
              <a:t> to </a:t>
            </a:r>
            <a:r>
              <a:rPr lang="en-US" sz="3200" dirty="0">
                <a:solidFill>
                  <a:srgbClr val="00B050"/>
                </a:solidFill>
              </a:rPr>
              <a:t>v</a:t>
            </a:r>
            <a:r>
              <a:rPr lang="en-US" sz="3200" dirty="0"/>
              <a:t> such that </a:t>
            </a:r>
            <a:r>
              <a:rPr lang="en-US" sz="3200" dirty="0">
                <a:solidFill>
                  <a:srgbClr val="00B050"/>
                </a:solidFill>
              </a:rPr>
              <a:t>λ(π)</a:t>
            </a:r>
            <a:r>
              <a:rPr lang="en-US" sz="3200" dirty="0"/>
              <a:t> satisfies </a:t>
            </a:r>
            <a:r>
              <a:rPr lang="en-US" sz="3200" dirty="0">
                <a:solidFill>
                  <a:srgbClr val="00B050"/>
                </a:solidFill>
              </a:rPr>
              <a:t>RPQ</a:t>
            </a:r>
            <a:r>
              <a:rPr lang="en-US" sz="3200" dirty="0"/>
              <a:t>.</a:t>
            </a:r>
          </a:p>
          <a:p>
            <a:pPr marL="0" indent="0">
              <a:buNone/>
            </a:pPr>
            <a:endParaRPr lang="en-US" sz="3200" dirty="0"/>
          </a:p>
          <a:p>
            <a:pPr marL="0" indent="0">
              <a:buNone/>
            </a:pPr>
            <a:r>
              <a:rPr lang="en-US" sz="3200" u="sng" dirty="0">
                <a:effectLst>
                  <a:outerShdw blurRad="38100" dist="38100" dir="2700000" algn="tl">
                    <a:srgbClr val="000000">
                      <a:alpha val="43137"/>
                    </a:srgbClr>
                  </a:outerShdw>
                </a:effectLst>
              </a:rPr>
              <a:t>Note</a:t>
            </a:r>
            <a:r>
              <a:rPr lang="en-US" sz="3200" dirty="0"/>
              <a:t>: </a:t>
            </a:r>
            <a:r>
              <a:rPr lang="en-US" dirty="0">
                <a:solidFill>
                  <a:srgbClr val="00B050"/>
                </a:solidFill>
              </a:rPr>
              <a:t>RPQ</a:t>
            </a:r>
            <a:r>
              <a:rPr lang="en-US" dirty="0"/>
              <a:t>s do not allow to access data stored at the nodes and the edges (i.e., properties), but tailored graph query languages (as the Neo4j Cipher) exist that enable property retrieval (usually, some properties are indexed using a tree structure, B+, analogous to those used by RDBs).</a:t>
            </a:r>
          </a:p>
        </p:txBody>
      </p:sp>
    </p:spTree>
    <p:extLst>
      <p:ext uri="{BB962C8B-B14F-4D97-AF65-F5344CB8AC3E}">
        <p14:creationId xmlns:p14="http://schemas.microsoft.com/office/powerpoint/2010/main" val="2147819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C4CCA-2E11-466F-89D1-0F355A851A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803E1B-479E-457C-B849-19CA28C9B6A9}"/>
              </a:ext>
            </a:extLst>
          </p:cNvPr>
          <p:cNvSpPr>
            <a:spLocks noGrp="1"/>
          </p:cNvSpPr>
          <p:nvPr>
            <p:ph idx="1"/>
          </p:nvPr>
        </p:nvSpPr>
        <p:spPr/>
        <p:txBody>
          <a:bodyPr/>
          <a:lstStyle/>
          <a:p>
            <a:r>
              <a:rPr lang="en-US" sz="3200" dirty="0"/>
              <a:t>We often refer to these types of queries as </a:t>
            </a:r>
            <a:r>
              <a:rPr lang="en-US" sz="3200" dirty="0">
                <a:solidFill>
                  <a:srgbClr val="0000FF"/>
                </a:solidFill>
              </a:rPr>
              <a:t>pattern matching queries</a:t>
            </a:r>
            <a:r>
              <a:rPr lang="en-US" sz="3200" dirty="0"/>
              <a:t>: We specify a pattern, </a:t>
            </a:r>
            <a:r>
              <a:rPr lang="en-US" sz="3200" b="1" dirty="0">
                <a:solidFill>
                  <a:srgbClr val="7030A0"/>
                </a:solidFill>
                <a:effectLst>
                  <a:outerShdw blurRad="38100" dist="38100" dir="2700000" algn="tl">
                    <a:srgbClr val="000000">
                      <a:alpha val="43137"/>
                    </a:srgbClr>
                  </a:outerShdw>
                </a:effectLst>
              </a:rPr>
              <a:t>we anchor that pattern to one or more starting points</a:t>
            </a:r>
            <a:r>
              <a:rPr lang="en-US" sz="3200" dirty="0"/>
              <a:t>, and start looking for matching occurrences of that pattern. </a:t>
            </a:r>
          </a:p>
          <a:p>
            <a:r>
              <a:rPr lang="en-US" sz="3200" dirty="0"/>
              <a:t>As we can see, the graph database will be an excellent tool to spin around the anchor node and figure out whether there are matching patterns connected to it. </a:t>
            </a:r>
          </a:p>
          <a:p>
            <a:endParaRPr lang="en-US" dirty="0"/>
          </a:p>
        </p:txBody>
      </p:sp>
    </p:spTree>
    <p:extLst>
      <p:ext uri="{BB962C8B-B14F-4D97-AF65-F5344CB8AC3E}">
        <p14:creationId xmlns:p14="http://schemas.microsoft.com/office/powerpoint/2010/main" val="3939737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7218-8799-4DA5-A60A-B5E8FF3D75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ADBE50-7FEF-47CB-B5AE-09D24922E1A8}"/>
              </a:ext>
            </a:extLst>
          </p:cNvPr>
          <p:cNvSpPr>
            <a:spLocks noGrp="1"/>
          </p:cNvSpPr>
          <p:nvPr>
            <p:ph idx="1"/>
          </p:nvPr>
        </p:nvSpPr>
        <p:spPr/>
        <p:txBody>
          <a:bodyPr/>
          <a:lstStyle/>
          <a:p>
            <a:r>
              <a:rPr lang="en-US" sz="3200" b="1" dirty="0">
                <a:solidFill>
                  <a:srgbClr val="0070C0"/>
                </a:solidFill>
              </a:rPr>
              <a:t>This, actually, is one of the key performance characteristics of a GDB: as soon as it "</a:t>
            </a:r>
            <a:r>
              <a:rPr lang="en-US" sz="3200" b="1" dirty="0">
                <a:solidFill>
                  <a:srgbClr val="0070C0"/>
                </a:solidFill>
                <a:effectLst>
                  <a:outerShdw blurRad="38100" dist="38100" dir="2700000" algn="tl">
                    <a:srgbClr val="000000">
                      <a:alpha val="43137"/>
                    </a:srgbClr>
                  </a:outerShdw>
                </a:effectLst>
              </a:rPr>
              <a:t>grabs</a:t>
            </a:r>
            <a:r>
              <a:rPr lang="en-US" sz="3200" b="1" dirty="0">
                <a:solidFill>
                  <a:srgbClr val="0070C0"/>
                </a:solidFill>
              </a:rPr>
              <a:t>" a starting node, the GDB will only explore the </a:t>
            </a:r>
            <a:r>
              <a:rPr lang="en-US" sz="3200" b="1" dirty="0">
                <a:solidFill>
                  <a:srgbClr val="FF0000"/>
                </a:solidFill>
              </a:rPr>
              <a:t>vicinity</a:t>
            </a:r>
            <a:r>
              <a:rPr lang="en-US" sz="3200" b="1" dirty="0">
                <a:solidFill>
                  <a:srgbClr val="00B050"/>
                </a:solidFill>
              </a:rPr>
              <a:t> </a:t>
            </a:r>
            <a:r>
              <a:rPr lang="en-US" sz="3200" b="1" dirty="0">
                <a:solidFill>
                  <a:srgbClr val="0070C0"/>
                </a:solidFill>
              </a:rPr>
              <a:t>of that starting node and will be completely oblivious to anything that is not connected to the starting node. </a:t>
            </a:r>
            <a:endParaRPr lang="es-ES" sz="3200" b="1" dirty="0">
              <a:solidFill>
                <a:srgbClr val="0070C0"/>
              </a:solidFill>
            </a:endParaRPr>
          </a:p>
          <a:p>
            <a:endParaRPr lang="en-US" dirty="0"/>
          </a:p>
        </p:txBody>
      </p:sp>
      <p:cxnSp>
        <p:nvCxnSpPr>
          <p:cNvPr id="4" name="Conector recto de flecha 4">
            <a:extLst>
              <a:ext uri="{FF2B5EF4-FFF2-40B4-BE49-F238E27FC236}">
                <a16:creationId xmlns:a16="http://schemas.microsoft.com/office/drawing/2014/main" id="{A094D7C2-AC29-4C31-AA54-305BE45309FD}"/>
              </a:ext>
            </a:extLst>
          </p:cNvPr>
          <p:cNvCxnSpPr>
            <a:cxnSpLocks/>
          </p:cNvCxnSpPr>
          <p:nvPr/>
        </p:nvCxnSpPr>
        <p:spPr>
          <a:xfrm>
            <a:off x="5628640" y="3203734"/>
            <a:ext cx="0" cy="15816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CuadroTexto 5">
            <a:extLst>
              <a:ext uri="{FF2B5EF4-FFF2-40B4-BE49-F238E27FC236}">
                <a16:creationId xmlns:a16="http://schemas.microsoft.com/office/drawing/2014/main" id="{279FD70C-16D1-4830-82B2-DCB1BAA3DED4}"/>
              </a:ext>
            </a:extLst>
          </p:cNvPr>
          <p:cNvSpPr txBox="1"/>
          <p:nvPr/>
        </p:nvSpPr>
        <p:spPr>
          <a:xfrm>
            <a:off x="4798410" y="4920297"/>
            <a:ext cx="2595180" cy="523220"/>
          </a:xfrm>
          <a:prstGeom prst="rect">
            <a:avLst/>
          </a:prstGeom>
          <a:noFill/>
        </p:spPr>
        <p:txBody>
          <a:bodyPr wrap="square" rtlCol="0">
            <a:spAutoFit/>
          </a:bodyPr>
          <a:lstStyle/>
          <a:p>
            <a:r>
              <a:rPr lang="es-ES" sz="2800" b="1" dirty="0">
                <a:solidFill>
                  <a:srgbClr val="FF0000"/>
                </a:solidFill>
              </a:rPr>
              <a:t>Local </a:t>
            </a:r>
            <a:r>
              <a:rPr lang="es-ES" sz="2800" b="1" dirty="0" err="1">
                <a:solidFill>
                  <a:srgbClr val="FF0000"/>
                </a:solidFill>
              </a:rPr>
              <a:t>search</a:t>
            </a:r>
            <a:r>
              <a:rPr lang="es-ES" sz="2800" b="1" dirty="0">
                <a:solidFill>
                  <a:srgbClr val="FF0000"/>
                </a:solidFill>
              </a:rPr>
              <a:t>!</a:t>
            </a:r>
          </a:p>
        </p:txBody>
      </p:sp>
    </p:spTree>
    <p:extLst>
      <p:ext uri="{BB962C8B-B14F-4D97-AF65-F5344CB8AC3E}">
        <p14:creationId xmlns:p14="http://schemas.microsoft.com/office/powerpoint/2010/main" val="2208646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6844F-6A8E-4239-8CC3-20E43C4D757E}"/>
              </a:ext>
            </a:extLst>
          </p:cNvPr>
          <p:cNvSpPr>
            <a:spLocks noGrp="1"/>
          </p:cNvSpPr>
          <p:nvPr>
            <p:ph type="title"/>
          </p:nvPr>
        </p:nvSpPr>
        <p:spPr/>
        <p:txBody>
          <a:bodyPr/>
          <a:lstStyle/>
          <a:p>
            <a:r>
              <a:rPr lang="en-US" dirty="0"/>
              <a:t>Querying GDBs: RPQ example</a:t>
            </a:r>
          </a:p>
        </p:txBody>
      </p:sp>
      <p:pic>
        <p:nvPicPr>
          <p:cNvPr id="5" name="Picture 4">
            <a:extLst>
              <a:ext uri="{FF2B5EF4-FFF2-40B4-BE49-F238E27FC236}">
                <a16:creationId xmlns:a16="http://schemas.microsoft.com/office/drawing/2014/main" id="{3C0780BF-2197-40D6-8D67-2539B3B8077B}"/>
              </a:ext>
            </a:extLst>
          </p:cNvPr>
          <p:cNvPicPr>
            <a:picLocks noChangeAspect="1"/>
          </p:cNvPicPr>
          <p:nvPr/>
        </p:nvPicPr>
        <p:blipFill>
          <a:blip r:embed="rId2"/>
          <a:stretch>
            <a:fillRect/>
          </a:stretch>
        </p:blipFill>
        <p:spPr>
          <a:xfrm>
            <a:off x="1271587" y="1483359"/>
            <a:ext cx="8268653" cy="4488815"/>
          </a:xfrm>
          <a:prstGeom prst="rect">
            <a:avLst/>
          </a:prstGeom>
        </p:spPr>
      </p:pic>
      <p:sp>
        <p:nvSpPr>
          <p:cNvPr id="6" name="TextBox 5">
            <a:extLst>
              <a:ext uri="{FF2B5EF4-FFF2-40B4-BE49-F238E27FC236}">
                <a16:creationId xmlns:a16="http://schemas.microsoft.com/office/drawing/2014/main" id="{794479D8-FCB0-445C-81CC-748B719A0023}"/>
              </a:ext>
            </a:extLst>
          </p:cNvPr>
          <p:cNvSpPr txBox="1"/>
          <p:nvPr/>
        </p:nvSpPr>
        <p:spPr>
          <a:xfrm>
            <a:off x="9149080" y="1239262"/>
            <a:ext cx="2595880" cy="1569660"/>
          </a:xfrm>
          <a:prstGeom prst="rect">
            <a:avLst/>
          </a:prstGeom>
          <a:solidFill>
            <a:srgbClr val="FFFF00"/>
          </a:solidFill>
        </p:spPr>
        <p:txBody>
          <a:bodyPr wrap="square" rtlCol="0">
            <a:spAutoFit/>
          </a:bodyPr>
          <a:lstStyle/>
          <a:p>
            <a:r>
              <a:rPr lang="pt-BR" sz="3200" b="0" i="0" u="none" strike="noStrike" baseline="0" dirty="0">
                <a:latin typeface="Arial" panose="020B0604020202020204" pitchFamily="34" charset="0"/>
              </a:rPr>
              <a:t>Regular </a:t>
            </a:r>
            <a:r>
              <a:rPr lang="pt-BR" sz="3200" b="0" i="0" u="none" strike="noStrike" baseline="0" dirty="0" err="1">
                <a:latin typeface="Arial" panose="020B0604020202020204" pitchFamily="34" charset="0"/>
              </a:rPr>
              <a:t>expression</a:t>
            </a:r>
            <a:r>
              <a:rPr lang="pt-BR" sz="3200" b="0" i="0" u="none" strike="noStrike" baseline="0" dirty="0">
                <a:latin typeface="Arial" panose="020B0604020202020204" pitchFamily="34" charset="0"/>
              </a:rPr>
              <a:t> = </a:t>
            </a:r>
            <a:r>
              <a:rPr lang="pt-BR" sz="3200" b="0" i="0" u="none" strike="noStrike" baseline="0" dirty="0">
                <a:solidFill>
                  <a:srgbClr val="0000FF"/>
                </a:solidFill>
                <a:latin typeface="Arial" panose="020B0604020202020204" pitchFamily="34" charset="0"/>
              </a:rPr>
              <a:t>a</a:t>
            </a:r>
            <a:r>
              <a:rPr lang="pt-BR" sz="3200" b="0" i="0" u="none" strike="noStrike" baseline="0" dirty="0">
                <a:solidFill>
                  <a:srgbClr val="00B050"/>
                </a:solidFill>
                <a:latin typeface="Arial" panose="020B0604020202020204" pitchFamily="34" charset="0"/>
              </a:rPr>
              <a:t>+</a:t>
            </a:r>
            <a:r>
              <a:rPr lang="pt-BR" sz="3200" b="0" i="0" u="none" strike="noStrike" baseline="0" dirty="0">
                <a:solidFill>
                  <a:srgbClr val="0000FF"/>
                </a:solidFill>
                <a:latin typeface="Arial" panose="020B0604020202020204" pitchFamily="34" charset="0"/>
              </a:rPr>
              <a:t>(</a:t>
            </a:r>
            <a:r>
              <a:rPr lang="pt-BR" sz="3200" b="0" i="0" u="none" strike="noStrike" baseline="0" dirty="0" err="1">
                <a:solidFill>
                  <a:srgbClr val="0000FF"/>
                </a:solidFill>
                <a:latin typeface="Arial" panose="020B0604020202020204" pitchFamily="34" charset="0"/>
              </a:rPr>
              <a:t>d</a:t>
            </a:r>
            <a:r>
              <a:rPr lang="pt-BR" sz="3200" b="0" i="0" u="none" strike="noStrike" baseline="0" dirty="0" err="1">
                <a:solidFill>
                  <a:srgbClr val="00B050"/>
                </a:solidFill>
                <a:latin typeface="Arial" panose="020B0604020202020204" pitchFamily="34" charset="0"/>
              </a:rPr>
              <a:t>|</a:t>
            </a:r>
            <a:r>
              <a:rPr lang="pt-BR" sz="3200" b="0" i="0" u="none" strike="noStrike" baseline="0" dirty="0" err="1">
                <a:solidFill>
                  <a:srgbClr val="0000FF"/>
                </a:solidFill>
                <a:latin typeface="Arial" panose="020B0604020202020204" pitchFamily="34" charset="0"/>
              </a:rPr>
              <a:t>b</a:t>
            </a:r>
            <a:r>
              <a:rPr lang="pt-BR" sz="3200" b="0" i="0" u="none" strike="noStrike" baseline="0" dirty="0">
                <a:solidFill>
                  <a:srgbClr val="0000FF"/>
                </a:solidFill>
                <a:latin typeface="Arial" panose="020B0604020202020204" pitchFamily="34" charset="0"/>
              </a:rPr>
              <a:t>)</a:t>
            </a:r>
            <a:r>
              <a:rPr lang="pt-BR" sz="3200" b="0" i="0" u="none" strike="noStrike" baseline="0" dirty="0" err="1">
                <a:solidFill>
                  <a:srgbClr val="0000FF"/>
                </a:solidFill>
                <a:latin typeface="Arial" panose="020B0604020202020204" pitchFamily="34" charset="0"/>
              </a:rPr>
              <a:t>ab</a:t>
            </a:r>
            <a:endParaRPr lang="en-US" sz="3200" dirty="0">
              <a:solidFill>
                <a:srgbClr val="0000FF"/>
              </a:solidFill>
            </a:endParaRPr>
          </a:p>
        </p:txBody>
      </p:sp>
      <p:cxnSp>
        <p:nvCxnSpPr>
          <p:cNvPr id="4" name="Straight Arrow Connector 3">
            <a:extLst>
              <a:ext uri="{FF2B5EF4-FFF2-40B4-BE49-F238E27FC236}">
                <a16:creationId xmlns:a16="http://schemas.microsoft.com/office/drawing/2014/main" id="{364F8741-26AA-011E-1E87-37C06A08E4FD}"/>
              </a:ext>
            </a:extLst>
          </p:cNvPr>
          <p:cNvCxnSpPr>
            <a:cxnSpLocks/>
          </p:cNvCxnSpPr>
          <p:nvPr/>
        </p:nvCxnSpPr>
        <p:spPr>
          <a:xfrm>
            <a:off x="9621520" y="2672080"/>
            <a:ext cx="0" cy="182880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129A5DB-0390-1F94-E653-DCFEE98CAF97}"/>
              </a:ext>
            </a:extLst>
          </p:cNvPr>
          <p:cNvSpPr txBox="1"/>
          <p:nvPr/>
        </p:nvSpPr>
        <p:spPr>
          <a:xfrm>
            <a:off x="9066215" y="4586070"/>
            <a:ext cx="1672902" cy="923330"/>
          </a:xfrm>
          <a:prstGeom prst="rect">
            <a:avLst/>
          </a:prstGeom>
          <a:noFill/>
        </p:spPr>
        <p:txBody>
          <a:bodyPr wrap="square" rtlCol="0">
            <a:spAutoFit/>
          </a:bodyPr>
          <a:lstStyle/>
          <a:p>
            <a:r>
              <a:rPr lang="en-US" i="1" dirty="0">
                <a:solidFill>
                  <a:srgbClr val="00B050"/>
                </a:solidFill>
                <a:highlight>
                  <a:srgbClr val="FFFFFF"/>
                </a:highlight>
                <a:latin typeface="Arial" panose="020B0604020202020204" pitchFamily="34" charset="0"/>
              </a:rPr>
              <a:t>O</a:t>
            </a:r>
            <a:r>
              <a:rPr lang="en-US" b="0" i="1" dirty="0">
                <a:solidFill>
                  <a:srgbClr val="00B050"/>
                </a:solidFill>
                <a:effectLst/>
                <a:highlight>
                  <a:srgbClr val="FFFFFF"/>
                </a:highlight>
                <a:latin typeface="Arial" panose="020B0604020202020204" pitchFamily="34" charset="0"/>
              </a:rPr>
              <a:t>ne or more</a:t>
            </a:r>
          </a:p>
          <a:p>
            <a:r>
              <a:rPr lang="en-US" i="1" dirty="0">
                <a:solidFill>
                  <a:srgbClr val="00B050"/>
                </a:solidFill>
                <a:highlight>
                  <a:srgbClr val="FFFFFF"/>
                </a:highlight>
                <a:latin typeface="Arial" panose="020B0604020202020204" pitchFamily="34" charset="0"/>
              </a:rPr>
              <a:t>occurrences (here of “a”)</a:t>
            </a:r>
            <a:endParaRPr lang="en-US" dirty="0">
              <a:solidFill>
                <a:srgbClr val="00B050"/>
              </a:solidFill>
            </a:endParaRPr>
          </a:p>
        </p:txBody>
      </p:sp>
      <p:sp>
        <p:nvSpPr>
          <p:cNvPr id="10" name="TextBox 9">
            <a:extLst>
              <a:ext uri="{FF2B5EF4-FFF2-40B4-BE49-F238E27FC236}">
                <a16:creationId xmlns:a16="http://schemas.microsoft.com/office/drawing/2014/main" id="{560BA930-D3A5-EDEA-D1DB-FEB3618E6A92}"/>
              </a:ext>
            </a:extLst>
          </p:cNvPr>
          <p:cNvSpPr txBox="1"/>
          <p:nvPr/>
        </p:nvSpPr>
        <p:spPr>
          <a:xfrm>
            <a:off x="10542587" y="3627457"/>
            <a:ext cx="563713" cy="369332"/>
          </a:xfrm>
          <a:prstGeom prst="rect">
            <a:avLst/>
          </a:prstGeom>
          <a:noFill/>
        </p:spPr>
        <p:txBody>
          <a:bodyPr wrap="square" rtlCol="0">
            <a:spAutoFit/>
          </a:bodyPr>
          <a:lstStyle>
            <a:defPPr>
              <a:defRPr lang="en-US"/>
            </a:defPPr>
            <a:lvl1pPr>
              <a:defRPr i="1">
                <a:solidFill>
                  <a:srgbClr val="00B050"/>
                </a:solidFill>
                <a:highlight>
                  <a:srgbClr val="FFFFFF"/>
                </a:highlight>
                <a:latin typeface="Arial" panose="020B0604020202020204" pitchFamily="34" charset="0"/>
              </a:defRPr>
            </a:lvl1pPr>
          </a:lstStyle>
          <a:p>
            <a:r>
              <a:rPr lang="en-US" dirty="0"/>
              <a:t>Or</a:t>
            </a:r>
          </a:p>
        </p:txBody>
      </p:sp>
      <p:cxnSp>
        <p:nvCxnSpPr>
          <p:cNvPr id="11" name="Straight Arrow Connector 10">
            <a:extLst>
              <a:ext uri="{FF2B5EF4-FFF2-40B4-BE49-F238E27FC236}">
                <a16:creationId xmlns:a16="http://schemas.microsoft.com/office/drawing/2014/main" id="{36669A9C-CF17-598B-3B2E-86F59DA4E3B9}"/>
              </a:ext>
            </a:extLst>
          </p:cNvPr>
          <p:cNvCxnSpPr>
            <a:cxnSpLocks/>
          </p:cNvCxnSpPr>
          <p:nvPr/>
        </p:nvCxnSpPr>
        <p:spPr>
          <a:xfrm>
            <a:off x="10119522" y="2786479"/>
            <a:ext cx="563718" cy="79639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23531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B6707-8A49-4096-833D-7F2ABD2DE964}"/>
              </a:ext>
            </a:extLst>
          </p:cNvPr>
          <p:cNvSpPr>
            <a:spLocks noGrp="1"/>
          </p:cNvSpPr>
          <p:nvPr>
            <p:ph type="title"/>
          </p:nvPr>
        </p:nvSpPr>
        <p:spPr/>
        <p:txBody>
          <a:bodyPr/>
          <a:lstStyle/>
          <a:p>
            <a:r>
              <a:rPr lang="en-US" dirty="0"/>
              <a:t>Querying GDBs: RPQ example</a:t>
            </a:r>
          </a:p>
        </p:txBody>
      </p:sp>
      <p:pic>
        <p:nvPicPr>
          <p:cNvPr id="5" name="Picture 4">
            <a:extLst>
              <a:ext uri="{FF2B5EF4-FFF2-40B4-BE49-F238E27FC236}">
                <a16:creationId xmlns:a16="http://schemas.microsoft.com/office/drawing/2014/main" id="{1C223F33-931B-433D-A2E0-7CFB53DED762}"/>
              </a:ext>
            </a:extLst>
          </p:cNvPr>
          <p:cNvPicPr>
            <a:picLocks noChangeAspect="1"/>
          </p:cNvPicPr>
          <p:nvPr/>
        </p:nvPicPr>
        <p:blipFill>
          <a:blip r:embed="rId2"/>
          <a:stretch>
            <a:fillRect/>
          </a:stretch>
        </p:blipFill>
        <p:spPr>
          <a:xfrm>
            <a:off x="994727" y="1674814"/>
            <a:ext cx="8037513" cy="4563426"/>
          </a:xfrm>
          <a:prstGeom prst="rect">
            <a:avLst/>
          </a:prstGeom>
        </p:spPr>
      </p:pic>
      <p:sp>
        <p:nvSpPr>
          <p:cNvPr id="6" name="TextBox 5">
            <a:extLst>
              <a:ext uri="{FF2B5EF4-FFF2-40B4-BE49-F238E27FC236}">
                <a16:creationId xmlns:a16="http://schemas.microsoft.com/office/drawing/2014/main" id="{6860863F-22BF-463B-AEFD-AF002B92C0F6}"/>
              </a:ext>
            </a:extLst>
          </p:cNvPr>
          <p:cNvSpPr txBox="1"/>
          <p:nvPr/>
        </p:nvSpPr>
        <p:spPr>
          <a:xfrm>
            <a:off x="9149080" y="1239262"/>
            <a:ext cx="2595880" cy="1569660"/>
          </a:xfrm>
          <a:prstGeom prst="rect">
            <a:avLst/>
          </a:prstGeom>
          <a:solidFill>
            <a:srgbClr val="FFFF00"/>
          </a:solidFill>
        </p:spPr>
        <p:txBody>
          <a:bodyPr wrap="square" rtlCol="0">
            <a:spAutoFit/>
          </a:bodyPr>
          <a:lstStyle/>
          <a:p>
            <a:r>
              <a:rPr lang="pt-BR" sz="3200" b="0" i="0" u="none" strike="noStrike" baseline="0" dirty="0">
                <a:latin typeface="Arial" panose="020B0604020202020204" pitchFamily="34" charset="0"/>
              </a:rPr>
              <a:t>Regular </a:t>
            </a:r>
            <a:r>
              <a:rPr lang="pt-BR" sz="3200" b="0" i="0" u="none" strike="noStrike" baseline="0" dirty="0" err="1">
                <a:latin typeface="Arial" panose="020B0604020202020204" pitchFamily="34" charset="0"/>
              </a:rPr>
              <a:t>expression</a:t>
            </a:r>
            <a:r>
              <a:rPr lang="pt-BR" sz="3200" b="0" i="0" u="none" strike="noStrike" baseline="0" dirty="0">
                <a:latin typeface="Arial" panose="020B0604020202020204" pitchFamily="34" charset="0"/>
              </a:rPr>
              <a:t> = </a:t>
            </a:r>
            <a:r>
              <a:rPr lang="pt-BR" sz="3200" b="0" i="0" u="none" strike="noStrike" baseline="0" dirty="0">
                <a:solidFill>
                  <a:srgbClr val="0000FF"/>
                </a:solidFill>
                <a:latin typeface="Arial" panose="020B0604020202020204" pitchFamily="34" charset="0"/>
              </a:rPr>
              <a:t>a+(</a:t>
            </a:r>
            <a:r>
              <a:rPr lang="pt-BR" sz="3200" b="0" i="0" u="none" strike="noStrike" baseline="0" dirty="0" err="1">
                <a:solidFill>
                  <a:srgbClr val="0000FF"/>
                </a:solidFill>
                <a:latin typeface="Arial" panose="020B0604020202020204" pitchFamily="34" charset="0"/>
              </a:rPr>
              <a:t>d|b</a:t>
            </a:r>
            <a:r>
              <a:rPr lang="pt-BR" sz="3200" b="0" i="0" u="none" strike="noStrike" baseline="0" dirty="0">
                <a:solidFill>
                  <a:srgbClr val="0000FF"/>
                </a:solidFill>
                <a:latin typeface="Arial" panose="020B0604020202020204" pitchFamily="34" charset="0"/>
              </a:rPr>
              <a:t>)</a:t>
            </a:r>
            <a:r>
              <a:rPr lang="pt-BR" sz="3200" b="0" i="0" u="none" strike="noStrike" baseline="0" dirty="0" err="1">
                <a:solidFill>
                  <a:srgbClr val="0000FF"/>
                </a:solidFill>
                <a:latin typeface="Arial" panose="020B0604020202020204" pitchFamily="34" charset="0"/>
              </a:rPr>
              <a:t>ab</a:t>
            </a:r>
            <a:endParaRPr lang="en-US" sz="3200" dirty="0">
              <a:solidFill>
                <a:srgbClr val="0000FF"/>
              </a:solidFill>
            </a:endParaRPr>
          </a:p>
        </p:txBody>
      </p:sp>
      <p:sp>
        <p:nvSpPr>
          <p:cNvPr id="7" name="TextBox 6">
            <a:extLst>
              <a:ext uri="{FF2B5EF4-FFF2-40B4-BE49-F238E27FC236}">
                <a16:creationId xmlns:a16="http://schemas.microsoft.com/office/drawing/2014/main" id="{0E016B8C-A775-4DA4-85E1-822FBBCFA64A}"/>
              </a:ext>
            </a:extLst>
          </p:cNvPr>
          <p:cNvSpPr txBox="1"/>
          <p:nvPr/>
        </p:nvSpPr>
        <p:spPr>
          <a:xfrm>
            <a:off x="9032240" y="4734560"/>
            <a:ext cx="2901633" cy="1077218"/>
          </a:xfrm>
          <a:prstGeom prst="rect">
            <a:avLst/>
          </a:prstGeom>
          <a:noFill/>
        </p:spPr>
        <p:txBody>
          <a:bodyPr wrap="square" rtlCol="0">
            <a:spAutoFit/>
          </a:bodyPr>
          <a:lstStyle/>
          <a:p>
            <a:r>
              <a:rPr lang="en-US" sz="3200" b="0" i="0" u="none" strike="noStrike" baseline="0" dirty="0">
                <a:latin typeface="Arial" panose="020B0604020202020204" pitchFamily="34" charset="0"/>
              </a:rPr>
              <a:t>A result:</a:t>
            </a:r>
          </a:p>
          <a:p>
            <a:r>
              <a:rPr lang="en-US" sz="3200" b="0" i="0" u="none" strike="noStrike" baseline="0" dirty="0" err="1">
                <a:solidFill>
                  <a:srgbClr val="00B050"/>
                </a:solidFill>
                <a:latin typeface="Arial" panose="020B0604020202020204" pitchFamily="34" charset="0"/>
              </a:rPr>
              <a:t>adab</a:t>
            </a:r>
            <a:r>
              <a:rPr lang="en-US" sz="3200" b="0" i="0" u="none" strike="noStrike" baseline="0" dirty="0">
                <a:latin typeface="Arial" panose="020B0604020202020204" pitchFamily="34" charset="0"/>
              </a:rPr>
              <a:t>:</a:t>
            </a:r>
            <a:r>
              <a:rPr lang="en-US" sz="3200" b="0" i="0" u="none" strike="noStrike" baseline="0" dirty="0">
                <a:solidFill>
                  <a:srgbClr val="00B050"/>
                </a:solidFill>
                <a:latin typeface="Arial" panose="020B0604020202020204" pitchFamily="34" charset="0"/>
              </a:rPr>
              <a:t> (2,10)</a:t>
            </a:r>
            <a:endParaRPr lang="en-US" sz="3200" dirty="0">
              <a:solidFill>
                <a:srgbClr val="00B050"/>
              </a:solidFill>
            </a:endParaRPr>
          </a:p>
        </p:txBody>
      </p:sp>
    </p:spTree>
    <p:extLst>
      <p:ext uri="{BB962C8B-B14F-4D97-AF65-F5344CB8AC3E}">
        <p14:creationId xmlns:p14="http://schemas.microsoft.com/office/powerpoint/2010/main" val="1838058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64F2F-1481-422B-8835-0C52C42E926F}"/>
              </a:ext>
            </a:extLst>
          </p:cNvPr>
          <p:cNvSpPr>
            <a:spLocks noGrp="1"/>
          </p:cNvSpPr>
          <p:nvPr>
            <p:ph type="title"/>
          </p:nvPr>
        </p:nvSpPr>
        <p:spPr/>
        <p:txBody>
          <a:bodyPr/>
          <a:lstStyle/>
          <a:p>
            <a:r>
              <a:rPr lang="en-US" dirty="0"/>
              <a:t>Querying GDBs: RPQ example</a:t>
            </a:r>
          </a:p>
        </p:txBody>
      </p:sp>
      <p:pic>
        <p:nvPicPr>
          <p:cNvPr id="5" name="Picture 4">
            <a:extLst>
              <a:ext uri="{FF2B5EF4-FFF2-40B4-BE49-F238E27FC236}">
                <a16:creationId xmlns:a16="http://schemas.microsoft.com/office/drawing/2014/main" id="{03694BDB-A45B-44B9-88F4-C4D7FB05D12C}"/>
              </a:ext>
            </a:extLst>
          </p:cNvPr>
          <p:cNvPicPr>
            <a:picLocks noChangeAspect="1"/>
          </p:cNvPicPr>
          <p:nvPr/>
        </p:nvPicPr>
        <p:blipFill>
          <a:blip r:embed="rId2"/>
          <a:stretch>
            <a:fillRect/>
          </a:stretch>
        </p:blipFill>
        <p:spPr>
          <a:xfrm>
            <a:off x="838200" y="1690688"/>
            <a:ext cx="7981633" cy="4371974"/>
          </a:xfrm>
          <a:prstGeom prst="rect">
            <a:avLst/>
          </a:prstGeom>
        </p:spPr>
      </p:pic>
      <p:sp>
        <p:nvSpPr>
          <p:cNvPr id="6" name="TextBox 5">
            <a:extLst>
              <a:ext uri="{FF2B5EF4-FFF2-40B4-BE49-F238E27FC236}">
                <a16:creationId xmlns:a16="http://schemas.microsoft.com/office/drawing/2014/main" id="{5AA68148-0A2F-4CA4-AB4C-A07B33C404B2}"/>
              </a:ext>
            </a:extLst>
          </p:cNvPr>
          <p:cNvSpPr txBox="1"/>
          <p:nvPr/>
        </p:nvSpPr>
        <p:spPr>
          <a:xfrm>
            <a:off x="9149080" y="1239262"/>
            <a:ext cx="2595880" cy="1569660"/>
          </a:xfrm>
          <a:prstGeom prst="rect">
            <a:avLst/>
          </a:prstGeom>
          <a:solidFill>
            <a:srgbClr val="FFFF00"/>
          </a:solidFill>
        </p:spPr>
        <p:txBody>
          <a:bodyPr wrap="square" rtlCol="0">
            <a:spAutoFit/>
          </a:bodyPr>
          <a:lstStyle/>
          <a:p>
            <a:r>
              <a:rPr lang="pt-BR" sz="3200" b="0" i="0" u="none" strike="noStrike" baseline="0" dirty="0">
                <a:latin typeface="Arial" panose="020B0604020202020204" pitchFamily="34" charset="0"/>
              </a:rPr>
              <a:t>Regular </a:t>
            </a:r>
            <a:r>
              <a:rPr lang="pt-BR" sz="3200" b="0" i="0" u="none" strike="noStrike" baseline="0" dirty="0" err="1">
                <a:latin typeface="Arial" panose="020B0604020202020204" pitchFamily="34" charset="0"/>
              </a:rPr>
              <a:t>expression</a:t>
            </a:r>
            <a:r>
              <a:rPr lang="pt-BR" sz="3200" b="0" i="0" u="none" strike="noStrike" baseline="0" dirty="0">
                <a:latin typeface="Arial" panose="020B0604020202020204" pitchFamily="34" charset="0"/>
              </a:rPr>
              <a:t> = </a:t>
            </a:r>
            <a:r>
              <a:rPr lang="pt-BR" sz="3200" b="0" i="0" u="none" strike="noStrike" baseline="0" dirty="0">
                <a:solidFill>
                  <a:srgbClr val="0000FF"/>
                </a:solidFill>
                <a:latin typeface="Arial" panose="020B0604020202020204" pitchFamily="34" charset="0"/>
              </a:rPr>
              <a:t>a+(</a:t>
            </a:r>
            <a:r>
              <a:rPr lang="pt-BR" sz="3200" b="0" i="0" u="none" strike="noStrike" baseline="0" dirty="0" err="1">
                <a:solidFill>
                  <a:srgbClr val="0000FF"/>
                </a:solidFill>
                <a:latin typeface="Arial" panose="020B0604020202020204" pitchFamily="34" charset="0"/>
              </a:rPr>
              <a:t>d|b</a:t>
            </a:r>
            <a:r>
              <a:rPr lang="pt-BR" sz="3200" b="0" i="0" u="none" strike="noStrike" baseline="0" dirty="0">
                <a:solidFill>
                  <a:srgbClr val="0000FF"/>
                </a:solidFill>
                <a:latin typeface="Arial" panose="020B0604020202020204" pitchFamily="34" charset="0"/>
              </a:rPr>
              <a:t>)</a:t>
            </a:r>
            <a:r>
              <a:rPr lang="pt-BR" sz="3200" b="0" i="0" u="none" strike="noStrike" baseline="0" dirty="0" err="1">
                <a:solidFill>
                  <a:srgbClr val="0000FF"/>
                </a:solidFill>
                <a:latin typeface="Arial" panose="020B0604020202020204" pitchFamily="34" charset="0"/>
              </a:rPr>
              <a:t>ab</a:t>
            </a:r>
            <a:endParaRPr lang="en-US" sz="3200" dirty="0">
              <a:solidFill>
                <a:srgbClr val="0000FF"/>
              </a:solidFill>
            </a:endParaRPr>
          </a:p>
        </p:txBody>
      </p:sp>
      <p:sp>
        <p:nvSpPr>
          <p:cNvPr id="7" name="TextBox 6">
            <a:extLst>
              <a:ext uri="{FF2B5EF4-FFF2-40B4-BE49-F238E27FC236}">
                <a16:creationId xmlns:a16="http://schemas.microsoft.com/office/drawing/2014/main" id="{60FB1572-AFC1-4B36-8544-49109123623F}"/>
              </a:ext>
            </a:extLst>
          </p:cNvPr>
          <p:cNvSpPr txBox="1"/>
          <p:nvPr/>
        </p:nvSpPr>
        <p:spPr>
          <a:xfrm>
            <a:off x="8646160" y="4734560"/>
            <a:ext cx="3545840" cy="1077218"/>
          </a:xfrm>
          <a:prstGeom prst="rect">
            <a:avLst/>
          </a:prstGeom>
          <a:noFill/>
        </p:spPr>
        <p:txBody>
          <a:bodyPr wrap="square" rtlCol="0">
            <a:spAutoFit/>
          </a:bodyPr>
          <a:lstStyle/>
          <a:p>
            <a:r>
              <a:rPr lang="en-US" sz="3200" b="0" i="0" u="none" strike="noStrike" baseline="0" dirty="0">
                <a:latin typeface="Arial" panose="020B0604020202020204" pitchFamily="34" charset="0"/>
              </a:rPr>
              <a:t>Another result:</a:t>
            </a:r>
          </a:p>
          <a:p>
            <a:r>
              <a:rPr lang="en-US" sz="3200" dirty="0" err="1">
                <a:solidFill>
                  <a:srgbClr val="00B050"/>
                </a:solidFill>
                <a:latin typeface="Arial" panose="020B0604020202020204" pitchFamily="34" charset="0"/>
              </a:rPr>
              <a:t>aadab</a:t>
            </a:r>
            <a:r>
              <a:rPr lang="en-US" sz="3200" dirty="0">
                <a:latin typeface="Arial" panose="020B0604020202020204" pitchFamily="34" charset="0"/>
              </a:rPr>
              <a:t>:</a:t>
            </a:r>
            <a:r>
              <a:rPr lang="en-US" sz="3200" dirty="0">
                <a:solidFill>
                  <a:srgbClr val="00B050"/>
                </a:solidFill>
                <a:latin typeface="Arial" panose="020B0604020202020204" pitchFamily="34" charset="0"/>
              </a:rPr>
              <a:t> (1, 10)</a:t>
            </a:r>
          </a:p>
        </p:txBody>
      </p:sp>
    </p:spTree>
    <p:extLst>
      <p:ext uri="{BB962C8B-B14F-4D97-AF65-F5344CB8AC3E}">
        <p14:creationId xmlns:p14="http://schemas.microsoft.com/office/powerpoint/2010/main" val="34389256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684D4-4ADD-4116-9682-6BC6BED972E5}"/>
              </a:ext>
            </a:extLst>
          </p:cNvPr>
          <p:cNvSpPr>
            <a:spLocks noGrp="1"/>
          </p:cNvSpPr>
          <p:nvPr>
            <p:ph type="title"/>
          </p:nvPr>
        </p:nvSpPr>
        <p:spPr/>
        <p:txBody>
          <a:bodyPr/>
          <a:lstStyle/>
          <a:p>
            <a:r>
              <a:rPr lang="en-US" dirty="0"/>
              <a:t>Querying GDBs: RPQ example</a:t>
            </a:r>
          </a:p>
        </p:txBody>
      </p:sp>
      <p:pic>
        <p:nvPicPr>
          <p:cNvPr id="5" name="Picture 4">
            <a:extLst>
              <a:ext uri="{FF2B5EF4-FFF2-40B4-BE49-F238E27FC236}">
                <a16:creationId xmlns:a16="http://schemas.microsoft.com/office/drawing/2014/main" id="{D4A07AC2-4F59-4920-99D5-2C5C63844CF8}"/>
              </a:ext>
            </a:extLst>
          </p:cNvPr>
          <p:cNvPicPr>
            <a:picLocks noChangeAspect="1"/>
          </p:cNvPicPr>
          <p:nvPr/>
        </p:nvPicPr>
        <p:blipFill>
          <a:blip r:embed="rId2"/>
          <a:stretch>
            <a:fillRect/>
          </a:stretch>
        </p:blipFill>
        <p:spPr>
          <a:xfrm>
            <a:off x="838200" y="1690688"/>
            <a:ext cx="8072120" cy="4603115"/>
          </a:xfrm>
          <a:prstGeom prst="rect">
            <a:avLst/>
          </a:prstGeom>
        </p:spPr>
      </p:pic>
      <p:sp>
        <p:nvSpPr>
          <p:cNvPr id="6" name="TextBox 5">
            <a:extLst>
              <a:ext uri="{FF2B5EF4-FFF2-40B4-BE49-F238E27FC236}">
                <a16:creationId xmlns:a16="http://schemas.microsoft.com/office/drawing/2014/main" id="{8A309869-A4EC-480F-BE7C-FC9982AFBC4C}"/>
              </a:ext>
            </a:extLst>
          </p:cNvPr>
          <p:cNvSpPr txBox="1"/>
          <p:nvPr/>
        </p:nvSpPr>
        <p:spPr>
          <a:xfrm>
            <a:off x="9149080" y="1239262"/>
            <a:ext cx="2595880" cy="1569660"/>
          </a:xfrm>
          <a:prstGeom prst="rect">
            <a:avLst/>
          </a:prstGeom>
          <a:solidFill>
            <a:srgbClr val="FFFF00"/>
          </a:solidFill>
        </p:spPr>
        <p:txBody>
          <a:bodyPr wrap="square" rtlCol="0">
            <a:spAutoFit/>
          </a:bodyPr>
          <a:lstStyle/>
          <a:p>
            <a:r>
              <a:rPr lang="pt-BR" sz="3200" b="0" i="0" u="none" strike="noStrike" baseline="0" dirty="0">
                <a:latin typeface="Arial" panose="020B0604020202020204" pitchFamily="34" charset="0"/>
              </a:rPr>
              <a:t>Regular </a:t>
            </a:r>
            <a:r>
              <a:rPr lang="pt-BR" sz="3200" b="0" i="0" u="none" strike="noStrike" baseline="0" dirty="0" err="1">
                <a:latin typeface="Arial" panose="020B0604020202020204" pitchFamily="34" charset="0"/>
              </a:rPr>
              <a:t>expression</a:t>
            </a:r>
            <a:r>
              <a:rPr lang="pt-BR" sz="3200" b="0" i="0" u="none" strike="noStrike" baseline="0" dirty="0">
                <a:latin typeface="Arial" panose="020B0604020202020204" pitchFamily="34" charset="0"/>
              </a:rPr>
              <a:t> = </a:t>
            </a:r>
            <a:r>
              <a:rPr lang="pt-BR" sz="3200" b="0" i="0" u="none" strike="noStrike" baseline="0" dirty="0">
                <a:solidFill>
                  <a:srgbClr val="0000FF"/>
                </a:solidFill>
                <a:latin typeface="Arial" panose="020B0604020202020204" pitchFamily="34" charset="0"/>
              </a:rPr>
              <a:t>a+(</a:t>
            </a:r>
            <a:r>
              <a:rPr lang="pt-BR" sz="3200" b="0" i="0" u="none" strike="noStrike" baseline="0" dirty="0" err="1">
                <a:solidFill>
                  <a:srgbClr val="0000FF"/>
                </a:solidFill>
                <a:latin typeface="Arial" panose="020B0604020202020204" pitchFamily="34" charset="0"/>
              </a:rPr>
              <a:t>d|b</a:t>
            </a:r>
            <a:r>
              <a:rPr lang="pt-BR" sz="3200" b="0" i="0" u="none" strike="noStrike" baseline="0" dirty="0">
                <a:solidFill>
                  <a:srgbClr val="0000FF"/>
                </a:solidFill>
                <a:latin typeface="Arial" panose="020B0604020202020204" pitchFamily="34" charset="0"/>
              </a:rPr>
              <a:t>)</a:t>
            </a:r>
            <a:r>
              <a:rPr lang="pt-BR" sz="3200" b="0" i="0" u="none" strike="noStrike" baseline="0" dirty="0" err="1">
                <a:solidFill>
                  <a:srgbClr val="0000FF"/>
                </a:solidFill>
                <a:latin typeface="Arial" panose="020B0604020202020204" pitchFamily="34" charset="0"/>
              </a:rPr>
              <a:t>ab</a:t>
            </a:r>
            <a:endParaRPr lang="en-US" sz="3200" dirty="0">
              <a:solidFill>
                <a:srgbClr val="0000FF"/>
              </a:solidFill>
            </a:endParaRPr>
          </a:p>
        </p:txBody>
      </p:sp>
      <p:sp>
        <p:nvSpPr>
          <p:cNvPr id="7" name="TextBox 6">
            <a:extLst>
              <a:ext uri="{FF2B5EF4-FFF2-40B4-BE49-F238E27FC236}">
                <a16:creationId xmlns:a16="http://schemas.microsoft.com/office/drawing/2014/main" id="{424E4A7E-9242-48CE-BE1E-A9B9578ED165}"/>
              </a:ext>
            </a:extLst>
          </p:cNvPr>
          <p:cNvSpPr txBox="1"/>
          <p:nvPr/>
        </p:nvSpPr>
        <p:spPr>
          <a:xfrm>
            <a:off x="8646160" y="4734560"/>
            <a:ext cx="3545840" cy="1077218"/>
          </a:xfrm>
          <a:prstGeom prst="rect">
            <a:avLst/>
          </a:prstGeom>
          <a:noFill/>
        </p:spPr>
        <p:txBody>
          <a:bodyPr wrap="square" rtlCol="0">
            <a:spAutoFit/>
          </a:bodyPr>
          <a:lstStyle/>
          <a:p>
            <a:r>
              <a:rPr lang="en-US" sz="3200" b="0" i="0" u="none" strike="noStrike" baseline="0" dirty="0">
                <a:latin typeface="Arial" panose="020B0604020202020204" pitchFamily="34" charset="0"/>
              </a:rPr>
              <a:t>Another result:</a:t>
            </a:r>
          </a:p>
          <a:p>
            <a:r>
              <a:rPr lang="en-US" sz="3200" dirty="0" err="1">
                <a:solidFill>
                  <a:srgbClr val="00B050"/>
                </a:solidFill>
                <a:latin typeface="Arial" panose="020B0604020202020204" pitchFamily="34" charset="0"/>
              </a:rPr>
              <a:t>abab</a:t>
            </a:r>
            <a:r>
              <a:rPr lang="en-US" sz="3200" dirty="0">
                <a:latin typeface="Arial" panose="020B0604020202020204" pitchFamily="34" charset="0"/>
              </a:rPr>
              <a:t>:</a:t>
            </a:r>
            <a:r>
              <a:rPr lang="en-US" sz="3200" dirty="0">
                <a:solidFill>
                  <a:srgbClr val="00B050"/>
                </a:solidFill>
                <a:latin typeface="Arial" panose="020B0604020202020204" pitchFamily="34" charset="0"/>
              </a:rPr>
              <a:t> (3, 10)</a:t>
            </a:r>
          </a:p>
        </p:txBody>
      </p:sp>
    </p:spTree>
    <p:extLst>
      <p:ext uri="{BB962C8B-B14F-4D97-AF65-F5344CB8AC3E}">
        <p14:creationId xmlns:p14="http://schemas.microsoft.com/office/powerpoint/2010/main" val="4127349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6583B-D84B-4DB4-BA59-E945054D8F1A}"/>
              </a:ext>
            </a:extLst>
          </p:cNvPr>
          <p:cNvSpPr>
            <a:spLocks noGrp="1"/>
          </p:cNvSpPr>
          <p:nvPr>
            <p:ph type="title"/>
          </p:nvPr>
        </p:nvSpPr>
        <p:spPr/>
        <p:txBody>
          <a:bodyPr/>
          <a:lstStyle/>
          <a:p>
            <a:r>
              <a:rPr lang="en-US" dirty="0"/>
              <a:t>Querying GDBs: </a:t>
            </a:r>
            <a:br>
              <a:rPr lang="en-US" dirty="0"/>
            </a:br>
            <a:r>
              <a:rPr lang="en-US" dirty="0"/>
              <a:t>Two-way Regular Path Queries (2RQP)</a:t>
            </a:r>
          </a:p>
        </p:txBody>
      </p:sp>
      <p:sp>
        <p:nvSpPr>
          <p:cNvPr id="3" name="Content Placeholder 2">
            <a:extLst>
              <a:ext uri="{FF2B5EF4-FFF2-40B4-BE49-F238E27FC236}">
                <a16:creationId xmlns:a16="http://schemas.microsoft.com/office/drawing/2014/main" id="{DBFECE59-E972-4500-B2AF-9931E02983F4}"/>
              </a:ext>
            </a:extLst>
          </p:cNvPr>
          <p:cNvSpPr>
            <a:spLocks noGrp="1"/>
          </p:cNvSpPr>
          <p:nvPr>
            <p:ph idx="1"/>
          </p:nvPr>
        </p:nvSpPr>
        <p:spPr/>
        <p:txBody>
          <a:bodyPr>
            <a:normAutofit/>
          </a:bodyPr>
          <a:lstStyle/>
          <a:p>
            <a:r>
              <a:rPr lang="en-US" sz="3200" dirty="0"/>
              <a:t>2RPQ extend the vocabulary of RPQ by the inverse of each label.</a:t>
            </a:r>
          </a:p>
          <a:p>
            <a:r>
              <a:rPr lang="en-US" sz="3200" dirty="0"/>
              <a:t>Foreach label </a:t>
            </a:r>
            <a:r>
              <a:rPr lang="en-US" sz="3200" dirty="0">
                <a:solidFill>
                  <a:srgbClr val="00B050"/>
                </a:solidFill>
              </a:rPr>
              <a:t>l</a:t>
            </a:r>
            <a:r>
              <a:rPr lang="en-US" sz="3200" dirty="0"/>
              <a:t> in </a:t>
            </a:r>
            <a:r>
              <a:rPr lang="en-US" sz="3200" dirty="0">
                <a:solidFill>
                  <a:srgbClr val="00B050"/>
                </a:solidFill>
              </a:rPr>
              <a:t>Σ</a:t>
            </a:r>
            <a:r>
              <a:rPr lang="en-US" sz="3200" dirty="0"/>
              <a:t> there exist a symbol </a:t>
            </a:r>
            <a:r>
              <a:rPr lang="en-US" sz="3200" dirty="0">
                <a:solidFill>
                  <a:srgbClr val="00B050"/>
                </a:solidFill>
              </a:rPr>
              <a:t>l</a:t>
            </a:r>
            <a:r>
              <a:rPr lang="en-US" sz="3200" b="1" dirty="0">
                <a:solidFill>
                  <a:srgbClr val="00B050"/>
                </a:solidFill>
              </a:rPr>
              <a:t>ˉ</a:t>
            </a:r>
            <a:r>
              <a:rPr lang="en-US" sz="3200" dirty="0"/>
              <a:t>.</a:t>
            </a:r>
          </a:p>
        </p:txBody>
      </p:sp>
    </p:spTree>
    <p:extLst>
      <p:ext uri="{BB962C8B-B14F-4D97-AF65-F5344CB8AC3E}">
        <p14:creationId xmlns:p14="http://schemas.microsoft.com/office/powerpoint/2010/main" val="20366358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E809E-C4CA-488F-8EA1-FBF0ED8D4B3D}"/>
              </a:ext>
            </a:extLst>
          </p:cNvPr>
          <p:cNvSpPr>
            <a:spLocks noGrp="1"/>
          </p:cNvSpPr>
          <p:nvPr>
            <p:ph type="title"/>
          </p:nvPr>
        </p:nvSpPr>
        <p:spPr/>
        <p:txBody>
          <a:bodyPr/>
          <a:lstStyle/>
          <a:p>
            <a:r>
              <a:rPr lang="en-US"/>
              <a:t>Querying GDBs: 2RPQ example</a:t>
            </a:r>
            <a:endParaRPr lang="en-US" dirty="0"/>
          </a:p>
        </p:txBody>
      </p:sp>
      <p:pic>
        <p:nvPicPr>
          <p:cNvPr id="4" name="Picture 3">
            <a:extLst>
              <a:ext uri="{FF2B5EF4-FFF2-40B4-BE49-F238E27FC236}">
                <a16:creationId xmlns:a16="http://schemas.microsoft.com/office/drawing/2014/main" id="{69BE8287-F496-4059-861F-9B77286C709C}"/>
              </a:ext>
            </a:extLst>
          </p:cNvPr>
          <p:cNvPicPr>
            <a:picLocks noChangeAspect="1"/>
          </p:cNvPicPr>
          <p:nvPr/>
        </p:nvPicPr>
        <p:blipFill>
          <a:blip r:embed="rId2"/>
          <a:stretch>
            <a:fillRect/>
          </a:stretch>
        </p:blipFill>
        <p:spPr>
          <a:xfrm>
            <a:off x="1271587" y="1483359"/>
            <a:ext cx="8268653" cy="4488815"/>
          </a:xfrm>
          <a:prstGeom prst="rect">
            <a:avLst/>
          </a:prstGeom>
        </p:spPr>
      </p:pic>
      <p:sp>
        <p:nvSpPr>
          <p:cNvPr id="5" name="TextBox 4">
            <a:extLst>
              <a:ext uri="{FF2B5EF4-FFF2-40B4-BE49-F238E27FC236}">
                <a16:creationId xmlns:a16="http://schemas.microsoft.com/office/drawing/2014/main" id="{0465E162-12C8-46B7-B36D-DAB62A60B952}"/>
              </a:ext>
            </a:extLst>
          </p:cNvPr>
          <p:cNvSpPr txBox="1"/>
          <p:nvPr/>
        </p:nvSpPr>
        <p:spPr>
          <a:xfrm>
            <a:off x="9149080" y="1239262"/>
            <a:ext cx="2595880" cy="2062103"/>
          </a:xfrm>
          <a:prstGeom prst="rect">
            <a:avLst/>
          </a:prstGeom>
          <a:solidFill>
            <a:srgbClr val="FFFF00"/>
          </a:solidFill>
        </p:spPr>
        <p:txBody>
          <a:bodyPr wrap="square" rtlCol="0">
            <a:spAutoFit/>
          </a:bodyPr>
          <a:lstStyle/>
          <a:p>
            <a:r>
              <a:rPr lang="pt-BR" sz="3200" b="0" i="0" u="none" strike="noStrike" baseline="0" dirty="0" err="1">
                <a:latin typeface="Arial" panose="020B0604020202020204" pitchFamily="34" charset="0"/>
              </a:rPr>
              <a:t>Extended</a:t>
            </a:r>
            <a:r>
              <a:rPr lang="pt-BR" sz="3200" b="0" i="0" u="none" strike="noStrike" baseline="0" dirty="0">
                <a:latin typeface="Arial" panose="020B0604020202020204" pitchFamily="34" charset="0"/>
              </a:rPr>
              <a:t> regular </a:t>
            </a:r>
            <a:r>
              <a:rPr lang="pt-BR" sz="3200" b="0" i="0" u="none" strike="noStrike" baseline="0" dirty="0" err="1">
                <a:latin typeface="Arial" panose="020B0604020202020204" pitchFamily="34" charset="0"/>
              </a:rPr>
              <a:t>expression</a:t>
            </a:r>
            <a:r>
              <a:rPr lang="pt-BR" sz="3200" b="0" i="0" u="none" strike="noStrike" baseline="0" dirty="0">
                <a:latin typeface="Arial" panose="020B0604020202020204" pitchFamily="34" charset="0"/>
              </a:rPr>
              <a:t> = </a:t>
            </a:r>
            <a:r>
              <a:rPr lang="en-US" sz="3200" dirty="0" err="1">
                <a:solidFill>
                  <a:srgbClr val="0000FF"/>
                </a:solidFill>
                <a:latin typeface="Arial" panose="020B0604020202020204" pitchFamily="34" charset="0"/>
              </a:rPr>
              <a:t>a+</a:t>
            </a:r>
            <a:r>
              <a:rPr lang="en-US" sz="3200" dirty="0" err="1">
                <a:solidFill>
                  <a:srgbClr val="FF0000"/>
                </a:solidFill>
                <a:latin typeface="Arial" panose="020B0604020202020204" pitchFamily="34" charset="0"/>
              </a:rPr>
              <a:t>d</a:t>
            </a:r>
            <a:r>
              <a:rPr lang="en-US" sz="3200" b="1" dirty="0" err="1">
                <a:solidFill>
                  <a:srgbClr val="FF0000"/>
                </a:solidFill>
              </a:rPr>
              <a:t>ˉ</a:t>
            </a:r>
            <a:r>
              <a:rPr lang="en-US" sz="3200" dirty="0" err="1">
                <a:solidFill>
                  <a:srgbClr val="0000FF"/>
                </a:solidFill>
                <a:latin typeface="Arial" panose="020B0604020202020204" pitchFamily="34" charset="0"/>
              </a:rPr>
              <a:t>a</a:t>
            </a:r>
            <a:r>
              <a:rPr lang="en-US" sz="3200" dirty="0" err="1">
                <a:solidFill>
                  <a:srgbClr val="FF0000"/>
                </a:solidFill>
                <a:latin typeface="Arial" panose="020B0604020202020204" pitchFamily="34" charset="0"/>
              </a:rPr>
              <a:t>b</a:t>
            </a:r>
            <a:r>
              <a:rPr lang="en-US" sz="3200" b="1" dirty="0">
                <a:solidFill>
                  <a:srgbClr val="FF0000"/>
                </a:solidFill>
              </a:rPr>
              <a:t>ˉ</a:t>
            </a:r>
            <a:endParaRPr lang="en-US" sz="3200" dirty="0">
              <a:solidFill>
                <a:srgbClr val="FF0000"/>
              </a:solidFill>
              <a:latin typeface="Arial" panose="020B0604020202020204" pitchFamily="34" charset="0"/>
            </a:endParaRPr>
          </a:p>
        </p:txBody>
      </p:sp>
    </p:spTree>
    <p:extLst>
      <p:ext uri="{BB962C8B-B14F-4D97-AF65-F5344CB8AC3E}">
        <p14:creationId xmlns:p14="http://schemas.microsoft.com/office/powerpoint/2010/main" val="2875696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E787F-DE4A-4488-A20F-C50EB3991A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2BF0026-3B65-419A-AA9B-75369F5D9063}"/>
              </a:ext>
            </a:extLst>
          </p:cNvPr>
          <p:cNvSpPr>
            <a:spLocks noGrp="1"/>
          </p:cNvSpPr>
          <p:nvPr>
            <p:ph idx="1"/>
          </p:nvPr>
        </p:nvSpPr>
        <p:spPr/>
        <p:txBody>
          <a:bodyPr>
            <a:normAutofit fontScale="92500" lnSpcReduction="10000"/>
          </a:bodyPr>
          <a:lstStyle/>
          <a:p>
            <a:r>
              <a:rPr lang="en-US" sz="3200" dirty="0"/>
              <a:t>GDBs are useful in understanding big datasets in scenarios as diverse as </a:t>
            </a:r>
            <a:r>
              <a:rPr lang="en-US" sz="3200" dirty="0">
                <a:solidFill>
                  <a:srgbClr val="00B050"/>
                </a:solidFill>
              </a:rPr>
              <a:t>logistics route optimization</a:t>
            </a:r>
            <a:r>
              <a:rPr lang="en-US" sz="3200" dirty="0"/>
              <a:t>, </a:t>
            </a:r>
            <a:r>
              <a:rPr lang="en-US" sz="3200" dirty="0">
                <a:solidFill>
                  <a:srgbClr val="00B050"/>
                </a:solidFill>
              </a:rPr>
              <a:t>retail suggestion engines (recommendation systems), fraud detection, social networks</a:t>
            </a:r>
            <a:r>
              <a:rPr lang="en-US" sz="3200" dirty="0"/>
              <a:t>, </a:t>
            </a:r>
            <a:r>
              <a:rPr lang="en-US" sz="3200" dirty="0">
                <a:solidFill>
                  <a:srgbClr val="00B050"/>
                </a:solidFill>
              </a:rPr>
              <a:t>authorization and access control systems</a:t>
            </a:r>
            <a:r>
              <a:rPr lang="en-US" sz="3200" dirty="0"/>
              <a:t>, among others.</a:t>
            </a:r>
          </a:p>
          <a:p>
            <a:r>
              <a:rPr lang="en-US" sz="3200" dirty="0"/>
              <a:t>The success key of GDBs in these contexts is that they provide </a:t>
            </a:r>
            <a:r>
              <a:rPr lang="en-US" sz="3200" b="1" dirty="0">
                <a:solidFill>
                  <a:srgbClr val="0070C0"/>
                </a:solidFill>
              </a:rPr>
              <a:t>native</a:t>
            </a:r>
            <a:r>
              <a:rPr lang="en-US" sz="3200" dirty="0"/>
              <a:t> means to represent relationships.</a:t>
            </a:r>
          </a:p>
          <a:p>
            <a:pPr algn="l"/>
            <a:r>
              <a:rPr lang="en-US" sz="3200" dirty="0"/>
              <a:t>Relational databases (RDBs) instead simulate relationships through the help of foreign keys, thus adding additional development and maintenance overhead, and “discover” them require costly join operations.</a:t>
            </a:r>
          </a:p>
        </p:txBody>
      </p:sp>
    </p:spTree>
    <p:extLst>
      <p:ext uri="{BB962C8B-B14F-4D97-AF65-F5344CB8AC3E}">
        <p14:creationId xmlns:p14="http://schemas.microsoft.com/office/powerpoint/2010/main" val="27396665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73A9A9C-242A-4F78-AE3F-F158BFF462DE}"/>
              </a:ext>
            </a:extLst>
          </p:cNvPr>
          <p:cNvSpPr>
            <a:spLocks noGrp="1"/>
          </p:cNvSpPr>
          <p:nvPr>
            <p:ph type="title"/>
          </p:nvPr>
        </p:nvSpPr>
        <p:spPr>
          <a:xfrm>
            <a:off x="838200" y="365125"/>
            <a:ext cx="10515600" cy="1325563"/>
          </a:xfrm>
        </p:spPr>
        <p:txBody>
          <a:bodyPr/>
          <a:lstStyle/>
          <a:p>
            <a:r>
              <a:rPr lang="en-US" dirty="0"/>
              <a:t>Querying GDBs: 2RPQ example</a:t>
            </a:r>
          </a:p>
        </p:txBody>
      </p:sp>
      <p:pic>
        <p:nvPicPr>
          <p:cNvPr id="6" name="Picture 5">
            <a:extLst>
              <a:ext uri="{FF2B5EF4-FFF2-40B4-BE49-F238E27FC236}">
                <a16:creationId xmlns:a16="http://schemas.microsoft.com/office/drawing/2014/main" id="{D16AEDD6-6285-448E-B239-13B823C057E3}"/>
              </a:ext>
            </a:extLst>
          </p:cNvPr>
          <p:cNvPicPr>
            <a:picLocks noChangeAspect="1"/>
          </p:cNvPicPr>
          <p:nvPr/>
        </p:nvPicPr>
        <p:blipFill>
          <a:blip r:embed="rId2"/>
          <a:stretch>
            <a:fillRect/>
          </a:stretch>
        </p:blipFill>
        <p:spPr>
          <a:xfrm>
            <a:off x="838201" y="1690688"/>
            <a:ext cx="8102600" cy="4419599"/>
          </a:xfrm>
          <a:prstGeom prst="rect">
            <a:avLst/>
          </a:prstGeom>
        </p:spPr>
      </p:pic>
      <p:sp>
        <p:nvSpPr>
          <p:cNvPr id="7" name="TextBox 6">
            <a:extLst>
              <a:ext uri="{FF2B5EF4-FFF2-40B4-BE49-F238E27FC236}">
                <a16:creationId xmlns:a16="http://schemas.microsoft.com/office/drawing/2014/main" id="{187CFDE7-362E-4C0A-9F0A-061E93D09087}"/>
              </a:ext>
            </a:extLst>
          </p:cNvPr>
          <p:cNvSpPr txBox="1"/>
          <p:nvPr/>
        </p:nvSpPr>
        <p:spPr>
          <a:xfrm>
            <a:off x="9032240" y="4734560"/>
            <a:ext cx="2901633" cy="1077218"/>
          </a:xfrm>
          <a:prstGeom prst="rect">
            <a:avLst/>
          </a:prstGeom>
          <a:noFill/>
        </p:spPr>
        <p:txBody>
          <a:bodyPr wrap="square" rtlCol="0">
            <a:spAutoFit/>
          </a:bodyPr>
          <a:lstStyle/>
          <a:p>
            <a:r>
              <a:rPr lang="en-US" sz="3200" b="0" i="0" u="none" strike="noStrike" baseline="0" dirty="0">
                <a:latin typeface="Arial" panose="020B0604020202020204" pitchFamily="34" charset="0"/>
              </a:rPr>
              <a:t>A result:</a:t>
            </a:r>
          </a:p>
          <a:p>
            <a:r>
              <a:rPr lang="en-US" sz="3200" b="0" i="0" u="none" strike="noStrike" baseline="0" dirty="0" err="1">
                <a:solidFill>
                  <a:srgbClr val="00B050"/>
                </a:solidFill>
                <a:latin typeface="Arial" panose="020B0604020202020204" pitchFamily="34" charset="0"/>
              </a:rPr>
              <a:t>a</a:t>
            </a:r>
            <a:r>
              <a:rPr lang="en-US" sz="3200" b="0" i="0" u="none" strike="noStrike" baseline="0" dirty="0" err="1">
                <a:solidFill>
                  <a:srgbClr val="FF0000"/>
                </a:solidFill>
                <a:latin typeface="Arial" panose="020B0604020202020204" pitchFamily="34" charset="0"/>
              </a:rPr>
              <a:t>d</a:t>
            </a:r>
            <a:r>
              <a:rPr lang="en-US" sz="3200" b="0" i="0" u="none" strike="noStrike" baseline="0" dirty="0" err="1">
                <a:solidFill>
                  <a:srgbClr val="00B050"/>
                </a:solidFill>
                <a:latin typeface="Arial" panose="020B0604020202020204" pitchFamily="34" charset="0"/>
              </a:rPr>
              <a:t>a</a:t>
            </a:r>
            <a:r>
              <a:rPr lang="en-US" sz="3200" b="0" i="0" u="none" strike="noStrike" baseline="0" dirty="0" err="1">
                <a:solidFill>
                  <a:srgbClr val="FF0000"/>
                </a:solidFill>
                <a:latin typeface="Arial" panose="020B0604020202020204" pitchFamily="34" charset="0"/>
              </a:rPr>
              <a:t>b</a:t>
            </a:r>
            <a:r>
              <a:rPr lang="en-US" sz="3200" b="0" i="0" u="none" strike="noStrike" baseline="0" dirty="0">
                <a:latin typeface="Arial" panose="020B0604020202020204" pitchFamily="34" charset="0"/>
              </a:rPr>
              <a:t>:</a:t>
            </a:r>
            <a:r>
              <a:rPr lang="en-US" sz="3200" b="0" i="0" u="none" strike="noStrike" baseline="0" dirty="0">
                <a:solidFill>
                  <a:srgbClr val="00B050"/>
                </a:solidFill>
                <a:latin typeface="Arial" panose="020B0604020202020204" pitchFamily="34" charset="0"/>
              </a:rPr>
              <a:t> (2,1)</a:t>
            </a:r>
            <a:endParaRPr lang="en-US" sz="3200" dirty="0">
              <a:solidFill>
                <a:srgbClr val="00B050"/>
              </a:solidFill>
            </a:endParaRPr>
          </a:p>
        </p:txBody>
      </p:sp>
      <p:sp>
        <p:nvSpPr>
          <p:cNvPr id="8" name="TextBox 7">
            <a:extLst>
              <a:ext uri="{FF2B5EF4-FFF2-40B4-BE49-F238E27FC236}">
                <a16:creationId xmlns:a16="http://schemas.microsoft.com/office/drawing/2014/main" id="{5E93DC73-8E33-443C-A4B5-102F217995B6}"/>
              </a:ext>
            </a:extLst>
          </p:cNvPr>
          <p:cNvSpPr txBox="1"/>
          <p:nvPr/>
        </p:nvSpPr>
        <p:spPr>
          <a:xfrm>
            <a:off x="9149080" y="1239262"/>
            <a:ext cx="2595880" cy="2062103"/>
          </a:xfrm>
          <a:prstGeom prst="rect">
            <a:avLst/>
          </a:prstGeom>
          <a:solidFill>
            <a:srgbClr val="FFFF00"/>
          </a:solidFill>
        </p:spPr>
        <p:txBody>
          <a:bodyPr wrap="square" rtlCol="0">
            <a:spAutoFit/>
          </a:bodyPr>
          <a:lstStyle/>
          <a:p>
            <a:r>
              <a:rPr lang="pt-BR" sz="3200" b="0" i="0" u="none" strike="noStrike" baseline="0" dirty="0" err="1">
                <a:latin typeface="Arial" panose="020B0604020202020204" pitchFamily="34" charset="0"/>
              </a:rPr>
              <a:t>Extended</a:t>
            </a:r>
            <a:r>
              <a:rPr lang="pt-BR" sz="3200" b="0" i="0" u="none" strike="noStrike" baseline="0" dirty="0">
                <a:latin typeface="Arial" panose="020B0604020202020204" pitchFamily="34" charset="0"/>
              </a:rPr>
              <a:t> regular </a:t>
            </a:r>
            <a:r>
              <a:rPr lang="pt-BR" sz="3200" b="0" i="0" u="none" strike="noStrike" baseline="0" dirty="0" err="1">
                <a:latin typeface="Arial" panose="020B0604020202020204" pitchFamily="34" charset="0"/>
              </a:rPr>
              <a:t>expression</a:t>
            </a:r>
            <a:r>
              <a:rPr lang="pt-BR" sz="3200" b="0" i="0" u="none" strike="noStrike" baseline="0" dirty="0">
                <a:latin typeface="Arial" panose="020B0604020202020204" pitchFamily="34" charset="0"/>
              </a:rPr>
              <a:t> = </a:t>
            </a:r>
            <a:r>
              <a:rPr lang="en-US" sz="3200" dirty="0" err="1">
                <a:solidFill>
                  <a:srgbClr val="0000FF"/>
                </a:solidFill>
                <a:latin typeface="Arial" panose="020B0604020202020204" pitchFamily="34" charset="0"/>
              </a:rPr>
              <a:t>a+</a:t>
            </a:r>
            <a:r>
              <a:rPr lang="en-US" sz="3200" dirty="0" err="1">
                <a:solidFill>
                  <a:srgbClr val="FF0000"/>
                </a:solidFill>
                <a:latin typeface="Arial" panose="020B0604020202020204" pitchFamily="34" charset="0"/>
              </a:rPr>
              <a:t>d</a:t>
            </a:r>
            <a:r>
              <a:rPr lang="en-US" sz="3200" b="1" dirty="0" err="1">
                <a:solidFill>
                  <a:srgbClr val="FF0000"/>
                </a:solidFill>
              </a:rPr>
              <a:t>ˉ</a:t>
            </a:r>
            <a:r>
              <a:rPr lang="en-US" sz="3200" dirty="0" err="1">
                <a:solidFill>
                  <a:srgbClr val="0000FF"/>
                </a:solidFill>
                <a:latin typeface="Arial" panose="020B0604020202020204" pitchFamily="34" charset="0"/>
              </a:rPr>
              <a:t>a</a:t>
            </a:r>
            <a:r>
              <a:rPr lang="en-US" sz="3200" dirty="0" err="1">
                <a:solidFill>
                  <a:srgbClr val="FF0000"/>
                </a:solidFill>
                <a:latin typeface="Arial" panose="020B0604020202020204" pitchFamily="34" charset="0"/>
              </a:rPr>
              <a:t>b</a:t>
            </a:r>
            <a:r>
              <a:rPr lang="en-US" sz="3200" b="1" dirty="0">
                <a:solidFill>
                  <a:srgbClr val="FF0000"/>
                </a:solidFill>
              </a:rPr>
              <a:t>ˉ</a:t>
            </a:r>
            <a:endParaRPr lang="en-US" sz="3200" dirty="0">
              <a:solidFill>
                <a:srgbClr val="FF0000"/>
              </a:solidFill>
              <a:latin typeface="Arial" panose="020B0604020202020204" pitchFamily="34" charset="0"/>
            </a:endParaRPr>
          </a:p>
        </p:txBody>
      </p:sp>
    </p:spTree>
    <p:extLst>
      <p:ext uri="{BB962C8B-B14F-4D97-AF65-F5344CB8AC3E}">
        <p14:creationId xmlns:p14="http://schemas.microsoft.com/office/powerpoint/2010/main" val="29668502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A773FA1-3B95-4CB5-BF96-F22C913F1812}"/>
              </a:ext>
            </a:extLst>
          </p:cNvPr>
          <p:cNvSpPr>
            <a:spLocks noGrp="1"/>
          </p:cNvSpPr>
          <p:nvPr>
            <p:ph type="title"/>
          </p:nvPr>
        </p:nvSpPr>
        <p:spPr>
          <a:xfrm>
            <a:off x="838200" y="365125"/>
            <a:ext cx="10515600" cy="1325563"/>
          </a:xfrm>
        </p:spPr>
        <p:txBody>
          <a:bodyPr/>
          <a:lstStyle/>
          <a:p>
            <a:r>
              <a:rPr lang="en-US" dirty="0"/>
              <a:t>Querying GDBs: 2RPQ example</a:t>
            </a:r>
          </a:p>
        </p:txBody>
      </p:sp>
      <p:sp>
        <p:nvSpPr>
          <p:cNvPr id="5" name="TextBox 4">
            <a:extLst>
              <a:ext uri="{FF2B5EF4-FFF2-40B4-BE49-F238E27FC236}">
                <a16:creationId xmlns:a16="http://schemas.microsoft.com/office/drawing/2014/main" id="{4CC45A00-B372-4A49-B6B2-DECEACDA8709}"/>
              </a:ext>
            </a:extLst>
          </p:cNvPr>
          <p:cNvSpPr txBox="1"/>
          <p:nvPr/>
        </p:nvSpPr>
        <p:spPr>
          <a:xfrm>
            <a:off x="9149080" y="1239262"/>
            <a:ext cx="2595880" cy="2062103"/>
          </a:xfrm>
          <a:prstGeom prst="rect">
            <a:avLst/>
          </a:prstGeom>
          <a:solidFill>
            <a:srgbClr val="FFFF00"/>
          </a:solidFill>
        </p:spPr>
        <p:txBody>
          <a:bodyPr wrap="square" rtlCol="0">
            <a:spAutoFit/>
          </a:bodyPr>
          <a:lstStyle/>
          <a:p>
            <a:r>
              <a:rPr lang="pt-BR" sz="3200" b="0" i="0" u="none" strike="noStrike" baseline="0" dirty="0" err="1">
                <a:latin typeface="Arial" panose="020B0604020202020204" pitchFamily="34" charset="0"/>
              </a:rPr>
              <a:t>Extended</a:t>
            </a:r>
            <a:r>
              <a:rPr lang="pt-BR" sz="3200" b="0" i="0" u="none" strike="noStrike" baseline="0" dirty="0">
                <a:latin typeface="Arial" panose="020B0604020202020204" pitchFamily="34" charset="0"/>
              </a:rPr>
              <a:t> regular </a:t>
            </a:r>
            <a:r>
              <a:rPr lang="pt-BR" sz="3200" b="0" i="0" u="none" strike="noStrike" baseline="0" dirty="0" err="1">
                <a:latin typeface="Arial" panose="020B0604020202020204" pitchFamily="34" charset="0"/>
              </a:rPr>
              <a:t>expression</a:t>
            </a:r>
            <a:r>
              <a:rPr lang="pt-BR" sz="3200" b="0" i="0" u="none" strike="noStrike" baseline="0" dirty="0">
                <a:latin typeface="Arial" panose="020B0604020202020204" pitchFamily="34" charset="0"/>
              </a:rPr>
              <a:t> = </a:t>
            </a:r>
            <a:r>
              <a:rPr lang="en-US" sz="3200" dirty="0" err="1">
                <a:solidFill>
                  <a:srgbClr val="0000FF"/>
                </a:solidFill>
                <a:latin typeface="Arial" panose="020B0604020202020204" pitchFamily="34" charset="0"/>
              </a:rPr>
              <a:t>a+</a:t>
            </a:r>
            <a:r>
              <a:rPr lang="en-US" sz="3200" dirty="0" err="1">
                <a:solidFill>
                  <a:srgbClr val="FF0000"/>
                </a:solidFill>
                <a:latin typeface="Arial" panose="020B0604020202020204" pitchFamily="34" charset="0"/>
              </a:rPr>
              <a:t>d</a:t>
            </a:r>
            <a:r>
              <a:rPr lang="en-US" sz="3200" b="1" dirty="0" err="1">
                <a:solidFill>
                  <a:srgbClr val="FF0000"/>
                </a:solidFill>
              </a:rPr>
              <a:t>ˉ</a:t>
            </a:r>
            <a:r>
              <a:rPr lang="en-US" sz="3200" dirty="0" err="1">
                <a:solidFill>
                  <a:srgbClr val="0000FF"/>
                </a:solidFill>
                <a:latin typeface="Arial" panose="020B0604020202020204" pitchFamily="34" charset="0"/>
              </a:rPr>
              <a:t>a</a:t>
            </a:r>
            <a:r>
              <a:rPr lang="en-US" sz="3200" dirty="0" err="1">
                <a:solidFill>
                  <a:srgbClr val="FF0000"/>
                </a:solidFill>
                <a:latin typeface="Arial" panose="020B0604020202020204" pitchFamily="34" charset="0"/>
              </a:rPr>
              <a:t>b</a:t>
            </a:r>
            <a:r>
              <a:rPr lang="en-US" sz="3200" b="1" dirty="0">
                <a:solidFill>
                  <a:srgbClr val="FF0000"/>
                </a:solidFill>
              </a:rPr>
              <a:t>ˉ</a:t>
            </a:r>
            <a:endParaRPr lang="en-US" sz="3200" dirty="0">
              <a:solidFill>
                <a:srgbClr val="0000FF"/>
              </a:solidFill>
              <a:latin typeface="Arial" panose="020B0604020202020204" pitchFamily="34" charset="0"/>
            </a:endParaRPr>
          </a:p>
        </p:txBody>
      </p:sp>
      <p:pic>
        <p:nvPicPr>
          <p:cNvPr id="7" name="Picture 6">
            <a:extLst>
              <a:ext uri="{FF2B5EF4-FFF2-40B4-BE49-F238E27FC236}">
                <a16:creationId xmlns:a16="http://schemas.microsoft.com/office/drawing/2014/main" id="{CEA1A9C2-F627-4F00-8F21-3B117400C38A}"/>
              </a:ext>
            </a:extLst>
          </p:cNvPr>
          <p:cNvPicPr>
            <a:picLocks noChangeAspect="1"/>
          </p:cNvPicPr>
          <p:nvPr/>
        </p:nvPicPr>
        <p:blipFill>
          <a:blip r:embed="rId2"/>
          <a:stretch>
            <a:fillRect/>
          </a:stretch>
        </p:blipFill>
        <p:spPr>
          <a:xfrm>
            <a:off x="838200" y="1595119"/>
            <a:ext cx="8122919" cy="4529455"/>
          </a:xfrm>
          <a:prstGeom prst="rect">
            <a:avLst/>
          </a:prstGeom>
        </p:spPr>
      </p:pic>
      <p:sp>
        <p:nvSpPr>
          <p:cNvPr id="8" name="TextBox 7">
            <a:extLst>
              <a:ext uri="{FF2B5EF4-FFF2-40B4-BE49-F238E27FC236}">
                <a16:creationId xmlns:a16="http://schemas.microsoft.com/office/drawing/2014/main" id="{35FEFF98-71D9-4678-BB8C-B59D2C114136}"/>
              </a:ext>
            </a:extLst>
          </p:cNvPr>
          <p:cNvSpPr txBox="1"/>
          <p:nvPr/>
        </p:nvSpPr>
        <p:spPr>
          <a:xfrm>
            <a:off x="8646160" y="4734560"/>
            <a:ext cx="3545840" cy="1077218"/>
          </a:xfrm>
          <a:prstGeom prst="rect">
            <a:avLst/>
          </a:prstGeom>
          <a:noFill/>
        </p:spPr>
        <p:txBody>
          <a:bodyPr wrap="square" rtlCol="0">
            <a:spAutoFit/>
          </a:bodyPr>
          <a:lstStyle/>
          <a:p>
            <a:r>
              <a:rPr lang="en-US" sz="3200" b="0" i="0" u="none" strike="noStrike" baseline="0" dirty="0">
                <a:latin typeface="Arial" panose="020B0604020202020204" pitchFamily="34" charset="0"/>
              </a:rPr>
              <a:t>Another result:</a:t>
            </a:r>
          </a:p>
          <a:p>
            <a:r>
              <a:rPr lang="en-US" sz="3200" dirty="0" err="1">
                <a:solidFill>
                  <a:srgbClr val="00B050"/>
                </a:solidFill>
                <a:latin typeface="Arial" panose="020B0604020202020204" pitchFamily="34" charset="0"/>
              </a:rPr>
              <a:t>aa</a:t>
            </a:r>
            <a:r>
              <a:rPr lang="en-US" sz="3200" dirty="0" err="1">
                <a:solidFill>
                  <a:srgbClr val="FF0000"/>
                </a:solidFill>
                <a:latin typeface="Arial" panose="020B0604020202020204" pitchFamily="34" charset="0"/>
              </a:rPr>
              <a:t>d</a:t>
            </a:r>
            <a:r>
              <a:rPr lang="en-US" sz="3200" dirty="0" err="1">
                <a:solidFill>
                  <a:srgbClr val="00B050"/>
                </a:solidFill>
                <a:latin typeface="Arial" panose="020B0604020202020204" pitchFamily="34" charset="0"/>
              </a:rPr>
              <a:t>a</a:t>
            </a:r>
            <a:r>
              <a:rPr lang="en-US" sz="3200" dirty="0" err="1">
                <a:solidFill>
                  <a:srgbClr val="FF0000"/>
                </a:solidFill>
                <a:latin typeface="Arial" panose="020B0604020202020204" pitchFamily="34" charset="0"/>
              </a:rPr>
              <a:t>b</a:t>
            </a:r>
            <a:r>
              <a:rPr lang="en-US" sz="3200" dirty="0">
                <a:latin typeface="Arial" panose="020B0604020202020204" pitchFamily="34" charset="0"/>
              </a:rPr>
              <a:t>:</a:t>
            </a:r>
            <a:r>
              <a:rPr lang="en-US" sz="3200" dirty="0">
                <a:solidFill>
                  <a:srgbClr val="00B050"/>
                </a:solidFill>
                <a:latin typeface="Arial" panose="020B0604020202020204" pitchFamily="34" charset="0"/>
              </a:rPr>
              <a:t> (1, 1)</a:t>
            </a:r>
          </a:p>
        </p:txBody>
      </p:sp>
    </p:spTree>
    <p:extLst>
      <p:ext uri="{BB962C8B-B14F-4D97-AF65-F5344CB8AC3E}">
        <p14:creationId xmlns:p14="http://schemas.microsoft.com/office/powerpoint/2010/main" val="13667229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471B8-F046-4600-A3FB-74532915DDA6}"/>
              </a:ext>
            </a:extLst>
          </p:cNvPr>
          <p:cNvSpPr>
            <a:spLocks noGrp="1"/>
          </p:cNvSpPr>
          <p:nvPr>
            <p:ph type="title"/>
          </p:nvPr>
        </p:nvSpPr>
        <p:spPr/>
        <p:txBody>
          <a:bodyPr/>
          <a:lstStyle/>
          <a:p>
            <a:r>
              <a:rPr lang="en-US" dirty="0"/>
              <a:t>GDB Management Systems</a:t>
            </a:r>
          </a:p>
        </p:txBody>
      </p:sp>
      <p:pic>
        <p:nvPicPr>
          <p:cNvPr id="5" name="Picture 4">
            <a:extLst>
              <a:ext uri="{FF2B5EF4-FFF2-40B4-BE49-F238E27FC236}">
                <a16:creationId xmlns:a16="http://schemas.microsoft.com/office/drawing/2014/main" id="{2E7320FF-C375-4C93-A035-BAB79D79B9ED}"/>
              </a:ext>
            </a:extLst>
          </p:cNvPr>
          <p:cNvPicPr>
            <a:picLocks noChangeAspect="1"/>
          </p:cNvPicPr>
          <p:nvPr/>
        </p:nvPicPr>
        <p:blipFill>
          <a:blip r:embed="rId2"/>
          <a:stretch>
            <a:fillRect/>
          </a:stretch>
        </p:blipFill>
        <p:spPr>
          <a:xfrm>
            <a:off x="724851" y="2506712"/>
            <a:ext cx="10582275" cy="4076383"/>
          </a:xfrm>
          <a:prstGeom prst="rect">
            <a:avLst/>
          </a:prstGeom>
        </p:spPr>
      </p:pic>
      <p:sp>
        <p:nvSpPr>
          <p:cNvPr id="6" name="TextBox 5">
            <a:extLst>
              <a:ext uri="{FF2B5EF4-FFF2-40B4-BE49-F238E27FC236}">
                <a16:creationId xmlns:a16="http://schemas.microsoft.com/office/drawing/2014/main" id="{263C2382-D352-4A63-B320-C6A093864DA5}"/>
              </a:ext>
            </a:extLst>
          </p:cNvPr>
          <p:cNvSpPr txBox="1"/>
          <p:nvPr/>
        </p:nvSpPr>
        <p:spPr>
          <a:xfrm>
            <a:off x="884874" y="1429494"/>
            <a:ext cx="10728005" cy="1077218"/>
          </a:xfrm>
          <a:prstGeom prst="rect">
            <a:avLst/>
          </a:prstGeom>
          <a:noFill/>
        </p:spPr>
        <p:txBody>
          <a:bodyPr wrap="square" rtlCol="0">
            <a:spAutoFit/>
          </a:bodyPr>
          <a:lstStyle/>
          <a:p>
            <a:r>
              <a:rPr lang="en-US" sz="3200" dirty="0"/>
              <a:t>A GDB management system (GDBMS) is a system that manages GDBs. Some GDBMS are: </a:t>
            </a:r>
          </a:p>
        </p:txBody>
      </p:sp>
    </p:spTree>
    <p:extLst>
      <p:ext uri="{BB962C8B-B14F-4D97-AF65-F5344CB8AC3E}">
        <p14:creationId xmlns:p14="http://schemas.microsoft.com/office/powerpoint/2010/main" val="36491010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55AAC-47A9-482F-A8AD-BF6D077CB841}"/>
              </a:ext>
            </a:extLst>
          </p:cNvPr>
          <p:cNvSpPr>
            <a:spLocks noGrp="1"/>
          </p:cNvSpPr>
          <p:nvPr>
            <p:ph type="title"/>
          </p:nvPr>
        </p:nvSpPr>
        <p:spPr/>
        <p:txBody>
          <a:bodyPr/>
          <a:lstStyle/>
          <a:p>
            <a:r>
              <a:rPr lang="en-US" b="1" dirty="0"/>
              <a:t>When </a:t>
            </a:r>
            <a:r>
              <a:rPr lang="en-US" b="1" dirty="0">
                <a:solidFill>
                  <a:srgbClr val="FF0000"/>
                </a:solidFill>
              </a:rPr>
              <a:t>not</a:t>
            </a:r>
            <a:r>
              <a:rPr lang="en-US" b="1" dirty="0"/>
              <a:t> to use a GDB?</a:t>
            </a:r>
            <a:endParaRPr lang="en-US" dirty="0"/>
          </a:p>
        </p:txBody>
      </p:sp>
      <p:sp>
        <p:nvSpPr>
          <p:cNvPr id="3" name="Content Placeholder 2">
            <a:extLst>
              <a:ext uri="{FF2B5EF4-FFF2-40B4-BE49-F238E27FC236}">
                <a16:creationId xmlns:a16="http://schemas.microsoft.com/office/drawing/2014/main" id="{F471A941-0D14-4C7A-8FEA-F4FA0ABA2EEC}"/>
              </a:ext>
            </a:extLst>
          </p:cNvPr>
          <p:cNvSpPr>
            <a:spLocks noGrp="1"/>
          </p:cNvSpPr>
          <p:nvPr>
            <p:ph idx="1"/>
          </p:nvPr>
        </p:nvSpPr>
        <p:spPr/>
        <p:txBody>
          <a:bodyPr/>
          <a:lstStyle/>
          <a:p>
            <a:r>
              <a:rPr lang="en-US" sz="3200" dirty="0"/>
              <a:t>The whole concept of the category of NRDBs is all about </a:t>
            </a:r>
            <a:r>
              <a:rPr lang="en-US" sz="3200" u="sng" dirty="0">
                <a:solidFill>
                  <a:srgbClr val="00B050"/>
                </a:solidFill>
              </a:rPr>
              <a:t>task-orientation</a:t>
            </a:r>
            <a:r>
              <a:rPr lang="en-US" sz="3200" dirty="0"/>
              <a:t>:</a:t>
            </a:r>
          </a:p>
          <a:p>
            <a:pPr marL="0" indent="0" algn="ctr">
              <a:buNone/>
            </a:pPr>
            <a:r>
              <a:rPr lang="en-US" sz="3200" b="1" dirty="0">
                <a:solidFill>
                  <a:srgbClr val="00B050"/>
                </a:solidFill>
                <a:effectLst>
                  <a:outerShdw blurRad="38100" dist="38100" dir="2700000" algn="tl">
                    <a:srgbClr val="000000">
                      <a:alpha val="43137"/>
                    </a:srgbClr>
                  </a:outerShdw>
                </a:effectLst>
              </a:rPr>
              <a:t>Use the right tool for the job</a:t>
            </a:r>
            <a:endParaRPr lang="en-US" sz="3200" b="1" dirty="0">
              <a:effectLst>
                <a:outerShdw blurRad="38100" dist="38100" dir="2700000" algn="tl">
                  <a:srgbClr val="000000">
                    <a:alpha val="43137"/>
                  </a:srgbClr>
                </a:outerShdw>
              </a:effectLst>
            </a:endParaRPr>
          </a:p>
          <a:p>
            <a:r>
              <a:rPr lang="en-US" sz="3200" dirty="0"/>
              <a:t>This means that there are certain use cases that GDBs are </a:t>
            </a:r>
            <a:r>
              <a:rPr lang="en-US" sz="3200" dirty="0">
                <a:solidFill>
                  <a:srgbClr val="FF0000"/>
                </a:solidFill>
              </a:rPr>
              <a:t>not</a:t>
            </a:r>
            <a:r>
              <a:rPr lang="en-US" sz="3200" dirty="0"/>
              <a:t> as perfectly suited for.</a:t>
            </a:r>
          </a:p>
          <a:p>
            <a:r>
              <a:rPr lang="en-US" sz="3200" dirty="0"/>
              <a:t>So, let us briefly touch on a couple of categories of operations that we would probably want to separate from the GDB category.  </a:t>
            </a:r>
            <a:endParaRPr lang="es-ES" sz="3200" dirty="0"/>
          </a:p>
          <a:p>
            <a:endParaRPr lang="en-US" dirty="0"/>
          </a:p>
        </p:txBody>
      </p:sp>
    </p:spTree>
    <p:extLst>
      <p:ext uri="{BB962C8B-B14F-4D97-AF65-F5344CB8AC3E}">
        <p14:creationId xmlns:p14="http://schemas.microsoft.com/office/powerpoint/2010/main" val="974948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304A7-D30D-44F7-A6AA-785B5ACCBA95}"/>
              </a:ext>
            </a:extLst>
          </p:cNvPr>
          <p:cNvSpPr>
            <a:spLocks noGrp="1"/>
          </p:cNvSpPr>
          <p:nvPr>
            <p:ph type="title"/>
          </p:nvPr>
        </p:nvSpPr>
        <p:spPr/>
        <p:txBody>
          <a:bodyPr/>
          <a:lstStyle/>
          <a:p>
            <a:r>
              <a:rPr lang="en-US" b="1" dirty="0"/>
              <a:t>When </a:t>
            </a:r>
            <a:r>
              <a:rPr lang="en-US" b="1" dirty="0">
                <a:solidFill>
                  <a:srgbClr val="FF0000"/>
                </a:solidFill>
              </a:rPr>
              <a:t>not</a:t>
            </a:r>
            <a:r>
              <a:rPr lang="en-US" b="1" dirty="0"/>
              <a:t> to use a graph database?</a:t>
            </a:r>
            <a:endParaRPr lang="en-US" dirty="0"/>
          </a:p>
        </p:txBody>
      </p:sp>
      <p:sp>
        <p:nvSpPr>
          <p:cNvPr id="3" name="Content Placeholder 2">
            <a:extLst>
              <a:ext uri="{FF2B5EF4-FFF2-40B4-BE49-F238E27FC236}">
                <a16:creationId xmlns:a16="http://schemas.microsoft.com/office/drawing/2014/main" id="{CE9B1186-A2E3-438C-80A3-8B0801A0F83C}"/>
              </a:ext>
            </a:extLst>
          </p:cNvPr>
          <p:cNvSpPr>
            <a:spLocks noGrp="1"/>
          </p:cNvSpPr>
          <p:nvPr>
            <p:ph idx="1"/>
          </p:nvPr>
        </p:nvSpPr>
        <p:spPr/>
        <p:txBody>
          <a:bodyPr/>
          <a:lstStyle/>
          <a:p>
            <a:r>
              <a:rPr lang="es-ES" sz="3200" b="1" dirty="0" err="1"/>
              <a:t>Large</a:t>
            </a:r>
            <a:r>
              <a:rPr lang="es-ES" sz="3200" b="1" dirty="0"/>
              <a:t>, set-</a:t>
            </a:r>
            <a:r>
              <a:rPr lang="es-ES" sz="3200" b="1" dirty="0" err="1"/>
              <a:t>oriented</a:t>
            </a:r>
            <a:r>
              <a:rPr lang="es-ES" sz="3200" b="1" dirty="0"/>
              <a:t> </a:t>
            </a:r>
            <a:r>
              <a:rPr lang="es-ES" sz="3200" b="1" dirty="0" err="1"/>
              <a:t>queries</a:t>
            </a:r>
            <a:r>
              <a:rPr lang="es-ES" sz="3200" b="1" dirty="0"/>
              <a:t> </a:t>
            </a:r>
          </a:p>
          <a:p>
            <a:pPr marL="0" indent="0">
              <a:buNone/>
            </a:pPr>
            <a:r>
              <a:rPr lang="en-US" sz="3200" dirty="0"/>
              <a:t>If we are trying to put together large sets of things (</a:t>
            </a:r>
            <a:r>
              <a:rPr lang="en-US" sz="3200" dirty="0">
                <a:solidFill>
                  <a:srgbClr val="0000FF"/>
                </a:solidFill>
              </a:rPr>
              <a:t>nodes</a:t>
            </a:r>
            <a:r>
              <a:rPr lang="en-US" sz="3200" dirty="0"/>
              <a:t>), that </a:t>
            </a:r>
            <a:r>
              <a:rPr lang="en-US" sz="3200" dirty="0">
                <a:solidFill>
                  <a:srgbClr val="0000FF"/>
                </a:solidFill>
              </a:rPr>
              <a:t>do not require a lot of joining or require a lot of aggregation </a:t>
            </a:r>
            <a:r>
              <a:rPr lang="en-US" sz="3200" dirty="0"/>
              <a:t>(summing, counting, averaging, and so on) on these sets, then the performance of a GDB compared to other DBMSs will be not as favorable. </a:t>
            </a:r>
            <a:endParaRPr lang="es-ES" sz="3200" dirty="0"/>
          </a:p>
          <a:p>
            <a:endParaRPr lang="en-US" dirty="0"/>
          </a:p>
        </p:txBody>
      </p:sp>
      <p:sp>
        <p:nvSpPr>
          <p:cNvPr id="4" name="CuadroTexto 5">
            <a:extLst>
              <a:ext uri="{FF2B5EF4-FFF2-40B4-BE49-F238E27FC236}">
                <a16:creationId xmlns:a16="http://schemas.microsoft.com/office/drawing/2014/main" id="{FB37F22C-AFFB-49BA-9A73-6B2045FA39BE}"/>
              </a:ext>
            </a:extLst>
          </p:cNvPr>
          <p:cNvSpPr txBox="1"/>
          <p:nvPr/>
        </p:nvSpPr>
        <p:spPr>
          <a:xfrm>
            <a:off x="3705597" y="4791968"/>
            <a:ext cx="5785945" cy="1384995"/>
          </a:xfrm>
          <a:prstGeom prst="rect">
            <a:avLst/>
          </a:prstGeom>
          <a:noFill/>
        </p:spPr>
        <p:txBody>
          <a:bodyPr wrap="square" rtlCol="0">
            <a:spAutoFit/>
          </a:bodyPr>
          <a:lstStyle/>
          <a:p>
            <a:pPr algn="ctr"/>
            <a:r>
              <a:rPr lang="es-ES" sz="2800" dirty="0" err="1">
                <a:solidFill>
                  <a:srgbClr val="00B050"/>
                </a:solidFill>
              </a:rPr>
              <a:t>The</a:t>
            </a:r>
            <a:r>
              <a:rPr lang="es-ES" sz="2800" dirty="0">
                <a:solidFill>
                  <a:srgbClr val="00B050"/>
                </a:solidFill>
              </a:rPr>
              <a:t> </a:t>
            </a:r>
            <a:r>
              <a:rPr lang="es-ES" sz="2800" dirty="0" err="1">
                <a:solidFill>
                  <a:srgbClr val="00B050"/>
                </a:solidFill>
              </a:rPr>
              <a:t>problem</a:t>
            </a:r>
            <a:r>
              <a:rPr lang="es-ES" sz="2800" dirty="0">
                <a:solidFill>
                  <a:srgbClr val="00B050"/>
                </a:solidFill>
              </a:rPr>
              <a:t> in </a:t>
            </a:r>
            <a:r>
              <a:rPr lang="es-ES" sz="2800" dirty="0" err="1">
                <a:solidFill>
                  <a:srgbClr val="00B050"/>
                </a:solidFill>
              </a:rPr>
              <a:t>an</a:t>
            </a:r>
            <a:r>
              <a:rPr lang="es-ES" sz="2800" dirty="0">
                <a:solidFill>
                  <a:srgbClr val="00B050"/>
                </a:solidFill>
              </a:rPr>
              <a:t> </a:t>
            </a:r>
            <a:r>
              <a:rPr lang="en-US" sz="2800" dirty="0">
                <a:solidFill>
                  <a:srgbClr val="00B050"/>
                </a:solidFill>
              </a:rPr>
              <a:t>GDBMS</a:t>
            </a:r>
            <a:r>
              <a:rPr lang="en-US" sz="2800" dirty="0"/>
              <a:t> </a:t>
            </a:r>
            <a:r>
              <a:rPr lang="es-ES" sz="2800" dirty="0" err="1">
                <a:solidFill>
                  <a:srgbClr val="00B050"/>
                </a:solidFill>
              </a:rPr>
              <a:t>is</a:t>
            </a:r>
            <a:r>
              <a:rPr lang="es-ES" sz="2800" dirty="0">
                <a:solidFill>
                  <a:srgbClr val="00B050"/>
                </a:solidFill>
              </a:rPr>
              <a:t> </a:t>
            </a:r>
            <a:r>
              <a:rPr lang="es-ES" sz="2800" dirty="0" err="1">
                <a:solidFill>
                  <a:srgbClr val="00B050"/>
                </a:solidFill>
              </a:rPr>
              <a:t>that</a:t>
            </a:r>
            <a:r>
              <a:rPr lang="es-ES" sz="2800" dirty="0">
                <a:solidFill>
                  <a:srgbClr val="00B050"/>
                </a:solidFill>
              </a:rPr>
              <a:t> </a:t>
            </a:r>
            <a:r>
              <a:rPr lang="es-ES" sz="2800" dirty="0" err="1">
                <a:solidFill>
                  <a:srgbClr val="00B050"/>
                </a:solidFill>
              </a:rPr>
              <a:t>the</a:t>
            </a:r>
            <a:r>
              <a:rPr lang="es-ES" sz="2800" dirty="0">
                <a:solidFill>
                  <a:srgbClr val="00B050"/>
                </a:solidFill>
              </a:rPr>
              <a:t> </a:t>
            </a:r>
            <a:r>
              <a:rPr lang="es-ES" sz="2800" dirty="0" err="1">
                <a:solidFill>
                  <a:srgbClr val="00B050"/>
                </a:solidFill>
              </a:rPr>
              <a:t>nodes</a:t>
            </a:r>
            <a:r>
              <a:rPr lang="es-ES" sz="2800" dirty="0">
                <a:solidFill>
                  <a:srgbClr val="00B050"/>
                </a:solidFill>
              </a:rPr>
              <a:t> are </a:t>
            </a:r>
            <a:r>
              <a:rPr lang="es-ES" sz="2800" dirty="0" err="1">
                <a:solidFill>
                  <a:srgbClr val="00B050"/>
                </a:solidFill>
                <a:effectLst>
                  <a:outerShdw blurRad="38100" dist="38100" dir="2700000" algn="tl">
                    <a:srgbClr val="000000">
                      <a:alpha val="43137"/>
                    </a:srgbClr>
                  </a:outerShdw>
                </a:effectLst>
              </a:rPr>
              <a:t>scattered</a:t>
            </a:r>
            <a:r>
              <a:rPr lang="es-ES" sz="2800" dirty="0">
                <a:solidFill>
                  <a:srgbClr val="00B050"/>
                </a:solidFill>
              </a:rPr>
              <a:t>, </a:t>
            </a:r>
            <a:r>
              <a:rPr lang="es-ES" sz="2800" dirty="0" err="1">
                <a:solidFill>
                  <a:srgbClr val="00B050"/>
                </a:solidFill>
              </a:rPr>
              <a:t>they</a:t>
            </a:r>
            <a:r>
              <a:rPr lang="es-ES" sz="2800" dirty="0">
                <a:solidFill>
                  <a:srgbClr val="00B050"/>
                </a:solidFill>
              </a:rPr>
              <a:t> are </a:t>
            </a:r>
            <a:r>
              <a:rPr lang="es-ES" sz="2800" dirty="0" err="1">
                <a:solidFill>
                  <a:srgbClr val="00B050"/>
                </a:solidFill>
              </a:rPr>
              <a:t>like</a:t>
            </a:r>
            <a:r>
              <a:rPr lang="es-ES" sz="2800" dirty="0">
                <a:solidFill>
                  <a:srgbClr val="00B050"/>
                </a:solidFill>
              </a:rPr>
              <a:t> </a:t>
            </a:r>
          </a:p>
          <a:p>
            <a:pPr algn="ctr"/>
            <a:r>
              <a:rPr lang="es-ES" sz="2800" dirty="0">
                <a:solidFill>
                  <a:srgbClr val="00B050"/>
                </a:solidFill>
              </a:rPr>
              <a:t>single-</a:t>
            </a:r>
            <a:r>
              <a:rPr lang="es-ES" sz="2800" dirty="0" err="1">
                <a:solidFill>
                  <a:srgbClr val="00B050"/>
                </a:solidFill>
              </a:rPr>
              <a:t>table</a:t>
            </a:r>
            <a:r>
              <a:rPr lang="es-ES" sz="2800" dirty="0">
                <a:solidFill>
                  <a:srgbClr val="00B050"/>
                </a:solidFill>
              </a:rPr>
              <a:t> </a:t>
            </a:r>
            <a:r>
              <a:rPr lang="es-ES" sz="2800" dirty="0" err="1">
                <a:solidFill>
                  <a:srgbClr val="00B050"/>
                </a:solidFill>
              </a:rPr>
              <a:t>rows</a:t>
            </a:r>
            <a:r>
              <a:rPr lang="es-ES" sz="2800" dirty="0">
                <a:solidFill>
                  <a:srgbClr val="00B050"/>
                </a:solidFill>
              </a:rPr>
              <a:t>!</a:t>
            </a:r>
          </a:p>
        </p:txBody>
      </p:sp>
      <p:cxnSp>
        <p:nvCxnSpPr>
          <p:cNvPr id="5" name="Conector recto de flecha 4">
            <a:extLst>
              <a:ext uri="{FF2B5EF4-FFF2-40B4-BE49-F238E27FC236}">
                <a16:creationId xmlns:a16="http://schemas.microsoft.com/office/drawing/2014/main" id="{5B527811-3AA6-45D8-A13E-C8BC186DE605}"/>
              </a:ext>
            </a:extLst>
          </p:cNvPr>
          <p:cNvCxnSpPr>
            <a:cxnSpLocks/>
          </p:cNvCxnSpPr>
          <p:nvPr/>
        </p:nvCxnSpPr>
        <p:spPr>
          <a:xfrm>
            <a:off x="4917440" y="2865120"/>
            <a:ext cx="1351280" cy="1926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35054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32E0E-CCC7-4520-9D5B-0ABF8FB6370E}"/>
              </a:ext>
            </a:extLst>
          </p:cNvPr>
          <p:cNvSpPr>
            <a:spLocks noGrp="1"/>
          </p:cNvSpPr>
          <p:nvPr>
            <p:ph type="title"/>
          </p:nvPr>
        </p:nvSpPr>
        <p:spPr/>
        <p:txBody>
          <a:bodyPr/>
          <a:lstStyle/>
          <a:p>
            <a:r>
              <a:rPr lang="en-US" b="1" dirty="0"/>
              <a:t>When </a:t>
            </a:r>
            <a:r>
              <a:rPr lang="en-US" b="1" dirty="0">
                <a:solidFill>
                  <a:srgbClr val="FF0000"/>
                </a:solidFill>
              </a:rPr>
              <a:t>not</a:t>
            </a:r>
            <a:r>
              <a:rPr lang="en-US" b="1" dirty="0"/>
              <a:t> to use a graph database?</a:t>
            </a:r>
            <a:endParaRPr lang="en-US" dirty="0"/>
          </a:p>
        </p:txBody>
      </p:sp>
      <p:sp>
        <p:nvSpPr>
          <p:cNvPr id="3" name="Content Placeholder 2">
            <a:extLst>
              <a:ext uri="{FF2B5EF4-FFF2-40B4-BE49-F238E27FC236}">
                <a16:creationId xmlns:a16="http://schemas.microsoft.com/office/drawing/2014/main" id="{3EB1BEBE-EFC0-4FBE-A6FD-95F10867E5D5}"/>
              </a:ext>
            </a:extLst>
          </p:cNvPr>
          <p:cNvSpPr>
            <a:spLocks noGrp="1"/>
          </p:cNvSpPr>
          <p:nvPr>
            <p:ph idx="1"/>
          </p:nvPr>
        </p:nvSpPr>
        <p:spPr/>
        <p:txBody>
          <a:bodyPr/>
          <a:lstStyle/>
          <a:p>
            <a:r>
              <a:rPr lang="es-ES" sz="3200" b="1" dirty="0" err="1"/>
              <a:t>Graph</a:t>
            </a:r>
            <a:r>
              <a:rPr lang="es-ES" sz="3200" b="1" dirty="0"/>
              <a:t> global </a:t>
            </a:r>
            <a:r>
              <a:rPr lang="es-ES" sz="3200" b="1" dirty="0" err="1"/>
              <a:t>operations</a:t>
            </a:r>
            <a:endParaRPr lang="es-ES" sz="3200" b="1" dirty="0"/>
          </a:p>
          <a:p>
            <a:pPr marL="0" indent="0">
              <a:buNone/>
            </a:pPr>
            <a:r>
              <a:rPr lang="en-US" sz="3200" dirty="0"/>
              <a:t>While GDBs are powerful at answering "</a:t>
            </a:r>
            <a:r>
              <a:rPr lang="en-US" sz="3200" dirty="0">
                <a:solidFill>
                  <a:srgbClr val="0000FF"/>
                </a:solidFill>
              </a:rPr>
              <a:t>graph local</a:t>
            </a:r>
            <a:r>
              <a:rPr lang="en-US" sz="3200" dirty="0"/>
              <a:t>" </a:t>
            </a:r>
            <a:r>
              <a:rPr lang="en-US" sz="3200" dirty="0">
                <a:solidFill>
                  <a:srgbClr val="0000FF"/>
                </a:solidFill>
              </a:rPr>
              <a:t>queries</a:t>
            </a:r>
            <a:r>
              <a:rPr lang="en-US" sz="3200" dirty="0"/>
              <a:t>, they are not suited for answering graph global operations, i.e., operations that apply over the whole graph (e.g., centrality, in-</a:t>
            </a:r>
            <a:r>
              <a:rPr lang="en-US" sz="3200" dirty="0" err="1"/>
              <a:t>betweeness</a:t>
            </a:r>
            <a:r>
              <a:rPr lang="en-US" sz="3200" dirty="0"/>
              <a:t> measures).</a:t>
            </a:r>
            <a:endParaRPr lang="es-ES" sz="3200" dirty="0"/>
          </a:p>
          <a:p>
            <a:endParaRPr lang="en-US" dirty="0"/>
          </a:p>
        </p:txBody>
      </p:sp>
    </p:spTree>
    <p:extLst>
      <p:ext uri="{BB962C8B-B14F-4D97-AF65-F5344CB8AC3E}">
        <p14:creationId xmlns:p14="http://schemas.microsoft.com/office/powerpoint/2010/main" val="28330463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484F4-275F-4148-8574-EC90F88D8F8D}"/>
              </a:ext>
            </a:extLst>
          </p:cNvPr>
          <p:cNvSpPr>
            <a:spLocks noGrp="1"/>
          </p:cNvSpPr>
          <p:nvPr>
            <p:ph type="title"/>
          </p:nvPr>
        </p:nvSpPr>
        <p:spPr/>
        <p:txBody>
          <a:bodyPr/>
          <a:lstStyle/>
          <a:p>
            <a:r>
              <a:rPr lang="en-US" dirty="0"/>
              <a:t>Cypher, the </a:t>
            </a:r>
            <a:r>
              <a:rPr lang="en-US" sz="4400" dirty="0"/>
              <a:t>GDB</a:t>
            </a:r>
            <a:r>
              <a:rPr lang="en-US" dirty="0"/>
              <a:t> Query Language of Neo4j</a:t>
            </a:r>
          </a:p>
        </p:txBody>
      </p:sp>
      <p:sp>
        <p:nvSpPr>
          <p:cNvPr id="3" name="Content Placeholder 2">
            <a:extLst>
              <a:ext uri="{FF2B5EF4-FFF2-40B4-BE49-F238E27FC236}">
                <a16:creationId xmlns:a16="http://schemas.microsoft.com/office/drawing/2014/main" id="{06E8D6FC-F103-41BC-8195-926C1B1B8C5A}"/>
              </a:ext>
            </a:extLst>
          </p:cNvPr>
          <p:cNvSpPr>
            <a:spLocks noGrp="1"/>
          </p:cNvSpPr>
          <p:nvPr>
            <p:ph idx="1"/>
          </p:nvPr>
        </p:nvSpPr>
        <p:spPr/>
        <p:txBody>
          <a:bodyPr>
            <a:normAutofit fontScale="92500" lnSpcReduction="20000"/>
          </a:bodyPr>
          <a:lstStyle/>
          <a:p>
            <a:r>
              <a:rPr lang="en-US" sz="3200" dirty="0"/>
              <a:t>Cypher is designed to be easily read and understood by developers, database professionals and business stakeholders alike. </a:t>
            </a:r>
          </a:p>
          <a:p>
            <a:r>
              <a:rPr lang="en-US" sz="3200" dirty="0"/>
              <a:t>It is easy to use because it matches the way we intuitively describe graphs using diagrams.</a:t>
            </a:r>
          </a:p>
          <a:p>
            <a:r>
              <a:rPr lang="en-US" sz="3200" dirty="0"/>
              <a:t>The basic notion of Cypher is that it allows us to ask the database </a:t>
            </a:r>
            <a:r>
              <a:rPr lang="en-US" sz="3200" dirty="0">
                <a:solidFill>
                  <a:srgbClr val="0070C0"/>
                </a:solidFill>
              </a:rPr>
              <a:t>to find data that matches a specific pattern</a:t>
            </a:r>
            <a:r>
              <a:rPr lang="en-US" sz="3200" dirty="0"/>
              <a:t>. </a:t>
            </a:r>
          </a:p>
          <a:p>
            <a:r>
              <a:rPr lang="en-US" sz="3200" dirty="0"/>
              <a:t>Colloquially, we might ask the database to “</a:t>
            </a:r>
            <a:r>
              <a:rPr lang="en-US" sz="3200" i="1" dirty="0"/>
              <a:t>find things like this</a:t>
            </a:r>
            <a:r>
              <a:rPr lang="en-US" sz="3200" dirty="0"/>
              <a:t>” and the way we describe what “</a:t>
            </a:r>
            <a:r>
              <a:rPr lang="en-US" sz="3200" i="1" dirty="0"/>
              <a:t>things like this</a:t>
            </a:r>
            <a:r>
              <a:rPr lang="en-US" sz="3200" dirty="0"/>
              <a:t>” look like is to draw them using </a:t>
            </a:r>
            <a:r>
              <a:rPr lang="en-US" sz="3200" dirty="0">
                <a:solidFill>
                  <a:srgbClr val="0070C0"/>
                </a:solidFill>
              </a:rPr>
              <a:t>ASCII art</a:t>
            </a:r>
            <a:r>
              <a:rPr lang="en-US" sz="3200" dirty="0"/>
              <a:t>. </a:t>
            </a:r>
          </a:p>
          <a:p>
            <a:pPr marL="0" indent="0" algn="ctr">
              <a:buNone/>
            </a:pPr>
            <a:r>
              <a:rPr lang="en-US" sz="4300" dirty="0">
                <a:solidFill>
                  <a:srgbClr val="FF0000"/>
                </a:solidFill>
              </a:rPr>
              <a:t>See next presentation for details</a:t>
            </a:r>
          </a:p>
        </p:txBody>
      </p:sp>
    </p:spTree>
    <p:extLst>
      <p:ext uri="{BB962C8B-B14F-4D97-AF65-F5344CB8AC3E}">
        <p14:creationId xmlns:p14="http://schemas.microsoft.com/office/powerpoint/2010/main" val="13063994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95394-E92A-4121-9E06-91FC0F288EE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2A0E86B-56AF-4879-8A73-684CC29BB352}"/>
              </a:ext>
            </a:extLst>
          </p:cNvPr>
          <p:cNvSpPr>
            <a:spLocks noGrp="1"/>
          </p:cNvSpPr>
          <p:nvPr>
            <p:ph idx="1"/>
          </p:nvPr>
        </p:nvSpPr>
        <p:spPr/>
        <p:txBody>
          <a:bodyPr/>
          <a:lstStyle/>
          <a:p>
            <a:r>
              <a:rPr lang="it-IT" b="1" dirty="0"/>
              <a:t>Domenico Lembo and Riccardo Rosati</a:t>
            </a:r>
            <a:r>
              <a:rPr lang="it-IT" dirty="0"/>
              <a:t>, </a:t>
            </a:r>
            <a:r>
              <a:rPr lang="en-US" dirty="0"/>
              <a:t>“</a:t>
            </a:r>
            <a:r>
              <a:rPr lang="it-IT" i="1" dirty="0">
                <a:solidFill>
                  <a:schemeClr val="accent1"/>
                </a:solidFill>
              </a:rPr>
              <a:t>Data Management for Data Science</a:t>
            </a:r>
            <a:r>
              <a:rPr lang="en-US" dirty="0"/>
              <a:t>”</a:t>
            </a:r>
            <a:r>
              <a:rPr lang="it-IT" dirty="0"/>
              <a:t>, Corso di laurea magistrale in Data Science, Sapienza Università di Roma, Dipartimento di Ingegneria Informatica Automatica e Gestionale.</a:t>
            </a:r>
          </a:p>
          <a:p>
            <a:r>
              <a:rPr lang="en-US" b="1" dirty="0"/>
              <a:t>Andreas Schmidt and Iztok </a:t>
            </a:r>
            <a:r>
              <a:rPr lang="en-US" b="1" dirty="0" err="1"/>
              <a:t>Savnik</a:t>
            </a:r>
            <a:r>
              <a:rPr lang="en-US" dirty="0"/>
              <a:t>, “</a:t>
            </a:r>
            <a:r>
              <a:rPr lang="en-US" i="1" dirty="0">
                <a:solidFill>
                  <a:schemeClr val="accent1"/>
                </a:solidFill>
              </a:rPr>
              <a:t>Overview of Regular Path Queries in Graphs</a:t>
            </a:r>
            <a:r>
              <a:rPr lang="en-US" dirty="0"/>
              <a:t>”, The Seventh International Conference on Advances in Databases, Knowledge, and Data Applications, Rome, Italy.</a:t>
            </a:r>
          </a:p>
        </p:txBody>
      </p:sp>
    </p:spTree>
    <p:extLst>
      <p:ext uri="{BB962C8B-B14F-4D97-AF65-F5344CB8AC3E}">
        <p14:creationId xmlns:p14="http://schemas.microsoft.com/office/powerpoint/2010/main" val="4247188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E2F81-D0C5-4B43-8BC8-3CC1828BAE86}"/>
              </a:ext>
            </a:extLst>
          </p:cNvPr>
          <p:cNvSpPr>
            <a:spLocks noGrp="1"/>
          </p:cNvSpPr>
          <p:nvPr>
            <p:ph type="title"/>
          </p:nvPr>
        </p:nvSpPr>
        <p:spPr/>
        <p:txBody>
          <a:bodyPr/>
          <a:lstStyle/>
          <a:p>
            <a:r>
              <a:rPr lang="en-US" dirty="0"/>
              <a:t>Why We Should Care about GDBs?</a:t>
            </a:r>
          </a:p>
        </p:txBody>
      </p:sp>
      <p:sp>
        <p:nvSpPr>
          <p:cNvPr id="3" name="Content Placeholder 2">
            <a:extLst>
              <a:ext uri="{FF2B5EF4-FFF2-40B4-BE49-F238E27FC236}">
                <a16:creationId xmlns:a16="http://schemas.microsoft.com/office/drawing/2014/main" id="{495F9460-4FFF-4D70-9422-B89BD1E4BB40}"/>
              </a:ext>
            </a:extLst>
          </p:cNvPr>
          <p:cNvSpPr>
            <a:spLocks noGrp="1"/>
          </p:cNvSpPr>
          <p:nvPr>
            <p:ph idx="1"/>
          </p:nvPr>
        </p:nvSpPr>
        <p:spPr>
          <a:xfrm>
            <a:off x="838200" y="1825625"/>
            <a:ext cx="10515600" cy="4667250"/>
          </a:xfrm>
        </p:spPr>
        <p:txBody>
          <a:bodyPr>
            <a:normAutofit lnSpcReduction="10000"/>
          </a:bodyPr>
          <a:lstStyle/>
          <a:p>
            <a:r>
              <a:rPr lang="en-US" sz="3200" dirty="0">
                <a:solidFill>
                  <a:srgbClr val="0070C0"/>
                </a:solidFill>
              </a:rPr>
              <a:t>Performance</a:t>
            </a:r>
            <a:r>
              <a:rPr lang="en-US" sz="3200" dirty="0"/>
              <a:t>:</a:t>
            </a:r>
            <a:r>
              <a:rPr lang="en-US" sz="3200" dirty="0">
                <a:solidFill>
                  <a:srgbClr val="0070C0"/>
                </a:solidFill>
              </a:rPr>
              <a:t> </a:t>
            </a:r>
            <a:r>
              <a:rPr lang="en-US" sz="3200" dirty="0"/>
              <a:t>with RDBs, relationship queries (that is </a:t>
            </a:r>
            <a:r>
              <a:rPr lang="en-US" sz="3200" i="1" dirty="0"/>
              <a:t>joins</a:t>
            </a:r>
            <a:r>
              <a:rPr lang="en-US" sz="3200" dirty="0"/>
              <a:t>) will come to a grinding halt (so-called </a:t>
            </a:r>
            <a:r>
              <a:rPr lang="en-US" sz="3200" i="1" dirty="0"/>
              <a:t>join pain</a:t>
            </a:r>
            <a:r>
              <a:rPr lang="en-US" sz="3200" dirty="0"/>
              <a:t>) as the number and depth of relationships increase. In contrast, GDBs performance stays consistent even as our data grows year over year (</a:t>
            </a:r>
            <a:r>
              <a:rPr lang="en-US" sz="3200" dirty="0">
                <a:solidFill>
                  <a:srgbClr val="FF0000"/>
                </a:solidFill>
              </a:rPr>
              <a:t>but performance depends on the kind of queries!!!</a:t>
            </a:r>
            <a:r>
              <a:rPr lang="en-US" sz="3200" dirty="0"/>
              <a:t>).</a:t>
            </a:r>
          </a:p>
          <a:p>
            <a:pPr algn="l"/>
            <a:r>
              <a:rPr lang="en-US" sz="3200" dirty="0">
                <a:solidFill>
                  <a:srgbClr val="0070C0"/>
                </a:solidFill>
              </a:rPr>
              <a:t>Flexibility</a:t>
            </a:r>
            <a:r>
              <a:rPr lang="en-US" sz="3200" dirty="0"/>
              <a:t> </a:t>
            </a:r>
            <a:r>
              <a:rPr lang="en-US" sz="3200" dirty="0">
                <a:solidFill>
                  <a:srgbClr val="0070C0"/>
                </a:solidFill>
              </a:rPr>
              <a:t>(schema)</a:t>
            </a:r>
            <a:r>
              <a:rPr lang="en-US" sz="3200" dirty="0"/>
              <a:t>:</a:t>
            </a:r>
            <a:r>
              <a:rPr lang="en-US" sz="3200" dirty="0">
                <a:solidFill>
                  <a:srgbClr val="0070C0"/>
                </a:solidFill>
              </a:rPr>
              <a:t> </a:t>
            </a:r>
            <a:r>
              <a:rPr lang="en-US" sz="3200" dirty="0"/>
              <a:t>the big data structure may change at a high rate over time. The schema of a RDB is static and has to be understood from the beginning of a database design.</a:t>
            </a:r>
          </a:p>
          <a:p>
            <a:r>
              <a:rPr lang="en-US" sz="3200" dirty="0">
                <a:solidFill>
                  <a:srgbClr val="0070C0"/>
                </a:solidFill>
              </a:rPr>
              <a:t>Agility (development)</a:t>
            </a:r>
            <a:r>
              <a:rPr lang="en-US" sz="3200" dirty="0"/>
              <a:t>.</a:t>
            </a:r>
          </a:p>
        </p:txBody>
      </p:sp>
    </p:spTree>
    <p:extLst>
      <p:ext uri="{BB962C8B-B14F-4D97-AF65-F5344CB8AC3E}">
        <p14:creationId xmlns:p14="http://schemas.microsoft.com/office/powerpoint/2010/main" val="506762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17AF4-5788-4D7D-B49E-83A9B5024ADC}"/>
              </a:ext>
            </a:extLst>
          </p:cNvPr>
          <p:cNvSpPr>
            <a:spLocks noGrp="1"/>
          </p:cNvSpPr>
          <p:nvPr>
            <p:ph type="title"/>
          </p:nvPr>
        </p:nvSpPr>
        <p:spPr/>
        <p:txBody>
          <a:bodyPr/>
          <a:lstStyle/>
          <a:p>
            <a:r>
              <a:rPr lang="en-US" dirty="0"/>
              <a:t>What Is a </a:t>
            </a:r>
            <a:r>
              <a:rPr lang="en-US" sz="4400" dirty="0"/>
              <a:t>GDB</a:t>
            </a:r>
            <a:r>
              <a:rPr lang="en-US" dirty="0"/>
              <a:t>? (An Informal Definition)</a:t>
            </a:r>
          </a:p>
        </p:txBody>
      </p:sp>
      <p:sp>
        <p:nvSpPr>
          <p:cNvPr id="3" name="Content Placeholder 2">
            <a:extLst>
              <a:ext uri="{FF2B5EF4-FFF2-40B4-BE49-F238E27FC236}">
                <a16:creationId xmlns:a16="http://schemas.microsoft.com/office/drawing/2014/main" id="{0905DB2C-1F87-416A-B2D2-F28D4D559ED7}"/>
              </a:ext>
            </a:extLst>
          </p:cNvPr>
          <p:cNvSpPr>
            <a:spLocks noGrp="1"/>
          </p:cNvSpPr>
          <p:nvPr>
            <p:ph idx="1"/>
          </p:nvPr>
        </p:nvSpPr>
        <p:spPr/>
        <p:txBody>
          <a:bodyPr>
            <a:normAutofit/>
          </a:bodyPr>
          <a:lstStyle/>
          <a:p>
            <a:r>
              <a:rPr lang="en-US" sz="3200" dirty="0"/>
              <a:t>A graph is composed of two elements: a </a:t>
            </a:r>
            <a:r>
              <a:rPr lang="en-US" sz="3200" dirty="0">
                <a:solidFill>
                  <a:srgbClr val="0070C0"/>
                </a:solidFill>
              </a:rPr>
              <a:t>node</a:t>
            </a:r>
            <a:r>
              <a:rPr lang="en-US" sz="3200" dirty="0"/>
              <a:t> (</a:t>
            </a:r>
            <a:r>
              <a:rPr lang="en-US" sz="3200" dirty="0">
                <a:solidFill>
                  <a:srgbClr val="0070C0"/>
                </a:solidFill>
              </a:rPr>
              <a:t>vertex</a:t>
            </a:r>
            <a:r>
              <a:rPr lang="en-US" sz="3200" dirty="0"/>
              <a:t>) and a </a:t>
            </a:r>
            <a:r>
              <a:rPr lang="en-US" sz="3200" dirty="0">
                <a:solidFill>
                  <a:srgbClr val="0070C0"/>
                </a:solidFill>
              </a:rPr>
              <a:t>relationship</a:t>
            </a:r>
            <a:r>
              <a:rPr lang="en-US" sz="3200" dirty="0"/>
              <a:t> (</a:t>
            </a:r>
            <a:r>
              <a:rPr lang="en-US" sz="3200" dirty="0">
                <a:solidFill>
                  <a:srgbClr val="0070C0"/>
                </a:solidFill>
              </a:rPr>
              <a:t>edge</a:t>
            </a:r>
            <a:r>
              <a:rPr lang="en-US" sz="3200" dirty="0"/>
              <a:t>). </a:t>
            </a:r>
          </a:p>
          <a:p>
            <a:r>
              <a:rPr lang="en-US" sz="3200" dirty="0"/>
              <a:t>Each node represents an entity (a person, place, thing, category or other piece of data), and each relationship represents how two nodes are associated. Nodes and relationships have properties (attributes).</a:t>
            </a:r>
          </a:p>
          <a:p>
            <a:r>
              <a:rPr lang="en-US" sz="3200" dirty="0"/>
              <a:t>Twitter is a perfect example of a GDB connecting millions of monthly active users.</a:t>
            </a:r>
          </a:p>
        </p:txBody>
      </p:sp>
    </p:spTree>
    <p:extLst>
      <p:ext uri="{BB962C8B-B14F-4D97-AF65-F5344CB8AC3E}">
        <p14:creationId xmlns:p14="http://schemas.microsoft.com/office/powerpoint/2010/main" val="1745016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10C46-2576-48C0-9913-D68756CE20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CCF44D-68F3-4575-AC84-29B4A6ED6252}"/>
              </a:ext>
            </a:extLst>
          </p:cNvPr>
          <p:cNvSpPr>
            <a:spLocks noGrp="1"/>
          </p:cNvSpPr>
          <p:nvPr>
            <p:ph idx="1"/>
          </p:nvPr>
        </p:nvSpPr>
        <p:spPr/>
        <p:txBody>
          <a:bodyPr>
            <a:normAutofit/>
          </a:bodyPr>
          <a:lstStyle/>
          <a:p>
            <a:pPr marL="0" indent="0">
              <a:buNone/>
            </a:pPr>
            <a:r>
              <a:rPr lang="en-US" sz="3200" dirty="0">
                <a:solidFill>
                  <a:srgbClr val="0070C0"/>
                </a:solidFill>
              </a:rPr>
              <a:t>Graph Storage</a:t>
            </a:r>
          </a:p>
          <a:p>
            <a:pPr marL="0" indent="0">
              <a:buNone/>
            </a:pPr>
            <a:r>
              <a:rPr lang="en-US" sz="3200" dirty="0"/>
              <a:t>Some graph DBMS use “native” graph storage, while others use non-native storage (e.g., RDBs or object-oriented DBs). Non-native storage is often slower than a native approach, this is because in native graph processing connected nodes physically “point” to each other in the database.</a:t>
            </a:r>
          </a:p>
        </p:txBody>
      </p:sp>
    </p:spTree>
    <p:extLst>
      <p:ext uri="{BB962C8B-B14F-4D97-AF65-F5344CB8AC3E}">
        <p14:creationId xmlns:p14="http://schemas.microsoft.com/office/powerpoint/2010/main" val="720697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DF3FE-E153-4126-94FB-AA858A8AEDDD}"/>
              </a:ext>
            </a:extLst>
          </p:cNvPr>
          <p:cNvSpPr>
            <a:spLocks noGrp="1"/>
          </p:cNvSpPr>
          <p:nvPr>
            <p:ph type="title"/>
          </p:nvPr>
        </p:nvSpPr>
        <p:spPr/>
        <p:txBody>
          <a:bodyPr/>
          <a:lstStyle/>
          <a:p>
            <a:r>
              <a:rPr lang="en-US" dirty="0"/>
              <a:t>Why Data Relationships Matter?</a:t>
            </a:r>
          </a:p>
        </p:txBody>
      </p:sp>
      <p:sp>
        <p:nvSpPr>
          <p:cNvPr id="3" name="Content Placeholder 2">
            <a:extLst>
              <a:ext uri="{FF2B5EF4-FFF2-40B4-BE49-F238E27FC236}">
                <a16:creationId xmlns:a16="http://schemas.microsoft.com/office/drawing/2014/main" id="{C5189CD8-ED82-4D79-9C91-931648B50844}"/>
              </a:ext>
            </a:extLst>
          </p:cNvPr>
          <p:cNvSpPr>
            <a:spLocks noGrp="1"/>
          </p:cNvSpPr>
          <p:nvPr>
            <p:ph idx="1"/>
          </p:nvPr>
        </p:nvSpPr>
        <p:spPr/>
        <p:txBody>
          <a:bodyPr/>
          <a:lstStyle/>
          <a:p>
            <a:r>
              <a:rPr lang="en-US" sz="3200" dirty="0"/>
              <a:t>The greatest weakness of RDBs is that their schema is too inflexible.</a:t>
            </a:r>
          </a:p>
          <a:p>
            <a:pPr algn="l"/>
            <a:r>
              <a:rPr lang="en-US" sz="3200" dirty="0"/>
              <a:t>To compensate, our development team can try to leave certain columns empty (tech. lingo: nullable).</a:t>
            </a:r>
          </a:p>
          <a:p>
            <a:pPr algn="l"/>
            <a:r>
              <a:rPr lang="en-US" sz="3200" dirty="0"/>
              <a:t>Even worse, as our data multiplies in complexity and diversity, our RDB becomes burdened with large tables (relations) that disrupt performance (join) and hinder further development.</a:t>
            </a:r>
          </a:p>
        </p:txBody>
      </p:sp>
    </p:spTree>
    <p:extLst>
      <p:ext uri="{BB962C8B-B14F-4D97-AF65-F5344CB8AC3E}">
        <p14:creationId xmlns:p14="http://schemas.microsoft.com/office/powerpoint/2010/main" val="3681914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DC19D-6F20-4207-8C91-E60493A324D5}"/>
              </a:ext>
            </a:extLst>
          </p:cNvPr>
          <p:cNvSpPr>
            <a:spLocks noGrp="1"/>
          </p:cNvSpPr>
          <p:nvPr>
            <p:ph type="title"/>
          </p:nvPr>
        </p:nvSpPr>
        <p:spPr/>
        <p:txBody>
          <a:bodyPr/>
          <a:lstStyle/>
          <a:p>
            <a:r>
              <a:rPr lang="en-US" dirty="0"/>
              <a:t>Why Other NoSQL Databases Do not Fix the Problem Either?</a:t>
            </a:r>
          </a:p>
        </p:txBody>
      </p:sp>
      <p:sp>
        <p:nvSpPr>
          <p:cNvPr id="3" name="Content Placeholder 2">
            <a:extLst>
              <a:ext uri="{FF2B5EF4-FFF2-40B4-BE49-F238E27FC236}">
                <a16:creationId xmlns:a16="http://schemas.microsoft.com/office/drawing/2014/main" id="{431C4846-EDA9-473A-9E99-51825D139E1A}"/>
              </a:ext>
            </a:extLst>
          </p:cNvPr>
          <p:cNvSpPr>
            <a:spLocks noGrp="1"/>
          </p:cNvSpPr>
          <p:nvPr>
            <p:ph idx="1"/>
          </p:nvPr>
        </p:nvSpPr>
        <p:spPr/>
        <p:txBody>
          <a:bodyPr/>
          <a:lstStyle/>
          <a:p>
            <a:pPr marL="0" indent="0">
              <a:buNone/>
            </a:pPr>
            <a:r>
              <a:rPr lang="en-US" sz="3200" dirty="0">
                <a:solidFill>
                  <a:srgbClr val="0070C0"/>
                </a:solidFill>
              </a:rPr>
              <a:t>Graphs Put Data Relationships </a:t>
            </a:r>
            <a:r>
              <a:rPr lang="en-US" sz="3200" b="1" dirty="0">
                <a:solidFill>
                  <a:srgbClr val="0070C0"/>
                </a:solidFill>
              </a:rPr>
              <a:t>at the Center</a:t>
            </a:r>
            <a:r>
              <a:rPr lang="en-US" sz="3200" dirty="0">
                <a:solidFill>
                  <a:srgbClr val="0070C0"/>
                </a:solidFill>
              </a:rPr>
              <a:t>:</a:t>
            </a:r>
          </a:p>
          <a:p>
            <a:r>
              <a:rPr lang="en-US" sz="3200" dirty="0"/>
              <a:t>GDBs explicitly storage relationship data.</a:t>
            </a:r>
          </a:p>
          <a:p>
            <a:pPr algn="l"/>
            <a:r>
              <a:rPr lang="en-US" sz="3200" dirty="0"/>
              <a:t>The flexibility of a graph model allows us to add new nodes and relationships without compromising our existing network or expensively migrating our data.</a:t>
            </a:r>
          </a:p>
          <a:p>
            <a:pPr algn="l"/>
            <a:r>
              <a:rPr lang="en-US" sz="3200" dirty="0"/>
              <a:t>With data relationships at their center, graphs are incredibly efficient at handling connected data</a:t>
            </a:r>
          </a:p>
          <a:p>
            <a:pPr algn="l"/>
            <a:endParaRPr lang="en-US" dirty="0"/>
          </a:p>
        </p:txBody>
      </p:sp>
    </p:spTree>
    <p:extLst>
      <p:ext uri="{BB962C8B-B14F-4D97-AF65-F5344CB8AC3E}">
        <p14:creationId xmlns:p14="http://schemas.microsoft.com/office/powerpoint/2010/main" val="2533619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4477A-1EB9-4226-B282-BA623B3410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952A51-C558-4D06-B3A7-750C48992F71}"/>
              </a:ext>
            </a:extLst>
          </p:cNvPr>
          <p:cNvSpPr>
            <a:spLocks noGrp="1"/>
          </p:cNvSpPr>
          <p:nvPr>
            <p:ph idx="1"/>
          </p:nvPr>
        </p:nvSpPr>
        <p:spPr/>
        <p:txBody>
          <a:bodyPr>
            <a:normAutofit lnSpcReduction="10000"/>
          </a:bodyPr>
          <a:lstStyle/>
          <a:p>
            <a:pPr algn="l"/>
            <a:r>
              <a:rPr lang="en-US" sz="3200" dirty="0"/>
              <a:t>Other non-relational databases (NRDBs) store sets of disconnected documents, values, and columns, which in some ways gives them a performance advantage over RDBs: NRDBs avoid joins organizing the data in such a way that the join is already computed, but no precomputed joins are expensive. In addition</a:t>
            </a:r>
            <a:r>
              <a:rPr lang="en-US" sz="3200" dirty="0">
                <a:solidFill>
                  <a:srgbClr val="FF0000"/>
                </a:solidFill>
              </a:rPr>
              <a:t>, their construction makes it harder to harness data relationships properly</a:t>
            </a:r>
            <a:r>
              <a:rPr lang="en-US" sz="3200" dirty="0"/>
              <a:t>.</a:t>
            </a:r>
          </a:p>
          <a:p>
            <a:pPr algn="l"/>
            <a:r>
              <a:rPr lang="en-US" sz="3200" dirty="0"/>
              <a:t>This is not to say other NRDBs or RDBs do not have a role to play (</a:t>
            </a:r>
            <a:r>
              <a:rPr lang="en-US" sz="3200" dirty="0">
                <a:solidFill>
                  <a:srgbClr val="0070C0"/>
                </a:solidFill>
              </a:rPr>
              <a:t>they certainly do!</a:t>
            </a:r>
            <a:r>
              <a:rPr lang="en-US" sz="3200" dirty="0"/>
              <a:t>),</a:t>
            </a:r>
            <a:r>
              <a:rPr lang="en-US" sz="3200" dirty="0">
                <a:solidFill>
                  <a:srgbClr val="0070C0"/>
                </a:solidFill>
              </a:rPr>
              <a:t> </a:t>
            </a:r>
            <a:r>
              <a:rPr lang="en-US" sz="3200" dirty="0">
                <a:solidFill>
                  <a:srgbClr val="FF0000"/>
                </a:solidFill>
              </a:rPr>
              <a:t>but they fall short when it comes to connected data relationships.</a:t>
            </a:r>
          </a:p>
        </p:txBody>
      </p:sp>
    </p:spTree>
    <p:extLst>
      <p:ext uri="{BB962C8B-B14F-4D97-AF65-F5344CB8AC3E}">
        <p14:creationId xmlns:p14="http://schemas.microsoft.com/office/powerpoint/2010/main" val="1017639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C520D7DB58D1DD4A9D98E00F2F38DC39" ma:contentTypeVersion="5" ma:contentTypeDescription="Crear nuevo documento." ma:contentTypeScope="" ma:versionID="3cce6c72240f07237cefe80baf3a0366">
  <xsd:schema xmlns:xsd="http://www.w3.org/2001/XMLSchema" xmlns:xs="http://www.w3.org/2001/XMLSchema" xmlns:p="http://schemas.microsoft.com/office/2006/metadata/properties" xmlns:ns3="e7839420-37b0-4f05-9fa2-dd77cb81e208" targetNamespace="http://schemas.microsoft.com/office/2006/metadata/properties" ma:root="true" ma:fieldsID="9d6aa8d25dfc025b63f79822e29f1e58" ns3:_="">
    <xsd:import namespace="e7839420-37b0-4f05-9fa2-dd77cb81e208"/>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839420-37b0-4f05-9fa2-dd77cb81e2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1D25AF-6663-4078-B2AF-B3DF4C8C269D}">
  <ds:schemaRefs>
    <ds:schemaRef ds:uri="http://purl.org/dc/terms/"/>
    <ds:schemaRef ds:uri="http://schemas.microsoft.com/office/2006/documentManagement/types"/>
    <ds:schemaRef ds:uri="http://purl.org/dc/dcmitype/"/>
    <ds:schemaRef ds:uri="http://www.w3.org/XML/1998/namespace"/>
    <ds:schemaRef ds:uri="http://purl.org/dc/elements/1.1/"/>
    <ds:schemaRef ds:uri="http://schemas.openxmlformats.org/package/2006/metadata/core-properties"/>
    <ds:schemaRef ds:uri="http://schemas.microsoft.com/office/infopath/2007/PartnerControls"/>
    <ds:schemaRef ds:uri="e7839420-37b0-4f05-9fa2-dd77cb81e208"/>
    <ds:schemaRef ds:uri="http://schemas.microsoft.com/office/2006/metadata/properties"/>
  </ds:schemaRefs>
</ds:datastoreItem>
</file>

<file path=customXml/itemProps2.xml><?xml version="1.0" encoding="utf-8"?>
<ds:datastoreItem xmlns:ds="http://schemas.openxmlformats.org/officeDocument/2006/customXml" ds:itemID="{2FFE616D-8416-41A1-8407-602019FE804B}">
  <ds:schemaRefs>
    <ds:schemaRef ds:uri="http://schemas.microsoft.com/sharepoint/v3/contenttype/forms"/>
  </ds:schemaRefs>
</ds:datastoreItem>
</file>

<file path=customXml/itemProps3.xml><?xml version="1.0" encoding="utf-8"?>
<ds:datastoreItem xmlns:ds="http://schemas.openxmlformats.org/officeDocument/2006/customXml" ds:itemID="{417D7A33-5E1D-485A-8067-E52821C754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7839420-37b0-4f05-9fa2-dd77cb81e2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1038</TotalTime>
  <Words>2648</Words>
  <Application>Microsoft Office PowerPoint</Application>
  <PresentationFormat>Widescreen</PresentationFormat>
  <Paragraphs>147</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KaiTi</vt:lpstr>
      <vt:lpstr>Arial</vt:lpstr>
      <vt:lpstr>Calibri</vt:lpstr>
      <vt:lpstr>Calibri Light</vt:lpstr>
      <vt:lpstr>Wingdings</vt:lpstr>
      <vt:lpstr>Office Theme</vt:lpstr>
      <vt:lpstr>Graph Databases</vt:lpstr>
      <vt:lpstr>Introduction</vt:lpstr>
      <vt:lpstr>PowerPoint Presentation</vt:lpstr>
      <vt:lpstr>Why We Should Care about GDBs?</vt:lpstr>
      <vt:lpstr>What Is a GDB? (An Informal Definition)</vt:lpstr>
      <vt:lpstr>PowerPoint Presentation</vt:lpstr>
      <vt:lpstr>Why Data Relationships Matter?</vt:lpstr>
      <vt:lpstr>Why Other NoSQL Databases Do not Fix the Problem Either?</vt:lpstr>
      <vt:lpstr>PowerPoint Presentation</vt:lpstr>
      <vt:lpstr>Why a Database Query Language Matters?</vt:lpstr>
      <vt:lpstr>PowerPoint Presentation</vt:lpstr>
      <vt:lpstr>PowerPoint Presentation</vt:lpstr>
      <vt:lpstr>GDBs vs RDBs Queries</vt:lpstr>
      <vt:lpstr>GDBs vs RDBs Queries</vt:lpstr>
      <vt:lpstr>What Is a GDB? (A Formal Definition) Abstract Data Type Multi-Graph*</vt:lpstr>
      <vt:lpstr>What Is a GDB? (A Formal Definition) Abstract Data Type Multi-Graph</vt:lpstr>
      <vt:lpstr>What Is a GDB? (A Formal Definition) Abstract Data Type Multi-Graph</vt:lpstr>
      <vt:lpstr>What Is a GDB? (A Formal Definition) Abstract Data Type Multi-Graph</vt:lpstr>
      <vt:lpstr>What Is a GDB? (A Formal Definition) Abstract Data Type Multi-Graph</vt:lpstr>
      <vt:lpstr>Querying GDBs</vt:lpstr>
      <vt:lpstr>Querying GDBs</vt:lpstr>
      <vt:lpstr>PowerPoint Presentation</vt:lpstr>
      <vt:lpstr>PowerPoint Presentation</vt:lpstr>
      <vt:lpstr>Querying GDBs: RPQ example</vt:lpstr>
      <vt:lpstr>Querying GDBs: RPQ example</vt:lpstr>
      <vt:lpstr>Querying GDBs: RPQ example</vt:lpstr>
      <vt:lpstr>Querying GDBs: RPQ example</vt:lpstr>
      <vt:lpstr>Querying GDBs:  Two-way Regular Path Queries (2RQP)</vt:lpstr>
      <vt:lpstr>Querying GDBs: 2RPQ example</vt:lpstr>
      <vt:lpstr>Querying GDBs: 2RPQ example</vt:lpstr>
      <vt:lpstr>Querying GDBs: 2RPQ example</vt:lpstr>
      <vt:lpstr>GDB Management Systems</vt:lpstr>
      <vt:lpstr>When not to use a GDB?</vt:lpstr>
      <vt:lpstr>When not to use a graph database?</vt:lpstr>
      <vt:lpstr>When not to use a graph database?</vt:lpstr>
      <vt:lpstr>Cypher, the GDB Query Language of Neo4j</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Databases</dc:title>
  <dc:creator>Francisco Moreno</dc:creator>
  <cp:lastModifiedBy>Francisco Moreno</cp:lastModifiedBy>
  <cp:revision>44</cp:revision>
  <dcterms:created xsi:type="dcterms:W3CDTF">2024-01-23T21:28:07Z</dcterms:created>
  <dcterms:modified xsi:type="dcterms:W3CDTF">2024-08-02T17:24:09Z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0x010100C520D7DB58D1DD4A9D98E00F2F38DC39</vt:lpwstr>
  </property>
</Properties>
</file>