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5" r:id="rId28"/>
    <p:sldId id="280" r:id="rId29"/>
    <p:sldId id="281" r:id="rId30"/>
    <p:sldId id="284" r:id="rId31"/>
    <p:sldId id="288" r:id="rId32"/>
    <p:sldId id="282" r:id="rId33"/>
    <p:sldId id="283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7D1-A723-43E2-9690-BFC7A610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43182-3D16-4300-8C23-66E385CA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04B7-4663-44EF-884C-35707FE7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39D9-56D8-4B6B-8A8E-B48771FB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D069-E15F-439F-95AD-514E2822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EE61-270C-41A8-B39B-CDCEDFD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FB8C-63AD-4C37-8AF5-442C5F25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E5F5-29C3-4DED-B827-6B796C6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3A23-CA85-4F08-8F97-51CA8CF6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24C0-C1C0-4CE2-A8BE-78A31343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57FBF-DCB7-409A-9F5C-FF1AEFC4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1DC75-E17E-48CE-90F5-0125221C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A72C-1B7D-49F8-828F-9804D0C6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7D0D-6AFD-4252-BDFA-4B07D43B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6248-D270-4A7D-93B8-BD64F14C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5A43-4CB1-47C3-BD24-A576B8E9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DF23-1A71-4A98-9C5F-C01CAE96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F181-6FD9-49E8-B570-1B195A2F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7F71-D88F-47EB-9DDD-1FF7FF0A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5A25-30F7-4A66-88BB-535A13B8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40AA-4481-400C-ADE1-5718A16B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5622-BDA3-4C47-9CA1-6F34E4CD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1059-5419-495B-A9C2-74473A6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42AA-6F41-48B7-8661-AA6BE19C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9BA-4F8B-4156-AC5F-D3C4A44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086-E513-4788-979C-39863232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C6FA-A3BC-4F91-A1F4-DDE2FE8A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2F89-9D67-438C-A97D-FBDBE5AB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8B45-57CB-4F90-BA0D-834152C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51D6-6017-42E6-909D-A4F90081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E740-8873-4F04-8723-FB6A3E3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CC1B-842B-455E-8E59-924ACEC3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2447-36C0-4155-A6CC-1FEBD90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92D8-48E6-4C4D-B6E3-01C07AED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11483-D030-4B7A-9EFC-DE4700AD4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FC6B0-83F2-4630-9B00-91F40FFDA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F2F36-F9A0-4F43-9D08-8220EFF3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4E05-B159-4D08-8F1B-A91D896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6D9A9-7A5A-4090-AD40-5AFF530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B2B5-77BB-4A86-A851-9C3A61A0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FE667-EB70-485F-B352-63CBFA1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FA6EE-FAD1-4908-96F9-E5C71FAB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2487-E96F-4D57-9F04-9C62131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16B32-4246-43E1-A298-651C931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2332A-D8DE-45F5-AE4A-0CABA841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FA18-55A5-414D-9B01-1BEB83DB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37C-C284-42BF-85B8-821EF421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95A5-8B64-4063-9A92-7F0979B7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F9930-49D1-4905-982D-19067D3F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8801-E78B-4904-B366-F0F5EAD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EF02-0742-4484-AC1F-5B582767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9F96-C5A4-4423-B6CB-97A0CBC9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5BB5-932D-43C1-A41D-7957EC43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2B383-F0AB-410B-A8F0-6F880575B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270C-DFF2-4A3B-B85A-52D7B556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365E-D44E-4A8D-BAC4-13F29706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CC93-2457-47EA-BA2D-BBB5BCA7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BAAC3-F204-44AC-8FEF-FF50FD7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FF245-3CF8-4A50-93D4-831F26C8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CF321-F6D3-4346-A5EF-A02F2AA9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6E00-580A-4B54-BE93-D7522F69F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ACC-D223-4FE3-A021-669EA84591E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27-1610-4A65-8F0B-441821D7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0C1D-D23A-41F5-8AA3-F7C10261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6741-D6BD-4824-A1D0-C0E28C4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aura/platform/apoc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78AB-ED45-4C0A-BD86-3A30866ED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Bases de </a:t>
            </a:r>
            <a:r>
              <a:rPr lang="en-US" dirty="0" err="1">
                <a:solidFill>
                  <a:srgbClr val="0000FF"/>
                </a:solidFill>
              </a:rPr>
              <a:t>Datos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Grafos</a:t>
            </a:r>
            <a:r>
              <a:rPr lang="en-US" dirty="0">
                <a:solidFill>
                  <a:srgbClr val="0000FF"/>
                </a:solidFill>
              </a:rPr>
              <a:t> (BDG)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Neo4j y </a:t>
            </a:r>
            <a:r>
              <a:rPr lang="en-US" dirty="0" err="1">
                <a:solidFill>
                  <a:srgbClr val="0000FF"/>
                </a:solidFill>
              </a:rPr>
              <a:t>su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lenguaje</a:t>
            </a:r>
            <a:r>
              <a:rPr lang="en-US" dirty="0">
                <a:solidFill>
                  <a:srgbClr val="0000FF"/>
                </a:solidFill>
              </a:rPr>
              <a:t> Cypher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7707-4FF4-407C-A7FC-195E7289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Francisco Moreno</a:t>
            </a:r>
          </a:p>
          <a:p>
            <a:r>
              <a:rPr lang="en-US" dirty="0" err="1">
                <a:solidFill>
                  <a:srgbClr val="7030A0"/>
                </a:solidFill>
              </a:rPr>
              <a:t>Modificado</a:t>
            </a:r>
            <a:r>
              <a:rPr lang="en-US" dirty="0">
                <a:solidFill>
                  <a:srgbClr val="7030A0"/>
                </a:solidFill>
              </a:rPr>
              <a:t> (y </a:t>
            </a:r>
            <a:r>
              <a:rPr lang="en-US" dirty="0" err="1">
                <a:solidFill>
                  <a:srgbClr val="7030A0"/>
                </a:solidFill>
              </a:rPr>
              <a:t>actualizado</a:t>
            </a:r>
            <a:r>
              <a:rPr lang="en-US" dirty="0">
                <a:solidFill>
                  <a:srgbClr val="7030A0"/>
                </a:solidFill>
              </a:rPr>
              <a:t>) a </a:t>
            </a:r>
            <a:r>
              <a:rPr lang="en-US" dirty="0" err="1">
                <a:solidFill>
                  <a:srgbClr val="7030A0"/>
                </a:solidFill>
              </a:rPr>
              <a:t>partir</a:t>
            </a:r>
            <a:r>
              <a:rPr lang="en-US" dirty="0">
                <a:solidFill>
                  <a:srgbClr val="7030A0"/>
                </a:solidFill>
              </a:rPr>
              <a:t> de Taller Neo4j. </a:t>
            </a:r>
          </a:p>
          <a:p>
            <a:r>
              <a:rPr lang="en-US" dirty="0" err="1">
                <a:solidFill>
                  <a:srgbClr val="7030A0"/>
                </a:solidFill>
              </a:rPr>
              <a:t>Zorrilla</a:t>
            </a:r>
            <a:r>
              <a:rPr lang="en-US" dirty="0">
                <a:solidFill>
                  <a:srgbClr val="7030A0"/>
                </a:solidFill>
              </a:rPr>
              <a:t> &amp; García </a:t>
            </a:r>
            <a:r>
              <a:rPr lang="en-US" dirty="0" err="1">
                <a:solidFill>
                  <a:srgbClr val="7030A0"/>
                </a:solidFill>
              </a:rPr>
              <a:t>Saíz</a:t>
            </a:r>
            <a:r>
              <a:rPr lang="en-US" dirty="0">
                <a:solidFill>
                  <a:srgbClr val="7030A0"/>
                </a:solidFill>
              </a:rPr>
              <a:t>, Universidad de Cantabria</a:t>
            </a:r>
          </a:p>
        </p:txBody>
      </p:sp>
    </p:spTree>
    <p:extLst>
      <p:ext uri="{BB962C8B-B14F-4D97-AF65-F5344CB8AC3E}">
        <p14:creationId xmlns:p14="http://schemas.microsoft.com/office/powerpoint/2010/main" val="394869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367E-F47E-4C76-8AA0-A767A94A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640" y="178436"/>
            <a:ext cx="8001000" cy="8883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0000FF"/>
                </a:solidFill>
              </a:rPr>
              <a:t>Actualmente, la BDG luce así: (note que hasta ahora los nodos están desconectados)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D4A797-4A3C-4FC0-9706-F4B71399AB80}"/>
              </a:ext>
            </a:extLst>
          </p:cNvPr>
          <p:cNvSpPr/>
          <p:nvPr/>
        </p:nvSpPr>
        <p:spPr>
          <a:xfrm>
            <a:off x="477520" y="1158240"/>
            <a:ext cx="4693920" cy="2143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nombre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Laro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nombreUsuario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Laro_u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cuenta_x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‘larocantabro85’</a:t>
            </a:r>
          </a:p>
          <a:p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telefono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‘1234567890’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87182-178E-402D-9B13-FA64399856A7}"/>
              </a:ext>
            </a:extLst>
          </p:cNvPr>
          <p:cNvSpPr/>
          <p:nvPr/>
        </p:nvSpPr>
        <p:spPr>
          <a:xfrm>
            <a:off x="6096000" y="1066800"/>
            <a:ext cx="4450080" cy="2143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nombre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‘Miguel’</a:t>
            </a:r>
          </a:p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nombreUsuario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b="1" dirty="0" err="1">
                <a:solidFill>
                  <a:schemeClr val="tx1"/>
                </a:solidFill>
                <a:latin typeface="TrebuchetMS"/>
              </a:rPr>
              <a:t>Miguel_u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cuenta_x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‘miguelete93’’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3C4E76-BEE2-4C89-B19B-0F132C591DC8}"/>
              </a:ext>
            </a:extLst>
          </p:cNvPr>
          <p:cNvSpPr/>
          <p:nvPr/>
        </p:nvSpPr>
        <p:spPr>
          <a:xfrm>
            <a:off x="314959" y="3647440"/>
            <a:ext cx="3769359" cy="2143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‘Noticia1Laro’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ipsum…1’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22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5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2017</a:t>
            </a:r>
            <a:r>
              <a:rPr lang="en-US" sz="1800" b="0" i="0" u="none" strike="noStrike" baseline="0" dirty="0">
                <a:latin typeface="TrebuchetMS"/>
              </a:rPr>
              <a:t>’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AA30D-AACB-4A7C-9520-2DE02DE87360}"/>
              </a:ext>
            </a:extLst>
          </p:cNvPr>
          <p:cNvSpPr/>
          <p:nvPr/>
        </p:nvSpPr>
        <p:spPr>
          <a:xfrm>
            <a:off x="4211320" y="4374514"/>
            <a:ext cx="3769360" cy="2143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‘Noticia2Laro’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ipsum…2’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3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2015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0141EF-8AE4-40ED-9640-300C8C68F725}"/>
              </a:ext>
            </a:extLst>
          </p:cNvPr>
          <p:cNvSpPr/>
          <p:nvPr/>
        </p:nvSpPr>
        <p:spPr>
          <a:xfrm>
            <a:off x="8168640" y="3647440"/>
            <a:ext cx="3708400" cy="2143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Noticia</a:t>
            </a:r>
            <a:r>
              <a:rPr lang="en-US" dirty="0" err="1">
                <a:solidFill>
                  <a:schemeClr val="tx1"/>
                </a:solidFill>
                <a:latin typeface="TrebuchetMS"/>
              </a:rPr>
              <a:t>Miguel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ipsum…3’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15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:3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1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1A8-EF40-4216-8746-AF8BDABF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DA6A-7A7A-4DD0-AEC4-F39866BA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• Tercera pregunta: ¿hay que definir restricciones?</a:t>
            </a:r>
          </a:p>
          <a:p>
            <a:pPr marL="0" indent="0">
              <a:buNone/>
            </a:pPr>
            <a:r>
              <a:rPr lang="es-ES" dirty="0"/>
              <a:t>En el enunciado, se indica que los </a:t>
            </a:r>
            <a:r>
              <a:rPr lang="es-ES" b="1" dirty="0">
                <a:solidFill>
                  <a:srgbClr val="00B050"/>
                </a:solidFill>
              </a:rPr>
              <a:t>nombres de usuario </a:t>
            </a:r>
            <a:r>
              <a:rPr lang="es-ES" dirty="0"/>
              <a:t>y las </a:t>
            </a:r>
            <a:r>
              <a:rPr lang="es-ES" b="1" dirty="0">
                <a:solidFill>
                  <a:srgbClr val="00B050"/>
                </a:solidFill>
              </a:rPr>
              <a:t>cuentas de X </a:t>
            </a:r>
            <a:r>
              <a:rPr lang="es-ES" dirty="0"/>
              <a:t>de los usuarios son </a:t>
            </a:r>
            <a:r>
              <a:rPr lang="es-ES" b="1" dirty="0">
                <a:solidFill>
                  <a:srgbClr val="0000FF"/>
                </a:solidFill>
              </a:rPr>
              <a:t>únicas</a:t>
            </a:r>
            <a:r>
              <a:rPr lang="es-ES" dirty="0"/>
              <a:t>. Para ello se pueden definir dos restricciones de unicidad o definir esta restricción sobre una de las propiedades </a:t>
            </a:r>
            <a:r>
              <a:rPr lang="es-ES" sz="2400" dirty="0"/>
              <a:t>(por ej., </a:t>
            </a:r>
            <a:r>
              <a:rPr lang="es-ES" sz="2400" dirty="0" err="1"/>
              <a:t>cuenta_x</a:t>
            </a:r>
            <a:r>
              <a:rPr lang="es-ES" sz="2400" dirty="0"/>
              <a:t>)</a:t>
            </a:r>
            <a:r>
              <a:rPr lang="es-ES" dirty="0"/>
              <a:t> y hacer de la otra </a:t>
            </a:r>
            <a:r>
              <a:rPr lang="es-ES" sz="2400" dirty="0"/>
              <a:t>(por ej.,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s-ES" sz="2400" dirty="0"/>
              <a:t>)</a:t>
            </a:r>
            <a:r>
              <a:rPr lang="es-ES" dirty="0"/>
              <a:t> la KEY de los nodos con la etiqueta “usuario” así: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CONSTRAINT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REQUIRE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u.cuenta_</a:t>
            </a:r>
            <a:r>
              <a:rPr lang="en-US" dirty="0" err="1">
                <a:solidFill>
                  <a:srgbClr val="000000"/>
                </a:solidFill>
                <a:latin typeface="TrebuchetMS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IS UNIQUE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CONSTRAINT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REQUIRE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u.nombreUsuario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IS NODE KEY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7030A0"/>
                </a:solidFill>
              </a:rPr>
              <a:t>Nota</a:t>
            </a:r>
            <a:r>
              <a:rPr lang="es-ES" sz="2400" dirty="0">
                <a:solidFill>
                  <a:srgbClr val="7030A0"/>
                </a:solidFill>
              </a:rPr>
              <a:t>: Si la versión de Neo4j no soportase la restricción </a:t>
            </a:r>
            <a:r>
              <a:rPr lang="es-ES" sz="2400" dirty="0">
                <a:solidFill>
                  <a:srgbClr val="FF0000"/>
                </a:solidFill>
              </a:rPr>
              <a:t>IS NODE KEY</a:t>
            </a:r>
            <a:r>
              <a:rPr lang="es-ES" sz="2400" dirty="0">
                <a:solidFill>
                  <a:srgbClr val="7030A0"/>
                </a:solidFill>
              </a:rPr>
              <a:t>, entonces crear una segunda restricción </a:t>
            </a:r>
            <a:r>
              <a:rPr lang="es-ES" sz="2400" dirty="0">
                <a:solidFill>
                  <a:srgbClr val="FF0000"/>
                </a:solidFill>
              </a:rPr>
              <a:t>IS UNIQUE</a:t>
            </a:r>
            <a:r>
              <a:rPr lang="es-ES" sz="2400" dirty="0">
                <a:solidFill>
                  <a:srgbClr val="7030A0"/>
                </a:solidFill>
              </a:rPr>
              <a:t> para </a:t>
            </a:r>
            <a:r>
              <a:rPr lang="es-ES" sz="2400" dirty="0" err="1">
                <a:solidFill>
                  <a:srgbClr val="7030A0"/>
                </a:solidFill>
              </a:rPr>
              <a:t>nombreUsuario</a:t>
            </a:r>
            <a:r>
              <a:rPr lang="es-ES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65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D540-1E7B-40FF-9928-C567CBF9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E60-7F60-4CDC-ABB5-EDCB3521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• También se puede usar: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CREATE CONSTRAINT </a:t>
            </a:r>
            <a:r>
              <a:rPr lang="en-US" b="1" dirty="0">
                <a:solidFill>
                  <a:srgbClr val="0070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IF NOT EXISTS 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FOR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…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MS"/>
            </a:endParaRPr>
          </a:p>
          <a:p>
            <a:pPr marL="0" indent="0">
              <a:buNone/>
            </a:pPr>
            <a:r>
              <a:rPr lang="es-ES" dirty="0"/>
              <a:t>• Si una restricción ya existe, se puede eliminar mediante:</a:t>
            </a:r>
          </a:p>
          <a:p>
            <a:pPr marL="0" indent="0">
              <a:buNone/>
            </a:pPr>
            <a:r>
              <a:rPr lang="es-ES" dirty="0">
                <a:solidFill>
                  <a:srgbClr val="0070C1"/>
                </a:solidFill>
                <a:latin typeface="TrebuchetMS"/>
              </a:rPr>
              <a:t>DROP CONSTRAINT </a:t>
            </a:r>
            <a:r>
              <a:rPr lang="es-ES" i="1" dirty="0" err="1"/>
              <a:t>nombredelconstraint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Otras restricciones, por ejemplo:</a:t>
            </a:r>
          </a:p>
          <a:p>
            <a:pPr marL="0" indent="0">
              <a:buNone/>
            </a:pPr>
            <a:r>
              <a:rPr lang="es-ES" dirty="0"/>
              <a:t>• Para los usuarios: que el </a:t>
            </a:r>
            <a:r>
              <a:rPr lang="es-ES" dirty="0">
                <a:solidFill>
                  <a:srgbClr val="00B050"/>
                </a:solidFill>
              </a:rPr>
              <a:t>nombre</a:t>
            </a:r>
            <a:r>
              <a:rPr lang="es-ES" dirty="0"/>
              <a:t> y el </a:t>
            </a:r>
            <a:r>
              <a:rPr lang="es-ES" dirty="0">
                <a:solidFill>
                  <a:srgbClr val="00B050"/>
                </a:solidFill>
              </a:rPr>
              <a:t>nombre de usuario </a:t>
            </a:r>
            <a:r>
              <a:rPr lang="es-ES" dirty="0"/>
              <a:t>sean obligatorios (si no se ha podido definir como </a:t>
            </a:r>
            <a:r>
              <a:rPr lang="es-ES" dirty="0">
                <a:solidFill>
                  <a:srgbClr val="FF0000"/>
                </a:solidFill>
              </a:rPr>
              <a:t>NODE KEY</a:t>
            </a:r>
            <a:r>
              <a:rPr lang="es-ES" dirty="0"/>
              <a:t>) </a:t>
            </a:r>
            <a:r>
              <a:rPr lang="es-ES" dirty="0">
                <a:sym typeface="Wingdings" panose="05000000000000000000" pitchFamily="2" charset="2"/>
              </a:rPr>
              <a:t> Según esto </a:t>
            </a: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NODE KEY </a:t>
            </a:r>
            <a:r>
              <a:rPr lang="es-ES" dirty="0">
                <a:sym typeface="Wingdings" panose="05000000000000000000" pitchFamily="2" charset="2"/>
              </a:rPr>
              <a:t>conlleva unicidad y obligatoriedad y </a:t>
            </a: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UNIQUE</a:t>
            </a:r>
            <a:r>
              <a:rPr lang="es-ES" dirty="0">
                <a:sym typeface="Wingdings" panose="05000000000000000000" pitchFamily="2" charset="2"/>
              </a:rPr>
              <a:t> solo unicidad.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• Similarmente, en las noticias las propiedades </a:t>
            </a:r>
            <a:r>
              <a:rPr lang="es-ES" dirty="0">
                <a:solidFill>
                  <a:srgbClr val="0000FF"/>
                </a:solidFill>
              </a:rPr>
              <a:t>título</a:t>
            </a:r>
            <a:r>
              <a:rPr lang="es-ES" dirty="0"/>
              <a:t>,</a:t>
            </a:r>
            <a:r>
              <a:rPr lang="es-ES" dirty="0">
                <a:solidFill>
                  <a:srgbClr val="0000FF"/>
                </a:solidFill>
              </a:rPr>
              <a:t> fecha </a:t>
            </a:r>
            <a:r>
              <a:rPr lang="es-ES" dirty="0"/>
              <a:t>(</a:t>
            </a:r>
            <a:r>
              <a:rPr lang="es-ES" dirty="0" err="1">
                <a:solidFill>
                  <a:srgbClr val="0000FF"/>
                </a:solidFill>
              </a:rPr>
              <a:t>dia</a:t>
            </a:r>
            <a:r>
              <a:rPr lang="es-ES" dirty="0">
                <a:solidFill>
                  <a:srgbClr val="0000FF"/>
                </a:solidFill>
              </a:rPr>
              <a:t>, mes </a:t>
            </a:r>
            <a:r>
              <a:rPr lang="es-ES" dirty="0"/>
              <a:t>y</a:t>
            </a:r>
            <a:r>
              <a:rPr lang="es-ES" dirty="0">
                <a:solidFill>
                  <a:srgbClr val="0000FF"/>
                </a:solidFill>
              </a:rPr>
              <a:t> año</a:t>
            </a:r>
            <a:r>
              <a:rPr lang="es-ES" dirty="0"/>
              <a:t>) y </a:t>
            </a:r>
            <a:r>
              <a:rPr lang="es-ES" dirty="0">
                <a:solidFill>
                  <a:srgbClr val="0000FF"/>
                </a:solidFill>
              </a:rPr>
              <a:t>cuerpo</a:t>
            </a:r>
            <a:r>
              <a:rPr lang="es-ES" dirty="0"/>
              <a:t> son obligatorias.</a:t>
            </a:r>
          </a:p>
          <a:p>
            <a:pPr marL="0" indent="0">
              <a:buNone/>
            </a:pPr>
            <a:r>
              <a:rPr lang="es-ES" dirty="0"/>
              <a:t>• A continuación, se ejemplifican algunas de estas restricciones.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5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FC81-4C94-46EA-94AC-B8CFEB2B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0006-7814-44DB-BA69-148BEE89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CONSTRAINT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REQUIRE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u.nombreUsuario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IS NOT NULL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CONSTRAINT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REQUIRE </a:t>
            </a:r>
            <a:r>
              <a:rPr lang="en-US" dirty="0" err="1">
                <a:solidFill>
                  <a:srgbClr val="000000"/>
                </a:solidFill>
                <a:latin typeface="TrebuchetMS"/>
              </a:rPr>
              <a:t>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.titulo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IS NOT NULL</a:t>
            </a:r>
            <a:endParaRPr lang="en-US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rebuchetMS"/>
            </a:endParaRPr>
          </a:p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CONSTRAINT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REQUIRE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n.cuerpo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IS NOT NULL</a:t>
            </a:r>
          </a:p>
          <a:p>
            <a:pPr marL="0" indent="0">
              <a:buNone/>
            </a:pPr>
            <a:endParaRPr lang="en-US" dirty="0">
              <a:solidFill>
                <a:srgbClr val="0070C1"/>
              </a:solidFill>
              <a:latin typeface="TrebuchetMS"/>
            </a:endParaRPr>
          </a:p>
          <a:p>
            <a:pPr marL="0" indent="0">
              <a:buNone/>
            </a:pPr>
            <a:r>
              <a:rPr lang="en-US" dirty="0">
                <a:latin typeface="TrebuchetMS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4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48EC-CFEB-4282-BC70-F733817D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276C-DE2B-448E-8EE3-C3E309CC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 err="1"/>
              <a:t>Considérense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. </a:t>
            </a:r>
            <a:r>
              <a:rPr lang="en-US" dirty="0" err="1"/>
              <a:t>Obtener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/>
              <a:t>•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s-ES" dirty="0"/>
              <a:t>• Los nodos con etiqueta “</a:t>
            </a:r>
            <a:r>
              <a:rPr lang="es-ES" dirty="0">
                <a:solidFill>
                  <a:srgbClr val="0000FF"/>
                </a:solidFill>
              </a:rPr>
              <a:t>usuario</a:t>
            </a:r>
            <a:r>
              <a:rPr lang="es-ES" dirty="0"/>
              <a:t>”.</a:t>
            </a:r>
          </a:p>
          <a:p>
            <a:pPr marL="0" indent="0" algn="l">
              <a:buNone/>
            </a:pPr>
            <a:r>
              <a:rPr lang="es-ES" dirty="0"/>
              <a:t>• Las noticias cuyo título termine en la letra “</a:t>
            </a:r>
            <a:r>
              <a:rPr lang="es-ES" dirty="0">
                <a:solidFill>
                  <a:srgbClr val="0000FF"/>
                </a:solidFill>
              </a:rPr>
              <a:t>o</a:t>
            </a:r>
            <a:r>
              <a:rPr lang="es-ES" dirty="0"/>
              <a:t>”.</a:t>
            </a:r>
          </a:p>
          <a:p>
            <a:pPr marL="0" indent="0" algn="l">
              <a:buNone/>
            </a:pPr>
            <a:r>
              <a:rPr lang="es-ES" dirty="0"/>
              <a:t>• Los usuarios que tengan la propiedad “</a:t>
            </a:r>
            <a:r>
              <a:rPr lang="es-ES" dirty="0" err="1">
                <a:solidFill>
                  <a:srgbClr val="0000FF"/>
                </a:solidFill>
              </a:rPr>
              <a:t>telefono</a:t>
            </a:r>
            <a:r>
              <a:rPr lang="es-ES" dirty="0"/>
              <a:t>”.</a:t>
            </a:r>
          </a:p>
          <a:p>
            <a:pPr marL="0" indent="0" algn="l">
              <a:buNone/>
            </a:pPr>
            <a:r>
              <a:rPr lang="es-ES" dirty="0"/>
              <a:t>• Los usuarios que tengan la propiedad número de teléfono o</a:t>
            </a:r>
            <a:r>
              <a:rPr lang="en-US" dirty="0"/>
              <a:t> que se </a:t>
            </a:r>
            <a:r>
              <a:rPr lang="en-US" dirty="0" err="1"/>
              <a:t>llamen</a:t>
            </a:r>
            <a:r>
              <a:rPr lang="en-US" dirty="0"/>
              <a:t>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FF"/>
                </a:solidFill>
              </a:rPr>
              <a:t>   Miguel</a:t>
            </a:r>
            <a:r>
              <a:rPr lang="en-US" dirty="0"/>
              <a:t> (o ambas </a:t>
            </a:r>
            <a:r>
              <a:rPr lang="en-US" dirty="0" err="1"/>
              <a:t>cosas</a:t>
            </a:r>
            <a:r>
              <a:rPr lang="en-US" dirty="0"/>
              <a:t>).</a:t>
            </a:r>
          </a:p>
          <a:p>
            <a:pPr marL="0" indent="0" algn="l">
              <a:buNone/>
            </a:pPr>
            <a:r>
              <a:rPr lang="es-ES" dirty="0"/>
              <a:t>• Las noticias publicadas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.</a:t>
            </a:r>
          </a:p>
          <a:p>
            <a:pPr marL="0" indent="0" algn="l">
              <a:buNone/>
            </a:pPr>
            <a:r>
              <a:rPr lang="es-ES" dirty="0"/>
              <a:t>• Las noticias publicadas en </a:t>
            </a:r>
            <a:r>
              <a:rPr lang="es-ES" dirty="0">
                <a:solidFill>
                  <a:srgbClr val="0000FF"/>
                </a:solidFill>
              </a:rPr>
              <a:t>marzo</a:t>
            </a:r>
            <a:r>
              <a:rPr lang="es-ES" dirty="0"/>
              <a:t> o </a:t>
            </a:r>
            <a:r>
              <a:rPr lang="es-ES" dirty="0">
                <a:solidFill>
                  <a:srgbClr val="0000FF"/>
                </a:solidFill>
              </a:rPr>
              <a:t>abril </a:t>
            </a:r>
            <a:r>
              <a:rPr lang="es-ES" dirty="0"/>
              <a:t>(de cualquier año).</a:t>
            </a:r>
          </a:p>
          <a:p>
            <a:pPr marL="0" indent="0" algn="l">
              <a:buNone/>
            </a:pPr>
            <a:r>
              <a:rPr lang="es-ES" dirty="0"/>
              <a:t>• Las noticias publicadas entre </a:t>
            </a:r>
            <a:r>
              <a:rPr lang="es-ES" dirty="0">
                <a:solidFill>
                  <a:srgbClr val="0000FF"/>
                </a:solidFill>
              </a:rPr>
              <a:t>2014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2016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D31E-5D36-4B3D-B599-97E83CA4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E47F-4B78-4B00-9BA6-BB9EF458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•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(n)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  <a:endParaRPr lang="en-US" dirty="0"/>
          </a:p>
          <a:p>
            <a:pPr marL="0" indent="0" algn="l">
              <a:buNone/>
            </a:pPr>
            <a:r>
              <a:rPr lang="es-ES" dirty="0"/>
              <a:t>• Los nodos con etiqueta “</a:t>
            </a:r>
            <a:r>
              <a:rPr lang="es-ES" dirty="0">
                <a:solidFill>
                  <a:srgbClr val="0000FF"/>
                </a:solidFill>
              </a:rPr>
              <a:t>usuario</a:t>
            </a:r>
            <a:r>
              <a:rPr lang="es-ES" dirty="0"/>
              <a:t>”: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s-E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u</a:t>
            </a:r>
            <a:endParaRPr lang="es-ES" dirty="0"/>
          </a:p>
          <a:p>
            <a:pPr marL="0" indent="0" algn="l">
              <a:buNone/>
            </a:pPr>
            <a:r>
              <a:rPr lang="es-ES" dirty="0"/>
              <a:t>• Las noticias cuyo título termine en la letra “</a:t>
            </a:r>
            <a:r>
              <a:rPr lang="es-ES" dirty="0">
                <a:solidFill>
                  <a:srgbClr val="0000FF"/>
                </a:solidFill>
              </a:rPr>
              <a:t>o</a:t>
            </a:r>
            <a:r>
              <a:rPr lang="es-ES" dirty="0"/>
              <a:t>”: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TrebuchetMS"/>
              </a:rPr>
              <a:t>ENDS WITH </a:t>
            </a:r>
            <a:r>
              <a:rPr lang="en-US" i="0" u="none" strike="noStrike" baseline="0" dirty="0">
                <a:solidFill>
                  <a:srgbClr val="000000"/>
                </a:solidFill>
                <a:latin typeface="TrebuchetMS-Bold"/>
              </a:rPr>
              <a:t>'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o'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  <a:endParaRPr lang="es-ES" dirty="0"/>
          </a:p>
          <a:p>
            <a:pPr marL="0" indent="0" algn="l">
              <a:buNone/>
            </a:pPr>
            <a:r>
              <a:rPr lang="es-ES" dirty="0"/>
              <a:t>• Los usuarios que tengan la propiedad “</a:t>
            </a:r>
            <a:r>
              <a:rPr lang="es-ES" dirty="0" err="1">
                <a:solidFill>
                  <a:srgbClr val="0000FF"/>
                </a:solidFill>
              </a:rPr>
              <a:t>telefono</a:t>
            </a:r>
            <a:r>
              <a:rPr lang="es-ES" dirty="0"/>
              <a:t>”: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u.telefono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IS NOT NULL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9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153-36C6-4906-A4AE-6F5B0A47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1B72-4E08-438F-980F-4E7F5E3C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4"/>
            <a:ext cx="10515600" cy="4890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• Los usuarios que tengan la propiedad número de teléfono o</a:t>
            </a:r>
            <a:r>
              <a:rPr lang="en-US" dirty="0"/>
              <a:t> que se </a:t>
            </a:r>
            <a:r>
              <a:rPr lang="en-US" dirty="0" err="1"/>
              <a:t>llamen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Miguel</a:t>
            </a:r>
            <a:r>
              <a:rPr lang="en-US" dirty="0"/>
              <a:t> (o ambas </a:t>
            </a:r>
            <a:r>
              <a:rPr lang="en-US" dirty="0" err="1"/>
              <a:t>cosas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u.telefono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IS NOT NULL </a:t>
            </a:r>
            <a:r>
              <a:rPr lang="en-US" b="1" dirty="0">
                <a:solidFill>
                  <a:srgbClr val="0070C1"/>
                </a:solidFill>
                <a:latin typeface="TrebuchetMS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endParaRPr lang="en-US" dirty="0">
              <a:solidFill>
                <a:srgbClr val="000000"/>
              </a:solidFill>
              <a:latin typeface="TrebuchetMS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                                 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u.nombre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'Miguel'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u</a:t>
            </a:r>
            <a:endParaRPr lang="en-US" dirty="0"/>
          </a:p>
          <a:p>
            <a:pPr marL="0" indent="0" algn="l">
              <a:buNone/>
            </a:pPr>
            <a:r>
              <a:rPr lang="es-ES" dirty="0"/>
              <a:t>• Las noticias publicadas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n.anio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2017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• Las noticias publicadas en </a:t>
            </a:r>
            <a:r>
              <a:rPr lang="es-ES" dirty="0">
                <a:solidFill>
                  <a:srgbClr val="0000FF"/>
                </a:solidFill>
              </a:rPr>
              <a:t>marzo</a:t>
            </a:r>
            <a:r>
              <a:rPr lang="es-ES" dirty="0"/>
              <a:t> o </a:t>
            </a:r>
            <a:r>
              <a:rPr lang="es-ES" dirty="0">
                <a:solidFill>
                  <a:srgbClr val="0000FF"/>
                </a:solidFill>
              </a:rPr>
              <a:t>abril </a:t>
            </a:r>
            <a:r>
              <a:rPr lang="es-ES" dirty="0"/>
              <a:t>(de cualquier año):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n.mes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3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n.mes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4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rebuchetMS"/>
              </a:rPr>
              <a:t>O </a:t>
            </a:r>
            <a:r>
              <a:rPr lang="en-US" dirty="0" err="1">
                <a:solidFill>
                  <a:srgbClr val="000000"/>
                </a:solidFill>
                <a:latin typeface="TrebuchetMS"/>
              </a:rPr>
              <a:t>también</a:t>
            </a:r>
            <a:r>
              <a:rPr lang="en-US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n.mes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TrebuchetMS"/>
              </a:rPr>
              <a:t>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[3, 4]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  <a:endParaRPr lang="es-E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85D3-6195-43B8-996E-18E80F8F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0A82-3A7E-47C5-943D-84D91931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dirty="0"/>
              <a:t>• Las noticias publicadas entre </a:t>
            </a:r>
            <a:r>
              <a:rPr lang="es-ES" dirty="0">
                <a:solidFill>
                  <a:srgbClr val="0000FF"/>
                </a:solidFill>
              </a:rPr>
              <a:t>2014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2016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n.anio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&gt;= 2014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n.anio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&lt;= 2016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3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114C-3836-4841-B7DC-EB5F779B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A6F1-7CD6-4F92-AE73-ABD46FED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• Cuarta pregunta: ¿cuáles son las relaciones entre los nodos?</a:t>
            </a:r>
          </a:p>
          <a:p>
            <a:pPr marL="0" indent="0">
              <a:buNone/>
            </a:pPr>
            <a:r>
              <a:rPr lang="es-ES" dirty="0"/>
              <a:t>Acá, se tienen estas relaciones:</a:t>
            </a:r>
          </a:p>
          <a:p>
            <a:pPr marL="0" indent="0">
              <a:buNone/>
            </a:pPr>
            <a:r>
              <a:rPr lang="es-ES" dirty="0"/>
              <a:t>	- Entre los usuarios y las noticias: “</a:t>
            </a:r>
            <a:r>
              <a:rPr lang="es-ES" i="1" dirty="0">
                <a:solidFill>
                  <a:srgbClr val="0000FF"/>
                </a:solidFill>
              </a:rPr>
              <a:t>usuario </a:t>
            </a:r>
            <a:r>
              <a:rPr lang="es-ES" i="1" u="sng" dirty="0">
                <a:solidFill>
                  <a:srgbClr val="0000FF"/>
                </a:solidFill>
              </a:rPr>
              <a:t>redacta</a:t>
            </a:r>
            <a:r>
              <a:rPr lang="es-ES" i="1" dirty="0">
                <a:solidFill>
                  <a:srgbClr val="0000FF"/>
                </a:solidFill>
              </a:rPr>
              <a:t> noticia</a:t>
            </a:r>
            <a:r>
              <a:rPr lang="es-ES" dirty="0"/>
              <a:t>” y</a:t>
            </a:r>
          </a:p>
          <a:p>
            <a:pPr marL="0" indent="0">
              <a:buNone/>
            </a:pPr>
            <a:r>
              <a:rPr lang="es-ES" dirty="0"/>
              <a:t>	“</a:t>
            </a:r>
            <a:r>
              <a:rPr lang="es-ES" i="1" dirty="0">
                <a:solidFill>
                  <a:srgbClr val="0000FF"/>
                </a:solidFill>
              </a:rPr>
              <a:t>usuario </a:t>
            </a:r>
            <a:r>
              <a:rPr lang="es-ES" i="1" u="sng" dirty="0">
                <a:solidFill>
                  <a:srgbClr val="0000FF"/>
                </a:solidFill>
              </a:rPr>
              <a:t>puntúa</a:t>
            </a:r>
            <a:r>
              <a:rPr lang="es-ES" i="1" dirty="0">
                <a:solidFill>
                  <a:srgbClr val="0000FF"/>
                </a:solidFill>
              </a:rPr>
              <a:t> noticia</a:t>
            </a:r>
            <a:r>
              <a:rPr lang="es-ES" dirty="0"/>
              <a:t>” (esta última a través de la entidad 	PUNTUACIÓN (en el modelo E-R) que se va a tratar como una  </a:t>
            </a:r>
          </a:p>
          <a:p>
            <a:pPr marL="0" indent="0">
              <a:buNone/>
            </a:pPr>
            <a:r>
              <a:rPr lang="es-ES" dirty="0"/>
              <a:t>            relación en la BDG).</a:t>
            </a:r>
          </a:p>
          <a:p>
            <a:pPr marL="0" indent="0">
              <a:buNone/>
            </a:pPr>
            <a:r>
              <a:rPr lang="es-ES" dirty="0"/>
              <a:t>	- Entre los </a:t>
            </a:r>
            <a:r>
              <a:rPr lang="es-ES" dirty="0" err="1"/>
              <a:t>los</a:t>
            </a:r>
            <a:r>
              <a:rPr lang="es-ES" dirty="0"/>
              <a:t> usuarios y los comentarios: “</a:t>
            </a:r>
            <a:r>
              <a:rPr lang="es-ES" i="1" dirty="0">
                <a:solidFill>
                  <a:srgbClr val="0000FF"/>
                </a:solidFill>
              </a:rPr>
              <a:t>usuario </a:t>
            </a:r>
            <a:r>
              <a:rPr lang="es-ES" i="1" u="sng" dirty="0">
                <a:solidFill>
                  <a:srgbClr val="0000FF"/>
                </a:solidFill>
              </a:rPr>
              <a:t>comenta</a:t>
            </a:r>
            <a:r>
              <a:rPr lang="es-ES" i="1" dirty="0">
                <a:solidFill>
                  <a:srgbClr val="0000FF"/>
                </a:solidFill>
              </a:rPr>
              <a:t> 	comentario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	- Entre los comentarios y las noticias “</a:t>
            </a:r>
            <a:r>
              <a:rPr lang="es-ES" i="1" dirty="0">
                <a:solidFill>
                  <a:srgbClr val="0000FF"/>
                </a:solidFill>
              </a:rPr>
              <a:t>los comentarios (de los</a:t>
            </a:r>
          </a:p>
          <a:p>
            <a:pPr marL="0" indent="0">
              <a:buNone/>
            </a:pPr>
            <a:r>
              <a:rPr lang="es-ES" i="1" dirty="0">
                <a:solidFill>
                  <a:srgbClr val="0000FF"/>
                </a:solidFill>
              </a:rPr>
              <a:t>	usuarios) son </a:t>
            </a:r>
            <a:r>
              <a:rPr lang="es-ES" i="1" u="sng" dirty="0">
                <a:solidFill>
                  <a:srgbClr val="0000FF"/>
                </a:solidFill>
              </a:rPr>
              <a:t>escritos para</a:t>
            </a:r>
            <a:r>
              <a:rPr lang="es-ES" i="1" dirty="0">
                <a:solidFill>
                  <a:srgbClr val="0000FF"/>
                </a:solidFill>
              </a:rPr>
              <a:t> una noticia</a:t>
            </a:r>
            <a:r>
              <a:rPr lang="es-ES" dirty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99DE-37D9-403C-965A-DC7D5B2B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E957-8C24-43CE-86B7-7A72035B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Continuando con el ejemplo, se va a añadir, para cada una de las tres noticias la relación con el usuario que la redactó:</a:t>
            </a:r>
          </a:p>
          <a:p>
            <a:pPr algn="l"/>
            <a:r>
              <a:rPr lang="es-ES" dirty="0"/>
              <a:t>Se va a llamar “</a:t>
            </a:r>
            <a:r>
              <a:rPr lang="es-ES" dirty="0">
                <a:solidFill>
                  <a:srgbClr val="00B050"/>
                </a:solidFill>
              </a:rPr>
              <a:t>REDACTO</a:t>
            </a:r>
            <a:r>
              <a:rPr lang="es-ES" dirty="0"/>
              <a:t>” a esta relación.</a:t>
            </a:r>
          </a:p>
          <a:p>
            <a:r>
              <a:rPr lang="es-ES" dirty="0"/>
              <a:t>Como los nodos ya están creados, primero se deben usar</a:t>
            </a:r>
          </a:p>
          <a:p>
            <a:pPr marL="0" indent="0" algn="l">
              <a:buNone/>
            </a:pPr>
            <a:r>
              <a:rPr lang="es-ES" dirty="0"/>
              <a:t>operaciones </a:t>
            </a:r>
            <a:r>
              <a:rPr lang="es-ES" dirty="0">
                <a:solidFill>
                  <a:srgbClr val="0000FF"/>
                </a:solidFill>
              </a:rPr>
              <a:t>MATCH</a:t>
            </a:r>
            <a:r>
              <a:rPr lang="es-ES" dirty="0"/>
              <a:t> que retornen y guarden en variables los nodos</a:t>
            </a:r>
          </a:p>
          <a:p>
            <a:pPr marL="0" indent="0" algn="l">
              <a:buNone/>
            </a:pPr>
            <a:r>
              <a:rPr lang="es-ES" dirty="0"/>
              <a:t>sobre los que se desea establecer la relación.</a:t>
            </a:r>
          </a:p>
        </p:txBody>
      </p:sp>
    </p:spTree>
    <p:extLst>
      <p:ext uri="{BB962C8B-B14F-4D97-AF65-F5344CB8AC3E}">
        <p14:creationId xmlns:p14="http://schemas.microsoft.com/office/powerpoint/2010/main" val="33410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F174-1BE4-4E1E-9786-A3592492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D06B-8B15-4B12-9569-C0AF2E6C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Se requiere diseñar un blog de noticias donde los usuarios registrados puedan publicar, puntuar y comentar noticias:</a:t>
            </a:r>
          </a:p>
          <a:p>
            <a:pPr marL="0" indent="0">
              <a:buNone/>
            </a:pPr>
            <a:r>
              <a:rPr lang="es-ES" sz="2400" dirty="0"/>
              <a:t>• Cada usuario tiene un </a:t>
            </a:r>
            <a:r>
              <a:rPr lang="es-ES" sz="2400" dirty="0">
                <a:solidFill>
                  <a:srgbClr val="00B050"/>
                </a:solidFill>
              </a:rPr>
              <a:t>nombre usuario</a:t>
            </a:r>
            <a:r>
              <a:rPr lang="es-ES" sz="2400" dirty="0"/>
              <a:t> (único), un </a:t>
            </a:r>
            <a:r>
              <a:rPr lang="es-ES" sz="2400" dirty="0">
                <a:solidFill>
                  <a:srgbClr val="00B050"/>
                </a:solidFill>
              </a:rPr>
              <a:t>nombre</a:t>
            </a:r>
            <a:r>
              <a:rPr lang="es-ES" sz="2400" dirty="0"/>
              <a:t> y una </a:t>
            </a:r>
            <a:r>
              <a:rPr lang="es-ES" sz="2400" dirty="0">
                <a:solidFill>
                  <a:srgbClr val="00B050"/>
                </a:solidFill>
              </a:rPr>
              <a:t>cuenta de X </a:t>
            </a:r>
            <a:r>
              <a:rPr lang="es-ES" sz="2400" dirty="0"/>
              <a:t>(Twitter, única). Además, un usuario puede tener un </a:t>
            </a:r>
            <a:r>
              <a:rPr lang="es-ES" sz="2400" dirty="0">
                <a:solidFill>
                  <a:srgbClr val="00B050"/>
                </a:solidFill>
              </a:rPr>
              <a:t>teléfono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/>
              <a:t>• Las noticias tienen un </a:t>
            </a:r>
            <a:r>
              <a:rPr lang="es-ES" sz="2400" dirty="0">
                <a:solidFill>
                  <a:srgbClr val="00B050"/>
                </a:solidFill>
              </a:rPr>
              <a:t>título</a:t>
            </a:r>
            <a:r>
              <a:rPr lang="es-ES" sz="2400" dirty="0"/>
              <a:t>, un </a:t>
            </a:r>
            <a:r>
              <a:rPr lang="es-ES" sz="2400" dirty="0">
                <a:solidFill>
                  <a:srgbClr val="00B050"/>
                </a:solidFill>
              </a:rPr>
              <a:t>cuerpo</a:t>
            </a:r>
            <a:r>
              <a:rPr lang="es-ES" sz="2400" dirty="0"/>
              <a:t> y una </a:t>
            </a:r>
            <a:r>
              <a:rPr lang="es-ES" sz="2400" dirty="0">
                <a:solidFill>
                  <a:srgbClr val="00B050"/>
                </a:solidFill>
              </a:rPr>
              <a:t>fecha </a:t>
            </a:r>
            <a:r>
              <a:rPr lang="es-ES" sz="2400" dirty="0"/>
              <a:t>de publicación. Son </a:t>
            </a:r>
            <a:r>
              <a:rPr lang="es-ES" sz="2400" dirty="0">
                <a:solidFill>
                  <a:srgbClr val="0000FF"/>
                </a:solidFill>
              </a:rPr>
              <a:t>publicadas</a:t>
            </a:r>
            <a:r>
              <a:rPr lang="es-ES" sz="2400" dirty="0"/>
              <a:t> por un usuario (autor). Además, los usuarios pueden </a:t>
            </a:r>
            <a:r>
              <a:rPr lang="es-ES" sz="2400" dirty="0">
                <a:solidFill>
                  <a:srgbClr val="0000FF"/>
                </a:solidFill>
              </a:rPr>
              <a:t>puntuar</a:t>
            </a:r>
            <a:r>
              <a:rPr lang="es-ES" sz="2400" dirty="0"/>
              <a:t> mediante un </a:t>
            </a:r>
            <a:r>
              <a:rPr lang="es-ES" sz="2400" dirty="0">
                <a:solidFill>
                  <a:srgbClr val="00B050"/>
                </a:solidFill>
              </a:rPr>
              <a:t>valor</a:t>
            </a:r>
            <a:r>
              <a:rPr lang="es-ES" sz="2400" dirty="0"/>
              <a:t> las noticias publicadas por los usuarios.</a:t>
            </a:r>
          </a:p>
          <a:p>
            <a:pPr marL="0" indent="0">
              <a:buNone/>
            </a:pPr>
            <a:r>
              <a:rPr lang="es-ES" sz="2400" dirty="0"/>
              <a:t>• Las noticias </a:t>
            </a:r>
            <a:r>
              <a:rPr lang="es-ES" sz="2400" dirty="0">
                <a:solidFill>
                  <a:srgbClr val="0000FF"/>
                </a:solidFill>
              </a:rPr>
              <a:t>reciben</a:t>
            </a:r>
            <a:r>
              <a:rPr lang="es-ES" sz="2400" dirty="0"/>
              <a:t> comentarios, se registra el usuario que lo escribió (autor), el texto (</a:t>
            </a:r>
            <a:r>
              <a:rPr lang="es-ES" sz="2400" dirty="0">
                <a:solidFill>
                  <a:srgbClr val="00B050"/>
                </a:solidFill>
              </a:rPr>
              <a:t>cuerpo</a:t>
            </a:r>
            <a:r>
              <a:rPr lang="es-ES" sz="2400" dirty="0"/>
              <a:t>) del comentario y la </a:t>
            </a:r>
            <a:r>
              <a:rPr lang="es-ES" sz="2400" dirty="0">
                <a:solidFill>
                  <a:srgbClr val="00B050"/>
                </a:solidFill>
              </a:rPr>
              <a:t>fecha</a:t>
            </a:r>
            <a:r>
              <a:rPr lang="es-ES" sz="2400" dirty="0"/>
              <a:t> en el que lo hizo.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51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E523-27D3-43DB-BBB0-E1546D04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738504"/>
            <a:ext cx="10439400" cy="57943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s-E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Laro_u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'Noticia1Laro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endParaRPr lang="pt-BR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)-[: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REDACTO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{}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</a:p>
          <a:p>
            <a:pPr marL="0" indent="0" algn="l">
              <a:buNone/>
            </a:pPr>
            <a:endParaRPr lang="en-US" dirty="0">
              <a:solidFill>
                <a:srgbClr val="0070C1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s-E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Laro_u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</a:p>
          <a:p>
            <a:pPr marL="0" indent="0">
              <a:buNone/>
            </a:pP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'Noticia2Laro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)-[: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REDACTO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{}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</a:p>
          <a:p>
            <a:pPr marL="0" indent="0" algn="l">
              <a:buNone/>
            </a:pPr>
            <a:endParaRPr lang="en-US" dirty="0">
              <a:solidFill>
                <a:srgbClr val="0070C1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Miguel_u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NoticiaMiguel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endParaRPr lang="pt-BR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)-[: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REDACTO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{}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B8BB2B-B51D-4CE6-A759-66EF59D06409}"/>
              </a:ext>
            </a:extLst>
          </p:cNvPr>
          <p:cNvCxnSpPr>
            <a:cxnSpLocks/>
          </p:cNvCxnSpPr>
          <p:nvPr/>
        </p:nvCxnSpPr>
        <p:spPr>
          <a:xfrm>
            <a:off x="4165600" y="2184400"/>
            <a:ext cx="1503680" cy="2438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C07187-EC7F-4F29-8C87-A0AD205DE8BD}"/>
              </a:ext>
            </a:extLst>
          </p:cNvPr>
          <p:cNvSpPr txBox="1"/>
          <p:nvPr/>
        </p:nvSpPr>
        <p:spPr>
          <a:xfrm>
            <a:off x="5669280" y="2174240"/>
            <a:ext cx="63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Acá</a:t>
            </a:r>
            <a:r>
              <a:rPr lang="en-US" sz="2400" dirty="0">
                <a:solidFill>
                  <a:srgbClr val="7030A0"/>
                </a:solidFill>
              </a:rPr>
              <a:t> se </a:t>
            </a:r>
            <a:r>
              <a:rPr lang="en-US" sz="2400" dirty="0" err="1">
                <a:solidFill>
                  <a:srgbClr val="7030A0"/>
                </a:solidFill>
              </a:rPr>
              <a:t>pueden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poner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propiedades</a:t>
            </a:r>
            <a:r>
              <a:rPr lang="en-US" sz="2400" dirty="0">
                <a:solidFill>
                  <a:srgbClr val="7030A0"/>
                </a:solidFill>
              </a:rPr>
              <a:t> de la </a:t>
            </a:r>
            <a:r>
              <a:rPr lang="en-US" sz="2400" dirty="0" err="1">
                <a:solidFill>
                  <a:srgbClr val="7030A0"/>
                </a:solidFill>
              </a:rPr>
              <a:t>relación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5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7C95-09B8-42AA-ADD4-A2BAAEC5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3516-3B19-4881-B38F-5A24960D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Ahora, se van a insertar las </a:t>
            </a:r>
            <a:r>
              <a:rPr lang="es-ES" dirty="0">
                <a:solidFill>
                  <a:srgbClr val="FF0000"/>
                </a:solidFill>
              </a:rPr>
              <a:t>relaciones de puntuación</a:t>
            </a:r>
            <a:r>
              <a:rPr lang="es-ES" dirty="0"/>
              <a:t>. Se va a llamar “</a:t>
            </a:r>
            <a:r>
              <a:rPr lang="es-ES" dirty="0">
                <a:solidFill>
                  <a:srgbClr val="00B050"/>
                </a:solidFill>
              </a:rPr>
              <a:t>PUNTUO</a:t>
            </a:r>
            <a:r>
              <a:rPr lang="es-ES" dirty="0"/>
              <a:t>” a la relación que indica la puntuación que un usuario le otorgó a una noticia.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F5D8-254F-4F33-8CD9-E5F4827A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664"/>
            <a:ext cx="10515600" cy="56216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s-E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s-E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TrebuchetMS"/>
              </a:rPr>
              <a:t>Laro_u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NoticiaMiguel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)-[: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PUNTUO 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{</a:t>
            </a:r>
            <a:r>
              <a:rPr lang="es-ES" dirty="0">
                <a:solidFill>
                  <a:srgbClr val="9C0B90"/>
                </a:solidFill>
                <a:latin typeface="TrebuchetMS"/>
              </a:rPr>
              <a:t>valor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: 3}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</a:p>
          <a:p>
            <a:pPr marL="0" indent="0" algn="l">
              <a:buNone/>
            </a:pPr>
            <a:endParaRPr lang="es-ES" dirty="0">
              <a:solidFill>
                <a:srgbClr val="0070C1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Miguel_u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endParaRPr lang="en-US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'Noticia1Laro'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)-[: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PUNTUO 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{valor: 5}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</a:p>
          <a:p>
            <a:pPr marL="0" indent="0" algn="l">
              <a:buNone/>
            </a:pPr>
            <a:endParaRPr lang="es-ES" dirty="0">
              <a:solidFill>
                <a:srgbClr val="0070C1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nombreUsuario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Miguel_u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'</a:t>
            </a:r>
            <a:endParaRPr lang="pt-BR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pt-BR" b="0" i="0" u="none" strike="noStrike" baseline="0" dirty="0" err="1">
                <a:solidFill>
                  <a:srgbClr val="FF0000"/>
                </a:solidFill>
                <a:latin typeface="TrebuchetMS"/>
              </a:rPr>
              <a:t>n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:</a:t>
            </a:r>
            <a:r>
              <a:rPr lang="pt-BR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pt-BR" b="0" i="0" u="none" strike="noStrike" baseline="0" dirty="0">
                <a:solidFill>
                  <a:srgbClr val="00B150"/>
                </a:solidFill>
                <a:latin typeface="TrebuchetMS"/>
              </a:rPr>
              <a:t>) </a:t>
            </a:r>
            <a:r>
              <a:rPr lang="pt-BR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rebuchetMS"/>
              </a:rPr>
              <a:t>n.titulo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rebuchetMS"/>
              </a:rPr>
              <a:t> = 'Noticia2Laro'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CREATE 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u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)-[: 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PUNTUO 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{valor: 1}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]-&gt;(</a:t>
            </a:r>
            <a:r>
              <a:rPr lang="es-ES" b="0" i="0" u="none" strike="noStrike" baseline="0" dirty="0">
                <a:solidFill>
                  <a:srgbClr val="FF0000"/>
                </a:solidFill>
                <a:latin typeface="TrebuchetMS"/>
              </a:rPr>
              <a:t>n</a:t>
            </a: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711C6A-41ED-402F-A771-57BDC5D14E85}"/>
              </a:ext>
            </a:extLst>
          </p:cNvPr>
          <p:cNvCxnSpPr>
            <a:cxnSpLocks/>
          </p:cNvCxnSpPr>
          <p:nvPr/>
        </p:nvCxnSpPr>
        <p:spPr>
          <a:xfrm>
            <a:off x="5466080" y="2204720"/>
            <a:ext cx="1503680" cy="2438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9A8A81-F30C-47DD-870B-8FEBFB0659B0}"/>
              </a:ext>
            </a:extLst>
          </p:cNvPr>
          <p:cNvSpPr txBox="1"/>
          <p:nvPr/>
        </p:nvSpPr>
        <p:spPr>
          <a:xfrm>
            <a:off x="6926580" y="2217727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Propiedad</a:t>
            </a:r>
            <a:r>
              <a:rPr lang="en-US" sz="2400" dirty="0">
                <a:solidFill>
                  <a:srgbClr val="7030A0"/>
                </a:solidFill>
              </a:rPr>
              <a:t> de la </a:t>
            </a:r>
            <a:r>
              <a:rPr lang="en-US" sz="2400" dirty="0" err="1">
                <a:solidFill>
                  <a:srgbClr val="7030A0"/>
                </a:solidFill>
              </a:rPr>
              <a:t>relación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1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4F49E0-C7E8-4804-94D6-E7B61927653A}"/>
              </a:ext>
            </a:extLst>
          </p:cNvPr>
          <p:cNvSpPr/>
          <p:nvPr/>
        </p:nvSpPr>
        <p:spPr>
          <a:xfrm>
            <a:off x="314960" y="935297"/>
            <a:ext cx="3870960" cy="2143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nombre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Laro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nombreUsuario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Laro_u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cuenta_x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‘larocantabro85’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telefono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‘1234567890</a:t>
            </a:r>
            <a:r>
              <a:rPr lang="en-US" sz="1800" b="0" i="0" u="none" strike="noStrike" baseline="0" dirty="0">
                <a:latin typeface="TrebuchetMS"/>
              </a:rPr>
              <a:t>’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E3B3D5-C5E8-47A4-AF2F-A20D2EF8EC7E}"/>
              </a:ext>
            </a:extLst>
          </p:cNvPr>
          <p:cNvSpPr/>
          <p:nvPr/>
        </p:nvSpPr>
        <p:spPr>
          <a:xfrm>
            <a:off x="4783173" y="4931250"/>
            <a:ext cx="4035707" cy="1651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nombre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‘Miguel’</a:t>
            </a:r>
          </a:p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nombreUsuario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b="1" dirty="0" err="1">
                <a:solidFill>
                  <a:schemeClr val="tx1"/>
                </a:solidFill>
                <a:latin typeface="TrebuchetMS"/>
              </a:rPr>
              <a:t>Miguel_u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r>
              <a:rPr lang="en-US" b="1" dirty="0" err="1">
                <a:solidFill>
                  <a:schemeClr val="tx1"/>
                </a:solidFill>
                <a:latin typeface="TrebuchetMS"/>
              </a:rPr>
              <a:t>cuenta_x</a:t>
            </a:r>
            <a:r>
              <a:rPr lang="en-US" b="1" dirty="0">
                <a:solidFill>
                  <a:schemeClr val="tx1"/>
                </a:solidFill>
                <a:latin typeface="TrebuchetMS"/>
              </a:rPr>
              <a:t>: ‘miguelete93’’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790136-D436-434A-B5B5-E81505483E59}"/>
              </a:ext>
            </a:extLst>
          </p:cNvPr>
          <p:cNvSpPr/>
          <p:nvPr/>
        </p:nvSpPr>
        <p:spPr>
          <a:xfrm>
            <a:off x="62173" y="4203493"/>
            <a:ext cx="3650124" cy="2143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‘Noticia1Laro’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 …1’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22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5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2017</a:t>
            </a:r>
            <a:r>
              <a:rPr lang="en-US" sz="1800" b="0" i="0" u="none" strike="noStrike" baseline="0" dirty="0">
                <a:latin typeface="TrebuchetMS"/>
              </a:rPr>
              <a:t>’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EC48D-F879-43B7-83A5-06FC91373486}"/>
              </a:ext>
            </a:extLst>
          </p:cNvPr>
          <p:cNvSpPr/>
          <p:nvPr/>
        </p:nvSpPr>
        <p:spPr>
          <a:xfrm>
            <a:off x="5704993" y="1117362"/>
            <a:ext cx="3708400" cy="198879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‘Noticia2Laro’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 …2’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3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2015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A6180-D02E-4597-9040-4028199D3D28}"/>
              </a:ext>
            </a:extLst>
          </p:cNvPr>
          <p:cNvSpPr/>
          <p:nvPr/>
        </p:nvSpPr>
        <p:spPr>
          <a:xfrm>
            <a:off x="8376165" y="2722059"/>
            <a:ext cx="3650124" cy="2143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titulo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TrebuchetMS"/>
              </a:rPr>
              <a:t>MiguelNoticia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cuerpo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‘lorem ipsum …3’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dia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15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rebuchetMS"/>
              </a:rPr>
              <a:t>mes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:3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1"/>
                </a:solidFill>
                <a:latin typeface="TrebuchetMS"/>
              </a:rPr>
              <a:t>anio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rebuchetMS"/>
              </a:rPr>
              <a:t>: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FAC52E-C78C-4D85-B1FA-4386FF38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981" y="54146"/>
            <a:ext cx="8001000" cy="7347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0000FF"/>
                </a:solidFill>
              </a:rPr>
              <a:t>Ahora, la base de datos luce así: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8F5E1D2-9001-4C86-A007-F670C8064E1E}"/>
              </a:ext>
            </a:extLst>
          </p:cNvPr>
          <p:cNvSpPr/>
          <p:nvPr/>
        </p:nvSpPr>
        <p:spPr>
          <a:xfrm>
            <a:off x="1887235" y="3130979"/>
            <a:ext cx="568960" cy="107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654D6F-99D4-4A7A-B6C2-6D1CF704CABA}"/>
              </a:ext>
            </a:extLst>
          </p:cNvPr>
          <p:cNvSpPr/>
          <p:nvPr/>
        </p:nvSpPr>
        <p:spPr>
          <a:xfrm rot="16200000">
            <a:off x="4660976" y="1382080"/>
            <a:ext cx="56896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C3A00F1-E8D8-4C85-970F-2094433E4A0C}"/>
              </a:ext>
            </a:extLst>
          </p:cNvPr>
          <p:cNvSpPr/>
          <p:nvPr/>
        </p:nvSpPr>
        <p:spPr>
          <a:xfrm rot="13107524">
            <a:off x="8767071" y="4676720"/>
            <a:ext cx="568960" cy="85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6016BD-A442-45C7-A972-55AE171687F5}"/>
              </a:ext>
            </a:extLst>
          </p:cNvPr>
          <p:cNvSpPr/>
          <p:nvPr/>
        </p:nvSpPr>
        <p:spPr>
          <a:xfrm rot="10800000">
            <a:off x="6990233" y="3171438"/>
            <a:ext cx="568960" cy="168968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78783-FEC3-4FE9-AAD6-6C9A9771489C}"/>
              </a:ext>
            </a:extLst>
          </p:cNvPr>
          <p:cNvSpPr txBox="1"/>
          <p:nvPr/>
        </p:nvSpPr>
        <p:spPr>
          <a:xfrm>
            <a:off x="941198" y="3353784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REDACTO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DEFEC0-C772-431D-AD4B-8A07DA160D8F}"/>
              </a:ext>
            </a:extLst>
          </p:cNvPr>
          <p:cNvSpPr txBox="1"/>
          <p:nvPr/>
        </p:nvSpPr>
        <p:spPr>
          <a:xfrm>
            <a:off x="4308355" y="2353224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REDACTO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EF86D-D81A-4AC7-82A5-98BDD8B32E52}"/>
              </a:ext>
            </a:extLst>
          </p:cNvPr>
          <p:cNvSpPr txBox="1"/>
          <p:nvPr/>
        </p:nvSpPr>
        <p:spPr>
          <a:xfrm>
            <a:off x="9126124" y="5216719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REDACTO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650C-F5F0-4F75-AADB-07136EE52902}"/>
              </a:ext>
            </a:extLst>
          </p:cNvPr>
          <p:cNvSpPr txBox="1"/>
          <p:nvPr/>
        </p:nvSpPr>
        <p:spPr>
          <a:xfrm>
            <a:off x="6096000" y="379393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PUNTUO</a:t>
            </a:r>
          </a:p>
          <a:p>
            <a:r>
              <a:rPr lang="en-US" dirty="0">
                <a:solidFill>
                  <a:srgbClr val="00B050"/>
                </a:solidFill>
              </a:rPr>
              <a:t>valor: 1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23D2C03-E971-4620-B7FB-F770DD007E66}"/>
              </a:ext>
            </a:extLst>
          </p:cNvPr>
          <p:cNvSpPr/>
          <p:nvPr/>
        </p:nvSpPr>
        <p:spPr>
          <a:xfrm rot="5400000">
            <a:off x="3739662" y="5372856"/>
            <a:ext cx="568960" cy="133210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BA2AB-E3A4-4B2A-9D4A-C6C805A2389F}"/>
              </a:ext>
            </a:extLst>
          </p:cNvPr>
          <p:cNvSpPr txBox="1"/>
          <p:nvPr/>
        </p:nvSpPr>
        <p:spPr>
          <a:xfrm>
            <a:off x="3760360" y="5224546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PUNTUO</a:t>
            </a:r>
          </a:p>
          <a:p>
            <a:r>
              <a:rPr lang="en-US" dirty="0">
                <a:solidFill>
                  <a:srgbClr val="00B050"/>
                </a:solidFill>
              </a:rPr>
              <a:t>valor: 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770FD53-B217-5147-00F4-B72160E289CC}"/>
              </a:ext>
            </a:extLst>
          </p:cNvPr>
          <p:cNvSpPr/>
          <p:nvPr/>
        </p:nvSpPr>
        <p:spPr>
          <a:xfrm>
            <a:off x="9962463" y="1014141"/>
            <a:ext cx="568960" cy="16967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442D0-687A-D63A-FE14-0554032748FF}"/>
              </a:ext>
            </a:extLst>
          </p:cNvPr>
          <p:cNvSpPr/>
          <p:nvPr/>
        </p:nvSpPr>
        <p:spPr>
          <a:xfrm>
            <a:off x="3102375" y="691198"/>
            <a:ext cx="7285670" cy="3117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CE6AF-7FD0-8937-FFC0-24D1B7BFECF6}"/>
              </a:ext>
            </a:extLst>
          </p:cNvPr>
          <p:cNvSpPr txBox="1"/>
          <p:nvPr/>
        </p:nvSpPr>
        <p:spPr>
          <a:xfrm>
            <a:off x="10388045" y="116754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PUNTUO</a:t>
            </a:r>
          </a:p>
          <a:p>
            <a:r>
              <a:rPr lang="en-US" dirty="0">
                <a:solidFill>
                  <a:srgbClr val="00B050"/>
                </a:solidFill>
              </a:rPr>
              <a:t>valor: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1A71F-42A7-CC76-1F61-B420E0E8E2F8}"/>
              </a:ext>
            </a:extLst>
          </p:cNvPr>
          <p:cNvSpPr/>
          <p:nvPr/>
        </p:nvSpPr>
        <p:spPr>
          <a:xfrm>
            <a:off x="10097632" y="935297"/>
            <a:ext cx="280253" cy="166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9E4D-1FBC-4094-8B3B-5F2B367B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602B-D4E5-44C1-B306-280FBBD4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Ahora considérense las siguientes consultas. Obtener:</a:t>
            </a:r>
          </a:p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PUNTUO</a:t>
            </a:r>
            <a:r>
              <a:rPr lang="es-ES" dirty="0"/>
              <a:t>” con puntuación igual a </a:t>
            </a:r>
            <a:r>
              <a:rPr lang="es-ES" dirty="0">
                <a:solidFill>
                  <a:srgbClr val="0000FF"/>
                </a:solidFill>
              </a:rPr>
              <a:t>5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PUNTUO</a:t>
            </a:r>
            <a:r>
              <a:rPr lang="es-ES" dirty="0"/>
              <a:t>” hechas por </a:t>
            </a:r>
            <a:r>
              <a:rPr lang="es-ES" dirty="0" err="1">
                <a:solidFill>
                  <a:srgbClr val="0000FF"/>
                </a:solidFill>
              </a:rPr>
              <a:t>Laro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REDACTO</a:t>
            </a:r>
            <a:r>
              <a:rPr lang="es-ES" dirty="0"/>
              <a:t>” de las noticias publicadas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 cuyo autor se llame “</a:t>
            </a:r>
            <a:r>
              <a:rPr lang="es-ES" dirty="0" err="1">
                <a:solidFill>
                  <a:srgbClr val="0000FF"/>
                </a:solidFill>
              </a:rPr>
              <a:t>Laro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• Las cuentas de X (Twitter) de los usuarios que hayan puntuado noticias redactadas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3790-F6C2-48EE-A5D1-BEB6EA2A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23880" cy="4697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PUNTUO</a:t>
            </a:r>
            <a:r>
              <a:rPr lang="es-ES" dirty="0"/>
              <a:t>” con puntuación igual a </a:t>
            </a:r>
            <a:r>
              <a:rPr lang="es-ES" dirty="0">
                <a:solidFill>
                  <a:srgbClr val="0000FF"/>
                </a:solidFill>
              </a:rPr>
              <a:t>5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7030A0"/>
                </a:solidFill>
                <a:latin typeface="TrebuchetMS"/>
              </a:rPr>
              <a:t>relation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)-</a:t>
            </a:r>
            <a:r>
              <a:rPr lang="en-US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[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r:</a:t>
            </a:r>
            <a:r>
              <a:rPr lang="en-US" b="0" i="0" u="none" strike="noStrike" baseline="0" dirty="0" err="1">
                <a:solidFill>
                  <a:srgbClr val="00B050"/>
                </a:solidFill>
                <a:latin typeface="TrebuchetMS"/>
              </a:rPr>
              <a:t>PUNTUO</a:t>
            </a:r>
            <a:r>
              <a:rPr lang="en-US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]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-&gt;(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r.</a:t>
            </a:r>
            <a:r>
              <a:rPr lang="en-US" dirty="0" err="1">
                <a:solidFill>
                  <a:srgbClr val="000000"/>
                </a:solidFill>
                <a:latin typeface="TrebuchetMS"/>
              </a:rPr>
              <a:t>valor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5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dirty="0">
                <a:solidFill>
                  <a:srgbClr val="7030A0"/>
                </a:solidFill>
                <a:latin typeface="TrebuchetMS"/>
              </a:rPr>
              <a:t>relation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TrebuchetMS"/>
              </a:rPr>
              <a:t>Comparar</a:t>
            </a:r>
            <a:r>
              <a:rPr lang="en-US" b="1" dirty="0">
                <a:solidFill>
                  <a:srgbClr val="000000"/>
                </a:solidFill>
                <a:latin typeface="TrebuchetMS"/>
              </a:rPr>
              <a:t> con </a:t>
            </a:r>
            <a:r>
              <a:rPr lang="en-US" b="1" dirty="0" err="1">
                <a:solidFill>
                  <a:srgbClr val="000000"/>
                </a:solidFill>
                <a:latin typeface="TrebuchetMS"/>
              </a:rPr>
              <a:t>esta</a:t>
            </a:r>
            <a:r>
              <a:rPr lang="en-US" b="1" dirty="0">
                <a:solidFill>
                  <a:srgbClr val="000000"/>
                </a:solidFill>
                <a:latin typeface="TrebuchetMS"/>
              </a:rPr>
              <a:t> consulta: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s-ES" dirty="0"/>
              <a:t> (</a:t>
            </a:r>
            <a:r>
              <a:rPr lang="es-ES" dirty="0" err="1"/>
              <a:t>u:</a:t>
            </a:r>
            <a:r>
              <a:rPr lang="es-ES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s-ES" dirty="0"/>
              <a:t>)-[</a:t>
            </a:r>
            <a:r>
              <a:rPr lang="es-E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ES" dirty="0" err="1"/>
              <a:t>:</a:t>
            </a:r>
            <a:r>
              <a:rPr lang="es-ES" dirty="0" err="1">
                <a:solidFill>
                  <a:srgbClr val="00B050"/>
                </a:solidFill>
                <a:latin typeface="TrebuchetMS"/>
              </a:rPr>
              <a:t>PUNTUO</a:t>
            </a:r>
            <a:r>
              <a:rPr lang="es-ES" dirty="0"/>
              <a:t>]-&gt;(</a:t>
            </a:r>
            <a:r>
              <a:rPr lang="es-ES" dirty="0" err="1"/>
              <a:t>n:</a:t>
            </a:r>
            <a:r>
              <a:rPr lang="es-ES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s-ES" dirty="0"/>
              <a:t>) </a:t>
            </a:r>
            <a:r>
              <a:rPr lang="es-E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s-ES" dirty="0"/>
              <a:t> </a:t>
            </a:r>
            <a:r>
              <a:rPr lang="es-ES" dirty="0" err="1"/>
              <a:t>r.valor</a:t>
            </a:r>
            <a:r>
              <a:rPr lang="es-ES" dirty="0"/>
              <a:t> = 5 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070C1"/>
                </a:solidFill>
                <a:latin typeface="TrebuchetMS"/>
              </a:rPr>
              <a:t>RETURN</a:t>
            </a:r>
            <a:r>
              <a:rPr lang="es-ES" dirty="0"/>
              <a:t> </a:t>
            </a:r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PUNTUO</a:t>
            </a:r>
            <a:r>
              <a:rPr lang="es-ES" dirty="0"/>
              <a:t>” hechas por </a:t>
            </a:r>
            <a:r>
              <a:rPr lang="es-ES" dirty="0" err="1">
                <a:solidFill>
                  <a:srgbClr val="0000FF"/>
                </a:solidFill>
              </a:rPr>
              <a:t>Laro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b="0" i="0" u="none" strike="noStrike" baseline="0" dirty="0">
                <a:solidFill>
                  <a:srgbClr val="7030A0"/>
                </a:solidFill>
                <a:latin typeface="TrebuchetMS"/>
              </a:rPr>
              <a:t>relation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)-</a:t>
            </a:r>
            <a:r>
              <a:rPr lang="en-US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[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r:</a:t>
            </a:r>
            <a:r>
              <a:rPr lang="en-US" b="0" i="0" u="none" strike="noStrike" baseline="0" dirty="0" err="1">
                <a:solidFill>
                  <a:srgbClr val="00B050"/>
                </a:solidFill>
                <a:latin typeface="TrebuchetMS"/>
              </a:rPr>
              <a:t>PUNTUO</a:t>
            </a:r>
            <a:r>
              <a:rPr lang="en-US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MS"/>
              </a:rPr>
              <a:t>]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-&gt;(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TrebuchetMS"/>
              </a:rPr>
              <a:t>u.nombre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TrebuchetMS"/>
              </a:rPr>
              <a:t>Laro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TrebuchetMS"/>
              </a:rPr>
              <a:t>' </a:t>
            </a:r>
          </a:p>
          <a:p>
            <a:pPr marL="0" indent="0" algn="l">
              <a:buNone/>
            </a:pPr>
            <a:r>
              <a:rPr lang="fr-FR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fr-FR" dirty="0">
                <a:solidFill>
                  <a:srgbClr val="7030A0"/>
                </a:solidFill>
                <a:latin typeface="TrebuchetMS"/>
              </a:rPr>
              <a:t>relation</a:t>
            </a:r>
            <a:endParaRPr lang="es-ES" dirty="0">
              <a:solidFill>
                <a:srgbClr val="7030A0"/>
              </a:solidFill>
              <a:latin typeface="TrebuchetMS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99C40-EE20-4668-B487-EE924E3149C8}"/>
              </a:ext>
            </a:extLst>
          </p:cNvPr>
          <p:cNvCxnSpPr>
            <a:cxnSpLocks/>
          </p:cNvCxnSpPr>
          <p:nvPr/>
        </p:nvCxnSpPr>
        <p:spPr>
          <a:xfrm flipH="1" flipV="1">
            <a:off x="2255520" y="1050786"/>
            <a:ext cx="274320" cy="14122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1CF25A-E69B-423F-802A-EAB939349B6E}"/>
              </a:ext>
            </a:extLst>
          </p:cNvPr>
          <p:cNvSpPr txBox="1"/>
          <p:nvPr/>
        </p:nvSpPr>
        <p:spPr>
          <a:xfrm>
            <a:off x="751840" y="496371"/>
            <a:ext cx="4796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Este es un </a:t>
            </a:r>
            <a:r>
              <a:rPr lang="en-US" sz="2000" dirty="0" err="1">
                <a:solidFill>
                  <a:srgbClr val="7030A0"/>
                </a:solidFill>
              </a:rPr>
              <a:t>nombre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cualquiera</a:t>
            </a:r>
            <a:r>
              <a:rPr lang="en-US" sz="2000" dirty="0">
                <a:solidFill>
                  <a:srgbClr val="7030A0"/>
                </a:solidFill>
              </a:rPr>
              <a:t> que uno </a:t>
            </a:r>
            <a:r>
              <a:rPr lang="en-US" sz="2000" dirty="0" err="1">
                <a:solidFill>
                  <a:srgbClr val="7030A0"/>
                </a:solidFill>
              </a:rPr>
              <a:t>elige</a:t>
            </a:r>
            <a:r>
              <a:rPr lang="en-US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44B53-C48F-452D-B963-A6AF8EB525C6}"/>
              </a:ext>
            </a:extLst>
          </p:cNvPr>
          <p:cNvCxnSpPr>
            <a:cxnSpLocks/>
          </p:cNvCxnSpPr>
          <p:nvPr/>
        </p:nvCxnSpPr>
        <p:spPr>
          <a:xfrm flipV="1">
            <a:off x="5392439" y="1174095"/>
            <a:ext cx="937241" cy="1203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4F23-91B0-4335-9F13-26CBCFCD7AE1}"/>
              </a:ext>
            </a:extLst>
          </p:cNvPr>
          <p:cNvSpPr txBox="1"/>
          <p:nvPr/>
        </p:nvSpPr>
        <p:spPr>
          <a:xfrm>
            <a:off x="6200159" y="466209"/>
            <a:ext cx="592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 que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entre </a:t>
            </a:r>
            <a:r>
              <a:rPr lang="en-US" sz="2000" dirty="0" err="1"/>
              <a:t>corchetes</a:t>
            </a:r>
            <a:r>
              <a:rPr lang="en-US" sz="2000" dirty="0"/>
              <a:t> se </a:t>
            </a:r>
            <a:r>
              <a:rPr lang="en-US" sz="2000" dirty="0" err="1"/>
              <a:t>trata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relación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cambio</a:t>
            </a:r>
            <a:r>
              <a:rPr lang="en-US" sz="2000" dirty="0"/>
              <a:t> para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nodos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entre </a:t>
            </a:r>
            <a:r>
              <a:rPr lang="en-US" sz="2000" dirty="0" err="1"/>
              <a:t>paréntesis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76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661E-6878-4529-A0BF-F3206A4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F77C-4ACA-4DAE-8B08-BF5D024C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• Los datos de las relaciones “</a:t>
            </a:r>
            <a:r>
              <a:rPr lang="es-ES" dirty="0">
                <a:solidFill>
                  <a:srgbClr val="00B050"/>
                </a:solidFill>
              </a:rPr>
              <a:t>REDACTO</a:t>
            </a:r>
            <a:r>
              <a:rPr lang="es-ES" dirty="0"/>
              <a:t>” de las noticias publicadas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 cuyo autor se llame </a:t>
            </a:r>
            <a:r>
              <a:rPr lang="es-ES" dirty="0" err="1">
                <a:solidFill>
                  <a:srgbClr val="0000FF"/>
                </a:solidFill>
              </a:rPr>
              <a:t>Laro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dirty="0">
                <a:solidFill>
                  <a:srgbClr val="7030A0"/>
                </a:solidFill>
                <a:latin typeface="TrebuchetMS"/>
              </a:rPr>
              <a:t>relation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)-[r:</a:t>
            </a:r>
            <a:r>
              <a:rPr lang="es-ES" dirty="0">
                <a:solidFill>
                  <a:srgbClr val="00B050"/>
                </a:solidFill>
              </a:rPr>
              <a:t>REDACTO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]-&gt;(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n.anio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2017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u.nombre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'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Laro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'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dirty="0">
                <a:solidFill>
                  <a:srgbClr val="7030A0"/>
                </a:solidFill>
                <a:latin typeface="TrebuchetMS"/>
              </a:rPr>
              <a:t>relation</a:t>
            </a:r>
            <a:endParaRPr lang="es-ES" dirty="0">
              <a:solidFill>
                <a:srgbClr val="7030A0"/>
              </a:solidFill>
              <a:latin typeface="TrebuchetMS"/>
            </a:endParaRPr>
          </a:p>
          <a:p>
            <a:pPr marL="0" indent="0">
              <a:buNone/>
            </a:pPr>
            <a:r>
              <a:rPr lang="es-ES" dirty="0"/>
              <a:t>• Las cuentas de X (Twitter) de los usuarios que hayan puntuado noticias redactadas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MATCH </a:t>
            </a:r>
            <a:r>
              <a:rPr lang="en-US" dirty="0">
                <a:solidFill>
                  <a:srgbClr val="7030A0"/>
                </a:solidFill>
                <a:latin typeface="TrebuchetMS"/>
              </a:rPr>
              <a:t>relation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)-[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r:</a:t>
            </a:r>
            <a:r>
              <a:rPr lang="en-US" dirty="0" err="1">
                <a:solidFill>
                  <a:srgbClr val="00B050"/>
                </a:solidFill>
              </a:rPr>
              <a:t>PUNTUO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]-&gt;(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n: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WHERE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n.anio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 = 2017 </a:t>
            </a: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RETURN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rebuchetMS"/>
              </a:rPr>
              <a:t>u.cuenta_</a:t>
            </a:r>
            <a:r>
              <a:rPr lang="en-US" dirty="0" err="1">
                <a:solidFill>
                  <a:srgbClr val="000000"/>
                </a:solidFill>
                <a:latin typeface="TrebuchetMS"/>
              </a:rPr>
              <a:t>x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FEFF96-D84A-4297-9214-62B1431B4A0B}"/>
              </a:ext>
            </a:extLst>
          </p:cNvPr>
          <p:cNvCxnSpPr>
            <a:cxnSpLocks/>
          </p:cNvCxnSpPr>
          <p:nvPr/>
        </p:nvCxnSpPr>
        <p:spPr>
          <a:xfrm>
            <a:off x="5953760" y="5585381"/>
            <a:ext cx="1178560" cy="42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A12296-5A4E-4A43-A570-2697EFF59497}"/>
              </a:ext>
            </a:extLst>
          </p:cNvPr>
          <p:cNvSpPr txBox="1"/>
          <p:nvPr/>
        </p:nvSpPr>
        <p:spPr>
          <a:xfrm>
            <a:off x="7132320" y="5585381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Acá</a:t>
            </a:r>
            <a:r>
              <a:rPr lang="en-US" sz="2000" dirty="0"/>
              <a:t> se </a:t>
            </a:r>
            <a:r>
              <a:rPr lang="en-US" sz="2000" dirty="0" err="1"/>
              <a:t>muestra</a:t>
            </a:r>
            <a:r>
              <a:rPr lang="en-US" sz="2000" dirty="0"/>
              <a:t> que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RETURN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algo </a:t>
            </a:r>
            <a:r>
              <a:rPr lang="en-US" sz="2000" dirty="0" err="1"/>
              <a:t>distinto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7030A0"/>
                </a:solidFill>
              </a:rPr>
              <a:t>relation</a:t>
            </a:r>
            <a:r>
              <a:rPr lang="en-US" sz="2000" dirty="0"/>
              <a:t>, que es lo que se </a:t>
            </a:r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anteriores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41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1BAC-572F-EBAE-9AA9-B98ACF1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Borrando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y sus </a:t>
            </a:r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97CD-4EBB-55F8-DB19-7F159B59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 (</a:t>
            </a:r>
            <a:r>
              <a:rPr lang="en-US" dirty="0" err="1"/>
              <a:t>u:</a:t>
            </a:r>
            <a:r>
              <a:rPr lang="en-US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dirty="0"/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u.nombre</a:t>
            </a:r>
            <a:r>
              <a:rPr lang="en-US" dirty="0"/>
              <a:t> = 'Miguel'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DETACH</a:t>
            </a:r>
            <a:r>
              <a:rPr lang="en-US" dirty="0"/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DELETE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 (</a:t>
            </a:r>
            <a:r>
              <a:rPr lang="en-US" dirty="0" err="1"/>
              <a:t>u:</a:t>
            </a:r>
            <a:r>
              <a:rPr lang="en-US" dirty="0" err="1">
                <a:solidFill>
                  <a:srgbClr val="FF0000"/>
                </a:solidFill>
                <a:latin typeface="TrebuchetMS"/>
              </a:rPr>
              <a:t>usuario</a:t>
            </a:r>
            <a:r>
              <a:rPr lang="en-US" dirty="0"/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u.nombre</a:t>
            </a:r>
            <a:r>
              <a:rPr lang="en-US" dirty="0"/>
              <a:t> = '</a:t>
            </a:r>
            <a:r>
              <a:rPr lang="en-US" dirty="0" err="1"/>
              <a:t>Laro</a:t>
            </a:r>
            <a:r>
              <a:rPr lang="en-US" dirty="0"/>
              <a:t>'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DETACH</a:t>
            </a:r>
            <a:r>
              <a:rPr lang="en-US" dirty="0"/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DELETE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 (</a:t>
            </a:r>
            <a:r>
              <a:rPr lang="en-US" dirty="0" err="1"/>
              <a:t>n:</a:t>
            </a:r>
            <a:r>
              <a:rPr lang="en-US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dirty="0"/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n.titulo</a:t>
            </a:r>
            <a:r>
              <a:rPr lang="en-US" dirty="0"/>
              <a:t> = 'Noticia1Laro'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DETACH</a:t>
            </a:r>
            <a:r>
              <a:rPr lang="en-US" dirty="0"/>
              <a:t>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DELETE</a:t>
            </a:r>
            <a:r>
              <a:rPr lang="en-US" dirty="0"/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 (</a:t>
            </a:r>
            <a:r>
              <a:rPr lang="en-US" dirty="0" err="1"/>
              <a:t>n:</a:t>
            </a:r>
            <a:r>
              <a:rPr lang="en-US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dirty="0"/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n.titulo</a:t>
            </a:r>
            <a:r>
              <a:rPr lang="en-US" dirty="0"/>
              <a:t> = 'Noticia2Laro'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DETACH DELETE </a:t>
            </a: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 (</a:t>
            </a:r>
            <a:r>
              <a:rPr lang="en-US" dirty="0" err="1"/>
              <a:t>n:</a:t>
            </a:r>
            <a:r>
              <a:rPr lang="en-US" dirty="0" err="1">
                <a:solidFill>
                  <a:srgbClr val="FF0000"/>
                </a:solidFill>
                <a:latin typeface="TrebuchetMS"/>
              </a:rPr>
              <a:t>noticia</a:t>
            </a:r>
            <a:r>
              <a:rPr lang="en-US" dirty="0"/>
              <a:t>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n.titulo</a:t>
            </a:r>
            <a:r>
              <a:rPr lang="en-US" dirty="0"/>
              <a:t> = '</a:t>
            </a:r>
            <a:r>
              <a:rPr lang="en-US" dirty="0" err="1"/>
              <a:t>NoticiaMiguel</a:t>
            </a:r>
            <a:r>
              <a:rPr lang="en-US" dirty="0"/>
              <a:t>'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DETACH DELETE </a:t>
            </a: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simplemente</a:t>
            </a:r>
            <a:r>
              <a:rPr lang="en-US" dirty="0"/>
              <a:t>, lo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borra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pt-BR" dirty="0"/>
              <a:t> (n) </a:t>
            </a:r>
            <a:r>
              <a:rPr lang="pt-BR" dirty="0">
                <a:solidFill>
                  <a:srgbClr val="0070C1"/>
                </a:solidFill>
                <a:latin typeface="TrebuchetMS"/>
              </a:rPr>
              <a:t>DETACH DELETE </a:t>
            </a:r>
            <a:r>
              <a:rPr lang="pt-BR" dirty="0"/>
              <a:t>n</a:t>
            </a:r>
          </a:p>
          <a:p>
            <a:pPr marL="0" indent="0">
              <a:buNone/>
            </a:pPr>
            <a:r>
              <a:rPr lang="pt-BR" dirty="0"/>
              <a:t>(pero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aún</a:t>
            </a:r>
            <a:r>
              <a:rPr lang="pt-BR" dirty="0"/>
              <a:t> </a:t>
            </a:r>
            <a:r>
              <a:rPr lang="pt-BR" dirty="0" err="1"/>
              <a:t>quedan</a:t>
            </a:r>
            <a:r>
              <a:rPr lang="pt-BR" dirty="0"/>
              <a:t>...se </a:t>
            </a:r>
            <a:r>
              <a:rPr lang="pt-BR" dirty="0" err="1"/>
              <a:t>pueden</a:t>
            </a:r>
            <a:r>
              <a:rPr lang="pt-BR" dirty="0"/>
              <a:t> ver 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>
                <a:solidFill>
                  <a:srgbClr val="0070C1"/>
                </a:solidFill>
                <a:latin typeface="TrebuchetMS"/>
              </a:rPr>
              <a:t>SHOW CONSTRAINT</a:t>
            </a:r>
            <a:r>
              <a:rPr lang="pt-B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F1BF-4099-4E55-B1F1-479021AB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AB3A-7741-4FBE-A2AD-4DBF4A33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Continuando con el ejemplo, se propone añadir al esquema los comentarios que los usuarios pueden hacer a las noticias.</a:t>
            </a:r>
          </a:p>
          <a:p>
            <a:r>
              <a:rPr lang="es-ES" dirty="0"/>
              <a:t>Se va a considerar que las noticias y los comentarios, además de su etiqueta correspondiente (o sea, </a:t>
            </a:r>
            <a:r>
              <a:rPr lang="es-ES" dirty="0">
                <a:solidFill>
                  <a:srgbClr val="0000FF"/>
                </a:solidFill>
              </a:rPr>
              <a:t>noticia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comentario</a:t>
            </a:r>
            <a:r>
              <a:rPr lang="es-ES" dirty="0"/>
              <a:t>) tengan también una etiqueta común adicional (llamada “</a:t>
            </a:r>
            <a:r>
              <a:rPr lang="es-ES" dirty="0">
                <a:solidFill>
                  <a:srgbClr val="0000FF"/>
                </a:solidFill>
              </a:rPr>
              <a:t>contenido</a:t>
            </a:r>
            <a:r>
              <a:rPr lang="es-ES" dirty="0"/>
              <a:t>”) que indique que estos nodos almacenan contenidos de un blog. </a:t>
            </a:r>
          </a:p>
          <a:p>
            <a:r>
              <a:rPr lang="es-ES" dirty="0"/>
              <a:t>Hacer entonces lo siguiente: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19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1215-D924-46C9-83E9-A3619E7E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3427-618A-44AA-AD1A-193741C3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• Añadir a los nodos </a:t>
            </a:r>
            <a:r>
              <a:rPr lang="es-ES" dirty="0">
                <a:solidFill>
                  <a:srgbClr val="0000FF"/>
                </a:solidFill>
              </a:rPr>
              <a:t>noticia</a:t>
            </a:r>
            <a:r>
              <a:rPr lang="es-ES" dirty="0"/>
              <a:t> una segunda etiqueta llamada “</a:t>
            </a:r>
            <a:r>
              <a:rPr lang="es-ES" dirty="0">
                <a:solidFill>
                  <a:srgbClr val="0000FF"/>
                </a:solidFill>
              </a:rPr>
              <a:t>contenido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• Crear </a:t>
            </a:r>
            <a:r>
              <a:rPr lang="es-ES" b="1" dirty="0"/>
              <a:t>nodos de comentarios, </a:t>
            </a:r>
            <a:r>
              <a:rPr lang="es-ES" dirty="0"/>
              <a:t>cada uno con doble etiqueta (“</a:t>
            </a:r>
            <a:r>
              <a:rPr lang="es-ES" dirty="0">
                <a:solidFill>
                  <a:srgbClr val="0000FF"/>
                </a:solidFill>
              </a:rPr>
              <a:t>comentario</a:t>
            </a:r>
            <a:r>
              <a:rPr lang="es-ES" dirty="0"/>
              <a:t>” y</a:t>
            </a:r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>
                <a:solidFill>
                  <a:srgbClr val="0000FF"/>
                </a:solidFill>
              </a:rPr>
              <a:t>contenido</a:t>
            </a:r>
            <a:r>
              <a:rPr lang="es-ES" dirty="0"/>
              <a:t>”).</a:t>
            </a:r>
          </a:p>
          <a:p>
            <a:pPr marL="0" indent="0">
              <a:buNone/>
            </a:pPr>
            <a:r>
              <a:rPr lang="es-ES" dirty="0"/>
              <a:t>• Crear otras restricciones que se consideren necesarias (</a:t>
            </a:r>
            <a:r>
              <a:rPr lang="es-ES" dirty="0">
                <a:solidFill>
                  <a:srgbClr val="FF0000"/>
                </a:solidFill>
              </a:rPr>
              <a:t>¿impedir que un usuario comente o puntúe sus propias noticias?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• Crear las relaciones entre los </a:t>
            </a:r>
            <a:r>
              <a:rPr lang="es-ES" dirty="0">
                <a:solidFill>
                  <a:srgbClr val="0000FF"/>
                </a:solidFill>
              </a:rPr>
              <a:t>usuarios </a:t>
            </a:r>
            <a:r>
              <a:rPr lang="es-ES" dirty="0"/>
              <a:t>y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/>
              <a:t>los </a:t>
            </a:r>
            <a:r>
              <a:rPr lang="es-ES" dirty="0">
                <a:solidFill>
                  <a:srgbClr val="0000FF"/>
                </a:solidFill>
              </a:rPr>
              <a:t>comentarios</a:t>
            </a:r>
            <a:r>
              <a:rPr lang="es-ES" dirty="0"/>
              <a:t>. ¿Tienen estas relaciones alguna propiedad? ¿O deben ir estas propiedades más bien en los nodos comentarios?</a:t>
            </a:r>
          </a:p>
          <a:p>
            <a:pPr marL="0" indent="0">
              <a:buNone/>
            </a:pPr>
            <a:r>
              <a:rPr lang="es-ES" dirty="0"/>
              <a:t>• Crear las relaciones entre los </a:t>
            </a:r>
            <a:r>
              <a:rPr lang="es-ES" dirty="0">
                <a:solidFill>
                  <a:srgbClr val="0000FF"/>
                </a:solidFill>
              </a:rPr>
              <a:t>comentarios</a:t>
            </a:r>
            <a:r>
              <a:rPr lang="es-ES" dirty="0"/>
              <a:t> y las </a:t>
            </a:r>
            <a:r>
              <a:rPr lang="es-ES" dirty="0">
                <a:solidFill>
                  <a:srgbClr val="0000FF"/>
                </a:solidFill>
              </a:rPr>
              <a:t>noticias</a:t>
            </a:r>
            <a:r>
              <a:rPr lang="es-ES" dirty="0"/>
              <a:t>. ¿Tienen estas relaciones alguna propiedad? ¿O deben ir estas propiedades más bien en los nodos comentarios?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4A8717-4CF3-48F6-A8DB-2690A21FC74A}"/>
              </a:ext>
            </a:extLst>
          </p:cNvPr>
          <p:cNvSpPr/>
          <p:nvPr/>
        </p:nvSpPr>
        <p:spPr>
          <a:xfrm>
            <a:off x="2128520" y="2661919"/>
            <a:ext cx="2429053" cy="19100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USUARIO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 err="1">
                <a:solidFill>
                  <a:schemeClr val="tx1"/>
                </a:solidFill>
              </a:rPr>
              <a:t>nombreUsuario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cuenta_x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° </a:t>
            </a:r>
            <a:r>
              <a:rPr lang="en-US" dirty="0" err="1">
                <a:solidFill>
                  <a:schemeClr val="tx1"/>
                </a:solidFill>
              </a:rPr>
              <a:t>teléfono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84ABBD-3C87-4800-A99E-614B8621143B}"/>
              </a:ext>
            </a:extLst>
          </p:cNvPr>
          <p:cNvSpPr/>
          <p:nvPr/>
        </p:nvSpPr>
        <p:spPr>
          <a:xfrm>
            <a:off x="8178802" y="2682240"/>
            <a:ext cx="2448560" cy="174752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NOTICIA</a:t>
            </a:r>
          </a:p>
          <a:p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idn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título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fecha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0A6130-BA12-4A99-B311-1A69DA09836B}"/>
              </a:ext>
            </a:extLst>
          </p:cNvPr>
          <p:cNvSpPr/>
          <p:nvPr/>
        </p:nvSpPr>
        <p:spPr>
          <a:xfrm>
            <a:off x="5143500" y="629920"/>
            <a:ext cx="2448560" cy="174752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PUNTUACIÓN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valor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3003F-230A-453B-AFC4-3A2CD7E4B24A}"/>
              </a:ext>
            </a:extLst>
          </p:cNvPr>
          <p:cNvCxnSpPr>
            <a:cxnSpLocks/>
          </p:cNvCxnSpPr>
          <p:nvPr/>
        </p:nvCxnSpPr>
        <p:spPr>
          <a:xfrm flipH="1">
            <a:off x="7592060" y="1518920"/>
            <a:ext cx="30734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8B0F18-4FCF-43C1-8A01-2B49B59ED25C}"/>
              </a:ext>
            </a:extLst>
          </p:cNvPr>
          <p:cNvCxnSpPr/>
          <p:nvPr/>
        </p:nvCxnSpPr>
        <p:spPr>
          <a:xfrm>
            <a:off x="7592060" y="1198880"/>
            <a:ext cx="307340" cy="314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4C6E07-FC9F-47D7-B640-6EDA23263734}"/>
              </a:ext>
            </a:extLst>
          </p:cNvPr>
          <p:cNvCxnSpPr>
            <a:endCxn id="6" idx="1"/>
          </p:cNvCxnSpPr>
          <p:nvPr/>
        </p:nvCxnSpPr>
        <p:spPr>
          <a:xfrm>
            <a:off x="3352800" y="1503680"/>
            <a:ext cx="179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E10906-AC36-4E51-8FE3-38F235F558CA}"/>
              </a:ext>
            </a:extLst>
          </p:cNvPr>
          <p:cNvCxnSpPr/>
          <p:nvPr/>
        </p:nvCxnSpPr>
        <p:spPr>
          <a:xfrm>
            <a:off x="7592060" y="1503680"/>
            <a:ext cx="179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18AAD2-CB61-4B21-BB2C-78BBFC8640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43047" y="1513840"/>
            <a:ext cx="9753" cy="114807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C4650C-79D3-4508-8032-760FBE3103C4}"/>
              </a:ext>
            </a:extLst>
          </p:cNvPr>
          <p:cNvCxnSpPr>
            <a:cxnSpLocks/>
          </p:cNvCxnSpPr>
          <p:nvPr/>
        </p:nvCxnSpPr>
        <p:spPr>
          <a:xfrm flipV="1">
            <a:off x="9382760" y="1503680"/>
            <a:ext cx="0" cy="11480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B09538-7FB5-476A-AEBF-4FDE2DCF2B5D}"/>
              </a:ext>
            </a:extLst>
          </p:cNvPr>
          <p:cNvSpPr txBox="1"/>
          <p:nvPr/>
        </p:nvSpPr>
        <p:spPr>
          <a:xfrm>
            <a:off x="1763720" y="219277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el</a:t>
            </a:r>
            <a:r>
              <a:rPr lang="en-US" i="1" dirty="0"/>
              <a:t> </a:t>
            </a:r>
            <a:r>
              <a:rPr lang="en-US" i="1" dirty="0" err="1"/>
              <a:t>punteador</a:t>
            </a:r>
            <a:r>
              <a:rPr lang="en-US" i="1" dirty="0"/>
              <a:t> 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1BD19-D331-4F7B-AE55-E98600A3B5B6}"/>
              </a:ext>
            </a:extLst>
          </p:cNvPr>
          <p:cNvSpPr txBox="1"/>
          <p:nvPr/>
        </p:nvSpPr>
        <p:spPr>
          <a:xfrm>
            <a:off x="9445347" y="2211308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sujeto</a:t>
            </a:r>
            <a:r>
              <a:rPr lang="en-US" i="1" dirty="0"/>
              <a:t> 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6DB25-5EB7-40CC-AA44-BA5CD4C79A27}"/>
              </a:ext>
            </a:extLst>
          </p:cNvPr>
          <p:cNvSpPr txBox="1"/>
          <p:nvPr/>
        </p:nvSpPr>
        <p:spPr>
          <a:xfrm>
            <a:off x="4107979" y="792133"/>
            <a:ext cx="119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puntuada</a:t>
            </a:r>
            <a:r>
              <a:rPr lang="en-US" i="1" dirty="0"/>
              <a:t> </a:t>
            </a:r>
          </a:p>
          <a:p>
            <a:r>
              <a:rPr lang="en-US" i="1" dirty="0" err="1"/>
              <a:t>por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48E82-E7C1-4EDF-BE21-5E5171414ABF}"/>
              </a:ext>
            </a:extLst>
          </p:cNvPr>
          <p:cNvSpPr txBox="1"/>
          <p:nvPr/>
        </p:nvSpPr>
        <p:spPr>
          <a:xfrm>
            <a:off x="7957944" y="99540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960BF6-A7A8-4149-857A-AF583273E251}"/>
              </a:ext>
            </a:extLst>
          </p:cNvPr>
          <p:cNvCxnSpPr>
            <a:cxnSpLocks/>
          </p:cNvCxnSpPr>
          <p:nvPr/>
        </p:nvCxnSpPr>
        <p:spPr>
          <a:xfrm flipH="1">
            <a:off x="4825187" y="1180069"/>
            <a:ext cx="30734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DC284-1302-4D5D-8540-CA14B4BCAB30}"/>
              </a:ext>
            </a:extLst>
          </p:cNvPr>
          <p:cNvCxnSpPr/>
          <p:nvPr/>
        </p:nvCxnSpPr>
        <p:spPr>
          <a:xfrm>
            <a:off x="4825187" y="1484869"/>
            <a:ext cx="307340" cy="314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3EEF3D-B9AF-49A1-9487-F5CD5A35D898}"/>
              </a:ext>
            </a:extLst>
          </p:cNvPr>
          <p:cNvSpPr/>
          <p:nvPr/>
        </p:nvSpPr>
        <p:spPr>
          <a:xfrm>
            <a:off x="5184016" y="4876800"/>
            <a:ext cx="2448560" cy="174752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COMENTARIO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cuerpo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fecha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80D646-65B5-4A4D-924F-12C0C1E8BB88}"/>
              </a:ext>
            </a:extLst>
          </p:cNvPr>
          <p:cNvCxnSpPr>
            <a:cxnSpLocks/>
          </p:cNvCxnSpPr>
          <p:nvPr/>
        </p:nvCxnSpPr>
        <p:spPr>
          <a:xfrm flipH="1">
            <a:off x="7632576" y="5754131"/>
            <a:ext cx="30734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600789-F07D-43C1-A364-2903171BA57D}"/>
              </a:ext>
            </a:extLst>
          </p:cNvPr>
          <p:cNvCxnSpPr/>
          <p:nvPr/>
        </p:nvCxnSpPr>
        <p:spPr>
          <a:xfrm>
            <a:off x="7632576" y="5434091"/>
            <a:ext cx="307340" cy="314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4DEBE2-626B-4FE7-BDB1-387C66D7EC2B}"/>
              </a:ext>
            </a:extLst>
          </p:cNvPr>
          <p:cNvCxnSpPr>
            <a:cxnSpLocks/>
          </p:cNvCxnSpPr>
          <p:nvPr/>
        </p:nvCxnSpPr>
        <p:spPr>
          <a:xfrm>
            <a:off x="3393316" y="5738891"/>
            <a:ext cx="179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E47574-4971-4A2F-A9C1-77CA5CCD7FC2}"/>
              </a:ext>
            </a:extLst>
          </p:cNvPr>
          <p:cNvCxnSpPr/>
          <p:nvPr/>
        </p:nvCxnSpPr>
        <p:spPr>
          <a:xfrm>
            <a:off x="7632576" y="5738891"/>
            <a:ext cx="1790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890D6D-C5D8-4641-A1F9-4E0C53EB8CBA}"/>
              </a:ext>
            </a:extLst>
          </p:cNvPr>
          <p:cNvSpPr txBox="1"/>
          <p:nvPr/>
        </p:nvSpPr>
        <p:spPr>
          <a:xfrm>
            <a:off x="9445347" y="448742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sujeto</a:t>
            </a:r>
            <a:r>
              <a:rPr lang="en-US" i="1" dirty="0"/>
              <a:t> 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6A7C9-1A88-48AA-9D73-6192B657AE63}"/>
              </a:ext>
            </a:extLst>
          </p:cNvPr>
          <p:cNvSpPr txBox="1"/>
          <p:nvPr/>
        </p:nvSpPr>
        <p:spPr>
          <a:xfrm>
            <a:off x="3648341" y="5896649"/>
            <a:ext cx="165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hecho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endParaRPr lang="en-US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2E00E1-660D-4F46-8CBB-23F9759A81ED}"/>
              </a:ext>
            </a:extLst>
          </p:cNvPr>
          <p:cNvSpPr txBox="1"/>
          <p:nvPr/>
        </p:nvSpPr>
        <p:spPr>
          <a:xfrm>
            <a:off x="7959779" y="526109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178060-1F51-41C0-84A0-373E6835DA7C}"/>
              </a:ext>
            </a:extLst>
          </p:cNvPr>
          <p:cNvCxnSpPr>
            <a:cxnSpLocks/>
          </p:cNvCxnSpPr>
          <p:nvPr/>
        </p:nvCxnSpPr>
        <p:spPr>
          <a:xfrm flipH="1">
            <a:off x="4845383" y="5415280"/>
            <a:ext cx="30734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01D28B-E14A-4876-A695-4E3A10CE4A85}"/>
              </a:ext>
            </a:extLst>
          </p:cNvPr>
          <p:cNvCxnSpPr/>
          <p:nvPr/>
        </p:nvCxnSpPr>
        <p:spPr>
          <a:xfrm>
            <a:off x="4845383" y="5720080"/>
            <a:ext cx="307340" cy="314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2E0372-7887-404C-BDC6-CF2013062ADD}"/>
              </a:ext>
            </a:extLst>
          </p:cNvPr>
          <p:cNvCxnSpPr>
            <a:cxnSpLocks/>
          </p:cNvCxnSpPr>
          <p:nvPr/>
        </p:nvCxnSpPr>
        <p:spPr>
          <a:xfrm flipV="1">
            <a:off x="9382760" y="4490720"/>
            <a:ext cx="0" cy="11480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40AEC-9E21-463A-8F83-8CDEF02072DE}"/>
              </a:ext>
            </a:extLst>
          </p:cNvPr>
          <p:cNvCxnSpPr>
            <a:cxnSpLocks/>
          </p:cNvCxnSpPr>
          <p:nvPr/>
        </p:nvCxnSpPr>
        <p:spPr>
          <a:xfrm flipV="1">
            <a:off x="3352800" y="4572000"/>
            <a:ext cx="0" cy="11480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ADB6EC-687B-4817-98D2-0928A37DFEB6}"/>
              </a:ext>
            </a:extLst>
          </p:cNvPr>
          <p:cNvSpPr txBox="1"/>
          <p:nvPr/>
        </p:nvSpPr>
        <p:spPr>
          <a:xfrm>
            <a:off x="1538777" y="4592320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el</a:t>
            </a:r>
            <a:r>
              <a:rPr lang="en-US" i="1" dirty="0"/>
              <a:t> </a:t>
            </a:r>
            <a:r>
              <a:rPr lang="en-US" i="1" dirty="0" err="1"/>
              <a:t>comentador</a:t>
            </a:r>
            <a:r>
              <a:rPr lang="en-US" i="1" dirty="0"/>
              <a:t> de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BD2EA4-7A52-47AF-B66B-8AE2882308CB}"/>
              </a:ext>
            </a:extLst>
          </p:cNvPr>
          <p:cNvCxnSpPr>
            <a:cxnSpLocks/>
          </p:cNvCxnSpPr>
          <p:nvPr/>
        </p:nvCxnSpPr>
        <p:spPr>
          <a:xfrm>
            <a:off x="4804348" y="1180069"/>
            <a:ext cx="5255" cy="643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455810-E517-43A3-8D13-3043BDD50736}"/>
              </a:ext>
            </a:extLst>
          </p:cNvPr>
          <p:cNvCxnSpPr>
            <a:cxnSpLocks/>
          </p:cNvCxnSpPr>
          <p:nvPr/>
        </p:nvCxnSpPr>
        <p:spPr>
          <a:xfrm>
            <a:off x="7903009" y="1180068"/>
            <a:ext cx="5255" cy="643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1CB2B9-E2A2-4539-BE44-E87D4E4BBA17}"/>
              </a:ext>
            </a:extLst>
          </p:cNvPr>
          <p:cNvCxnSpPr>
            <a:cxnSpLocks/>
          </p:cNvCxnSpPr>
          <p:nvPr/>
        </p:nvCxnSpPr>
        <p:spPr>
          <a:xfrm>
            <a:off x="4851067" y="5396468"/>
            <a:ext cx="5255" cy="643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0028DD-49E7-4827-AD24-C3795ED23F63}"/>
              </a:ext>
            </a:extLst>
          </p:cNvPr>
          <p:cNvCxnSpPr>
            <a:cxnSpLocks/>
          </p:cNvCxnSpPr>
          <p:nvPr/>
        </p:nvCxnSpPr>
        <p:spPr>
          <a:xfrm>
            <a:off x="7934661" y="5427225"/>
            <a:ext cx="5255" cy="643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4BBC75-F0F4-4EE7-9835-34DB00AE2861}"/>
              </a:ext>
            </a:extLst>
          </p:cNvPr>
          <p:cNvCxnSpPr>
            <a:cxnSpLocks/>
          </p:cNvCxnSpPr>
          <p:nvPr/>
        </p:nvCxnSpPr>
        <p:spPr>
          <a:xfrm>
            <a:off x="4577080" y="3556000"/>
            <a:ext cx="174244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6D4652-4FFC-4D46-876A-701B13A31914}"/>
              </a:ext>
            </a:extLst>
          </p:cNvPr>
          <p:cNvCxnSpPr>
            <a:cxnSpLocks/>
          </p:cNvCxnSpPr>
          <p:nvPr/>
        </p:nvCxnSpPr>
        <p:spPr>
          <a:xfrm>
            <a:off x="6319520" y="3556000"/>
            <a:ext cx="18592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B05379A-DE97-48D2-817D-2DCC8B373BCB}"/>
              </a:ext>
            </a:extLst>
          </p:cNvPr>
          <p:cNvSpPr txBox="1"/>
          <p:nvPr/>
        </p:nvSpPr>
        <p:spPr>
          <a:xfrm>
            <a:off x="4577080" y="3067287"/>
            <a:ext cx="1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el</a:t>
            </a:r>
            <a:r>
              <a:rPr lang="en-US" i="1" dirty="0"/>
              <a:t> redactor 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1668C-3CF1-42C6-9403-4C378F79F7D5}"/>
              </a:ext>
            </a:extLst>
          </p:cNvPr>
          <p:cNvSpPr txBox="1"/>
          <p:nvPr/>
        </p:nvSpPr>
        <p:spPr>
          <a:xfrm>
            <a:off x="6608093" y="3047722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redactada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endParaRPr lang="en-US" i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4522DF-75DC-4245-8515-90F3511A323B}"/>
              </a:ext>
            </a:extLst>
          </p:cNvPr>
          <p:cNvCxnSpPr>
            <a:cxnSpLocks/>
          </p:cNvCxnSpPr>
          <p:nvPr/>
        </p:nvCxnSpPr>
        <p:spPr>
          <a:xfrm flipH="1">
            <a:off x="7871374" y="3261360"/>
            <a:ext cx="30734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3346DA-7EF4-4ED5-AE94-145B93FD3FE7}"/>
              </a:ext>
            </a:extLst>
          </p:cNvPr>
          <p:cNvCxnSpPr/>
          <p:nvPr/>
        </p:nvCxnSpPr>
        <p:spPr>
          <a:xfrm>
            <a:off x="7890967" y="3535680"/>
            <a:ext cx="307340" cy="314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E1ECBE-1FCA-4E59-A142-ADF145255A6B}"/>
              </a:ext>
            </a:extLst>
          </p:cNvPr>
          <p:cNvCxnSpPr>
            <a:cxnSpLocks/>
          </p:cNvCxnSpPr>
          <p:nvPr/>
        </p:nvCxnSpPr>
        <p:spPr>
          <a:xfrm flipV="1">
            <a:off x="8666480" y="995403"/>
            <a:ext cx="555447" cy="210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6805CC-608C-40B1-8624-F7A9C4351815}"/>
              </a:ext>
            </a:extLst>
          </p:cNvPr>
          <p:cNvSpPr txBox="1"/>
          <p:nvPr/>
        </p:nvSpPr>
        <p:spPr>
          <a:xfrm>
            <a:off x="9335239" y="587246"/>
            <a:ext cx="18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se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a usar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la BDG…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22D8-DF36-BDF6-6733-2C50EDB1485E}"/>
              </a:ext>
            </a:extLst>
          </p:cNvPr>
          <p:cNvSpPr txBox="1"/>
          <p:nvPr/>
        </p:nvSpPr>
        <p:spPr>
          <a:xfrm>
            <a:off x="436879" y="587246"/>
            <a:ext cx="275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Modelo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Entidad-Relación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55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BACC0C-A3DA-8CEC-D73A-252766CE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308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Con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respecto</a:t>
            </a:r>
            <a:r>
              <a:rPr lang="en-US" sz="2800" dirty="0">
                <a:latin typeface="+mn-lt"/>
                <a:ea typeface="+mn-ea"/>
                <a:cs typeface="+mn-cs"/>
              </a:rPr>
              <a:t> a las dos </a:t>
            </a:r>
            <a:r>
              <a:rPr lang="en-US" sz="2800" dirty="0" err="1">
                <a:latin typeface="+mn-lt"/>
                <a:ea typeface="+mn-ea"/>
                <a:cs typeface="+mn-cs"/>
              </a:rPr>
              <a:t>preguntas</a:t>
            </a:r>
            <a:r>
              <a:rPr lang="en-US" sz="2800" dirty="0">
                <a:latin typeface="+mn-lt"/>
                <a:ea typeface="+mn-ea"/>
                <a:cs typeface="+mn-cs"/>
              </a:rPr>
              <a:t> de la </a:t>
            </a:r>
            <a:r>
              <a:rPr lang="en-US" sz="2800" dirty="0" err="1">
                <a:latin typeface="+mn-lt"/>
                <a:ea typeface="+mn-ea"/>
                <a:cs typeface="+mn-cs"/>
              </a:rPr>
              <a:t>diapositiva</a:t>
            </a:r>
            <a:r>
              <a:rPr lang="en-US" sz="2800" dirty="0">
                <a:latin typeface="+mn-lt"/>
                <a:ea typeface="+mn-ea"/>
                <a:cs typeface="+mn-cs"/>
              </a:rPr>
              <a:t> anterior, </a:t>
            </a:r>
            <a:r>
              <a:rPr lang="en-US" dirty="0" err="1"/>
              <a:t>e</a:t>
            </a:r>
            <a:r>
              <a:rPr lang="en-US" sz="2800" dirty="0" err="1">
                <a:latin typeface="+mn-lt"/>
                <a:ea typeface="+mn-ea"/>
                <a:cs typeface="+mn-cs"/>
              </a:rPr>
              <a:t>sto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significa</a:t>
            </a:r>
            <a:r>
              <a:rPr lang="en-US" sz="2800" dirty="0">
                <a:latin typeface="+mn-lt"/>
                <a:ea typeface="+mn-ea"/>
                <a:cs typeface="+mn-cs"/>
              </a:rPr>
              <a:t> que </a:t>
            </a:r>
            <a:r>
              <a:rPr lang="en-US" sz="2800" dirty="0" err="1">
                <a:latin typeface="+mn-lt"/>
                <a:ea typeface="+mn-ea"/>
                <a:cs typeface="+mn-cs"/>
              </a:rPr>
              <a:t>los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atributos</a:t>
            </a:r>
            <a:r>
              <a:rPr lang="en-US" sz="2800" dirty="0">
                <a:latin typeface="+mn-lt"/>
                <a:ea typeface="+mn-ea"/>
                <a:cs typeface="+mn-cs"/>
              </a:rPr>
              <a:t> (</a:t>
            </a:r>
            <a:r>
              <a:rPr lang="en-US" sz="2800" dirty="0" err="1">
                <a:latin typeface="+mn-lt"/>
                <a:ea typeface="+mn-ea"/>
                <a:cs typeface="+mn-cs"/>
              </a:rPr>
              <a:t>propiedades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la BDG) de </a:t>
            </a:r>
            <a:r>
              <a:rPr lang="en-US" sz="2800" dirty="0" err="1">
                <a:latin typeface="+mn-lt"/>
                <a:ea typeface="+mn-ea"/>
                <a:cs typeface="+mn-cs"/>
              </a:rPr>
              <a:t>una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entidad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intersección</a:t>
            </a:r>
            <a:r>
              <a:rPr lang="en-US" sz="2800" dirty="0">
                <a:latin typeface="+mn-lt"/>
                <a:ea typeface="+mn-ea"/>
                <a:cs typeface="+mn-cs"/>
              </a:rPr>
              <a:t> (</a:t>
            </a:r>
            <a:r>
              <a:rPr lang="en-US" sz="2800" b="1" dirty="0">
                <a:latin typeface="+mn-lt"/>
                <a:ea typeface="+mn-ea"/>
                <a:cs typeface="+mn-cs"/>
              </a:rPr>
              <a:t>COMENTARIO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el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800" dirty="0">
                <a:latin typeface="+mn-lt"/>
                <a:ea typeface="+mn-ea"/>
                <a:cs typeface="+mn-cs"/>
              </a:rPr>
              <a:t> E-R) </a:t>
            </a:r>
            <a:r>
              <a:rPr lang="en-US" sz="2800" dirty="0" err="1">
                <a:latin typeface="+mn-lt"/>
                <a:ea typeface="+mn-ea"/>
                <a:cs typeface="+mn-cs"/>
              </a:rPr>
              <a:t>pueden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ir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la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entidad</a:t>
            </a:r>
            <a:r>
              <a:rPr lang="en-US" sz="2800" dirty="0">
                <a:latin typeface="+mn-lt"/>
                <a:ea typeface="+mn-ea"/>
                <a:cs typeface="+mn-cs"/>
              </a:rPr>
              <a:t> (</a:t>
            </a:r>
            <a:r>
              <a:rPr lang="en-US" sz="2800" dirty="0" err="1">
                <a:latin typeface="+mn-lt"/>
                <a:ea typeface="+mn-ea"/>
                <a:cs typeface="+mn-cs"/>
              </a:rPr>
              <a:t>nodo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la BDG) o ser </a:t>
            </a:r>
            <a:r>
              <a:rPr lang="en-US" sz="2800" dirty="0" err="1">
                <a:latin typeface="+mn-lt"/>
                <a:ea typeface="+mn-ea"/>
                <a:cs typeface="+mn-cs"/>
              </a:rPr>
              <a:t>puestos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cualquiera</a:t>
            </a:r>
            <a:r>
              <a:rPr lang="en-US" sz="2800" dirty="0">
                <a:latin typeface="+mn-lt"/>
                <a:ea typeface="+mn-ea"/>
                <a:cs typeface="+mn-cs"/>
              </a:rPr>
              <a:t> de las dos </a:t>
            </a:r>
            <a:r>
              <a:rPr lang="en-US" sz="2800" dirty="0" err="1">
                <a:latin typeface="+mn-lt"/>
                <a:ea typeface="+mn-ea"/>
                <a:cs typeface="+mn-cs"/>
              </a:rPr>
              <a:t>relaciones</a:t>
            </a:r>
            <a:r>
              <a:rPr lang="en-US" sz="2800" dirty="0"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800" dirty="0" err="1">
                <a:latin typeface="+mn-lt"/>
                <a:ea typeface="+mn-ea"/>
                <a:cs typeface="+mn-cs"/>
              </a:rPr>
              <a:t>Otra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alternativa</a:t>
            </a:r>
            <a:r>
              <a:rPr lang="en-US" sz="2800" dirty="0">
                <a:latin typeface="+mn-lt"/>
                <a:ea typeface="+mn-ea"/>
                <a:cs typeface="+mn-cs"/>
              </a:rPr>
              <a:t> es </a:t>
            </a:r>
            <a:r>
              <a:rPr lang="en-US" sz="2800" dirty="0" err="1">
                <a:latin typeface="+mn-lt"/>
                <a:ea typeface="+mn-ea"/>
                <a:cs typeface="+mn-cs"/>
              </a:rPr>
              <a:t>tratar</a:t>
            </a:r>
            <a:r>
              <a:rPr lang="en-US" sz="2800" dirty="0">
                <a:latin typeface="+mn-lt"/>
                <a:ea typeface="+mn-ea"/>
                <a:cs typeface="+mn-cs"/>
              </a:rPr>
              <a:t> a COMENTARIO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la BDG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como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una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relación</a:t>
            </a:r>
            <a:r>
              <a:rPr lang="en-US" sz="2800" dirty="0">
                <a:latin typeface="+mn-lt"/>
                <a:ea typeface="+mn-ea"/>
                <a:cs typeface="+mn-cs"/>
              </a:rPr>
              <a:t> (y no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como</a:t>
            </a:r>
            <a:r>
              <a:rPr lang="en-US" sz="2800" dirty="0">
                <a:latin typeface="+mn-lt"/>
                <a:ea typeface="+mn-ea"/>
                <a:cs typeface="+mn-cs"/>
              </a:rPr>
              <a:t>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nodo</a:t>
            </a:r>
            <a:r>
              <a:rPr lang="en-US" sz="2800" dirty="0">
                <a:latin typeface="+mn-lt"/>
                <a:ea typeface="+mn-ea"/>
                <a:cs typeface="+mn-cs"/>
              </a:rPr>
              <a:t>) y </a:t>
            </a:r>
            <a:r>
              <a:rPr lang="en-US" sz="2800" dirty="0" err="1">
                <a:latin typeface="+mn-lt"/>
                <a:ea typeface="+mn-ea"/>
                <a:cs typeface="+mn-cs"/>
              </a:rPr>
              <a:t>ponerle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propiedades</a:t>
            </a:r>
            <a:r>
              <a:rPr lang="en-US" sz="2800" dirty="0"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muesta</a:t>
            </a:r>
            <a:r>
              <a:rPr lang="en-US" dirty="0"/>
              <a:t> que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versatilidad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e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BDG…</a:t>
            </a:r>
          </a:p>
        </p:txBody>
      </p:sp>
    </p:spTree>
    <p:extLst>
      <p:ext uri="{BB962C8B-B14F-4D97-AF65-F5344CB8AC3E}">
        <p14:creationId xmlns:p14="http://schemas.microsoft.com/office/powerpoint/2010/main" val="13812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402DEDE-E02C-4528-B5A3-4D72B9DB9AEB}"/>
              </a:ext>
            </a:extLst>
          </p:cNvPr>
          <p:cNvSpPr/>
          <p:nvPr/>
        </p:nvSpPr>
        <p:spPr>
          <a:xfrm>
            <a:off x="3619723" y="4099559"/>
            <a:ext cx="1311710" cy="121741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00117A-CD89-4E6F-8917-E41665C3D254}"/>
              </a:ext>
            </a:extLst>
          </p:cNvPr>
          <p:cNvSpPr/>
          <p:nvPr/>
        </p:nvSpPr>
        <p:spPr>
          <a:xfrm>
            <a:off x="7518376" y="4025124"/>
            <a:ext cx="1311710" cy="121741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CC3014A-3703-495D-83E8-66C69595C176}"/>
              </a:ext>
            </a:extLst>
          </p:cNvPr>
          <p:cNvSpPr/>
          <p:nvPr/>
        </p:nvSpPr>
        <p:spPr>
          <a:xfrm rot="17410002">
            <a:off x="3514032" y="2416041"/>
            <a:ext cx="2935055" cy="463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92987A-87AE-4C38-9419-BED6E6617936}"/>
              </a:ext>
            </a:extLst>
          </p:cNvPr>
          <p:cNvSpPr/>
          <p:nvPr/>
        </p:nvSpPr>
        <p:spPr>
          <a:xfrm rot="14946503">
            <a:off x="6017095" y="2369584"/>
            <a:ext cx="2876410" cy="463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41D84-563A-4B91-B29E-07A72EB9F5A9}"/>
              </a:ext>
            </a:extLst>
          </p:cNvPr>
          <p:cNvSpPr txBox="1"/>
          <p:nvPr/>
        </p:nvSpPr>
        <p:spPr>
          <a:xfrm>
            <a:off x="3515360" y="266307"/>
            <a:ext cx="5763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 </a:t>
            </a:r>
            <a:r>
              <a:rPr lang="en-US" sz="2400" dirty="0" err="1">
                <a:solidFill>
                  <a:srgbClr val="FF0000"/>
                </a:solidFill>
              </a:rPr>
              <a:t>estas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relaciones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tuviesen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propiedades</a:t>
            </a:r>
            <a:r>
              <a:rPr lang="en-US" sz="2400" dirty="0">
                <a:solidFill>
                  <a:srgbClr val="FF0000"/>
                </a:solidFill>
              </a:rPr>
              <a:t>, ¿se </a:t>
            </a:r>
            <a:r>
              <a:rPr lang="en-US" sz="2400" dirty="0" err="1">
                <a:solidFill>
                  <a:srgbClr val="FF0000"/>
                </a:solidFill>
              </a:rPr>
              <a:t>podrían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ubicar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nodo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Comentario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3F847-AC7E-E637-F3BF-BC303E998504}"/>
              </a:ext>
            </a:extLst>
          </p:cNvPr>
          <p:cNvSpPr/>
          <p:nvPr/>
        </p:nvSpPr>
        <p:spPr>
          <a:xfrm>
            <a:off x="2580640" y="2646679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Usuario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12E78-222D-DC6C-7DB4-D367DAA34284}"/>
              </a:ext>
            </a:extLst>
          </p:cNvPr>
          <p:cNvSpPr/>
          <p:nvPr/>
        </p:nvSpPr>
        <p:spPr>
          <a:xfrm>
            <a:off x="8422640" y="2560320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Noticia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C4499-8C74-EA17-04C0-677E17C6AE51}"/>
              </a:ext>
            </a:extLst>
          </p:cNvPr>
          <p:cNvSpPr txBox="1"/>
          <p:nvPr/>
        </p:nvSpPr>
        <p:spPr>
          <a:xfrm>
            <a:off x="193040" y="3010990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nombreUsuario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/>
              <a:t>nombre</a:t>
            </a:r>
            <a:r>
              <a:rPr lang="en-US" dirty="0"/>
              <a:t>: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cuenta_x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/>
              <a:t>t</a:t>
            </a:r>
            <a:r>
              <a:rPr lang="en-US" dirty="0" err="1">
                <a:solidFill>
                  <a:schemeClr val="tx1"/>
                </a:solidFill>
              </a:rPr>
              <a:t>eléfono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9195E-69B3-6A1A-AFC9-7B62ED3AA0F2}"/>
              </a:ext>
            </a:extLst>
          </p:cNvPr>
          <p:cNvSpPr txBox="1"/>
          <p:nvPr/>
        </p:nvSpPr>
        <p:spPr>
          <a:xfrm>
            <a:off x="5267960" y="2271735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valor: INTEGER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D0450-BA36-CFA2-40B3-DAFE905710A8}"/>
              </a:ext>
            </a:extLst>
          </p:cNvPr>
          <p:cNvSpPr txBox="1"/>
          <p:nvPr/>
        </p:nvSpPr>
        <p:spPr>
          <a:xfrm>
            <a:off x="9723120" y="3959227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título</a:t>
            </a:r>
            <a:r>
              <a:rPr lang="en-US" dirty="0"/>
              <a:t>: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0871A-D363-4064-0761-FA4E273D3367}"/>
              </a:ext>
            </a:extLst>
          </p:cNvPr>
          <p:cNvSpPr txBox="1"/>
          <p:nvPr/>
        </p:nvSpPr>
        <p:spPr>
          <a:xfrm>
            <a:off x="5509418" y="5464486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6346B5-4126-0D77-C8F5-E2C00038630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328160" y="3342640"/>
            <a:ext cx="409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F29E06-FCC8-F782-38BC-F372E48545D7}"/>
              </a:ext>
            </a:extLst>
          </p:cNvPr>
          <p:cNvSpPr txBox="1"/>
          <p:nvPr/>
        </p:nvSpPr>
        <p:spPr>
          <a:xfrm>
            <a:off x="5509418" y="301099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REDACTO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64931-B0B5-E8FC-0193-A11162980FA5}"/>
              </a:ext>
            </a:extLst>
          </p:cNvPr>
          <p:cNvSpPr txBox="1"/>
          <p:nvPr/>
        </p:nvSpPr>
        <p:spPr>
          <a:xfrm>
            <a:off x="3606325" y="4381735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COMENTO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1D17E-E9E3-8A6C-F809-7C342CC7088A}"/>
              </a:ext>
            </a:extLst>
          </p:cNvPr>
          <p:cNvCxnSpPr>
            <a:cxnSpLocks/>
          </p:cNvCxnSpPr>
          <p:nvPr/>
        </p:nvCxnSpPr>
        <p:spPr>
          <a:xfrm>
            <a:off x="3881120" y="2722880"/>
            <a:ext cx="454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8E9DCA-922F-4C5D-F0BC-2B4ACD420AD3}"/>
              </a:ext>
            </a:extLst>
          </p:cNvPr>
          <p:cNvSpPr txBox="1"/>
          <p:nvPr/>
        </p:nvSpPr>
        <p:spPr>
          <a:xfrm>
            <a:off x="5509418" y="19593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PUNTUO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1D6867-E3F1-2165-D389-D4D805202E2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72242" y="3982183"/>
            <a:ext cx="1195718" cy="84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ACFB877-E1FC-2E2B-204B-840E60CA70A7}"/>
              </a:ext>
            </a:extLst>
          </p:cNvPr>
          <p:cNvSpPr/>
          <p:nvPr/>
        </p:nvSpPr>
        <p:spPr>
          <a:xfrm>
            <a:off x="5405120" y="4000081"/>
            <a:ext cx="1884680" cy="14212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Comentario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3C4233-F5F2-44FF-F2A4-84341175D2CF}"/>
              </a:ext>
            </a:extLst>
          </p:cNvPr>
          <p:cNvCxnSpPr>
            <a:cxnSpLocks/>
          </p:cNvCxnSpPr>
          <p:nvPr/>
        </p:nvCxnSpPr>
        <p:spPr>
          <a:xfrm flipV="1">
            <a:off x="7404721" y="3938011"/>
            <a:ext cx="1070300" cy="8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CC8FCD-3F5A-2C7F-651D-168A1E1D384A}"/>
              </a:ext>
            </a:extLst>
          </p:cNvPr>
          <p:cNvSpPr txBox="1"/>
          <p:nvPr/>
        </p:nvSpPr>
        <p:spPr>
          <a:xfrm>
            <a:off x="7940193" y="4346920"/>
            <a:ext cx="106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ESCRITO PARA</a:t>
            </a:r>
          </a:p>
        </p:txBody>
      </p:sp>
    </p:spTree>
    <p:extLst>
      <p:ext uri="{BB962C8B-B14F-4D97-AF65-F5344CB8AC3E}">
        <p14:creationId xmlns:p14="http://schemas.microsoft.com/office/powerpoint/2010/main" val="388467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63F-ECD4-4510-AA0C-19DE7CCE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1744-F70B-4D77-8D63-CA4229F2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080" cy="4869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Con base en el nuevo diseño al que se han añadido los </a:t>
            </a:r>
            <a:r>
              <a:rPr lang="es-ES" dirty="0">
                <a:solidFill>
                  <a:srgbClr val="0000FF"/>
                </a:solidFill>
              </a:rPr>
              <a:t>comentarios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hacer las siguientes consultas. Obtener:</a:t>
            </a:r>
          </a:p>
          <a:p>
            <a:pPr marL="0" indent="0">
              <a:buNone/>
            </a:pPr>
            <a:r>
              <a:rPr lang="es-ES" dirty="0"/>
              <a:t>• Los nodos etiquetados como “</a:t>
            </a:r>
            <a:r>
              <a:rPr lang="es-ES" dirty="0">
                <a:solidFill>
                  <a:srgbClr val="0000FF"/>
                </a:solidFill>
              </a:rPr>
              <a:t>contenido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• Los nodos etiquetados como “</a:t>
            </a:r>
            <a:r>
              <a:rPr lang="es-ES" dirty="0">
                <a:solidFill>
                  <a:srgbClr val="0000FF"/>
                </a:solidFill>
              </a:rPr>
              <a:t>contenido</a:t>
            </a:r>
            <a:r>
              <a:rPr lang="es-ES" dirty="0"/>
              <a:t>” y “</a:t>
            </a:r>
            <a:r>
              <a:rPr lang="es-ES" dirty="0">
                <a:solidFill>
                  <a:srgbClr val="0000FF"/>
                </a:solidFill>
              </a:rPr>
              <a:t>comentario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• El número de comentarios hechos por </a:t>
            </a:r>
            <a:r>
              <a:rPr lang="es-ES" dirty="0" err="1"/>
              <a:t>Laro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Investigar funciones de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    agregados: suma, promedio, máximo, etc.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dirty="0"/>
              <a:t>• Los comentarios hechos en </a:t>
            </a:r>
            <a:r>
              <a:rPr lang="es-ES" dirty="0">
                <a:solidFill>
                  <a:srgbClr val="0000FF"/>
                </a:solidFill>
              </a:rPr>
              <a:t>2017</a:t>
            </a:r>
            <a:r>
              <a:rPr lang="es-ES" dirty="0"/>
              <a:t> sobre noticias redactadas en </a:t>
            </a:r>
            <a:r>
              <a:rPr lang="es-ES" dirty="0">
                <a:solidFill>
                  <a:srgbClr val="0000FF"/>
                </a:solidFill>
              </a:rPr>
              <a:t>2016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• El número de </a:t>
            </a:r>
            <a:r>
              <a:rPr lang="es-ES" dirty="0">
                <a:solidFill>
                  <a:srgbClr val="0000FF"/>
                </a:solidFill>
              </a:rPr>
              <a:t>contenidos</a:t>
            </a:r>
            <a:r>
              <a:rPr lang="es-ES" dirty="0"/>
              <a:t> hechos por </a:t>
            </a:r>
            <a:r>
              <a:rPr lang="es-ES" dirty="0" err="1">
                <a:solidFill>
                  <a:srgbClr val="0000FF"/>
                </a:solidFill>
              </a:rPr>
              <a:t>Laro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• El número de comentarios de cada noticia, junto con el título de la misma.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1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CA19-EE9F-4B39-A645-4EF872AF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DA3B-2920-4F19-B8B9-F6B59968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Muchos </a:t>
            </a:r>
            <a:r>
              <a:rPr lang="en-US" dirty="0" err="1"/>
              <a:t>temas</a:t>
            </a:r>
            <a:r>
              <a:rPr lang="en-US" dirty="0"/>
              <a:t> para </a:t>
            </a:r>
            <a:r>
              <a:rPr lang="en-US" dirty="0" err="1"/>
              <a:t>profundizar</a:t>
            </a:r>
            <a:r>
              <a:rPr lang="en-US" dirty="0"/>
              <a:t>:</a:t>
            </a:r>
          </a:p>
          <a:p>
            <a:r>
              <a:rPr lang="en-US" dirty="0"/>
              <a:t>Neo4j </a:t>
            </a:r>
            <a:r>
              <a:rPr lang="en-US" dirty="0" err="1"/>
              <a:t>soporta</a:t>
            </a:r>
            <a:r>
              <a:rPr lang="en-US" dirty="0"/>
              <a:t> </a:t>
            </a:r>
            <a:r>
              <a:rPr lang="en-US" i="1" dirty="0"/>
              <a:t>triggers</a:t>
            </a:r>
            <a:r>
              <a:rPr lang="en-US" dirty="0"/>
              <a:t> con </a:t>
            </a:r>
            <a:r>
              <a:rPr lang="en-US" dirty="0">
                <a:solidFill>
                  <a:srgbClr val="0000FF"/>
                </a:solidFill>
              </a:rPr>
              <a:t>APOC</a:t>
            </a:r>
            <a:r>
              <a:rPr lang="en-US" dirty="0"/>
              <a:t> (</a:t>
            </a:r>
            <a:r>
              <a:rPr lang="en-US" i="1" dirty="0"/>
              <a:t>Awesome Procedures on Cypher</a:t>
            </a:r>
            <a:r>
              <a:rPr lang="en-US" dirty="0"/>
              <a:t>).</a:t>
            </a:r>
          </a:p>
          <a:p>
            <a:r>
              <a:rPr lang="en-US" dirty="0" err="1"/>
              <a:t>Otras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¡</a:t>
            </a:r>
            <a:r>
              <a:rPr lang="en-US" dirty="0" err="1">
                <a:solidFill>
                  <a:srgbClr val="FF0000"/>
                </a:solidFill>
              </a:rPr>
              <a:t>muchas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) </a:t>
            </a:r>
            <a:r>
              <a:rPr lang="en-US" dirty="0" err="1"/>
              <a:t>funcionalidades</a:t>
            </a:r>
            <a:r>
              <a:rPr lang="en-US" dirty="0"/>
              <a:t> que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APOC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APOC support - Neo4j Aura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: Temporal functions, instant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94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2460-7CB6-4021-8D0E-F2218CC7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r>
              <a:rPr lang="en-US" dirty="0"/>
              <a:t>: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8003-963C-71F0-F4B9-5B69B9CB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Una de las </a:t>
            </a:r>
            <a:r>
              <a:rPr lang="en-US" b="1" dirty="0" err="1">
                <a:solidFill>
                  <a:srgbClr val="FF0000"/>
                </a:solidFill>
              </a:rPr>
              <a:t>muchas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funcionalidades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ofrece</a:t>
            </a:r>
            <a:r>
              <a:rPr lang="en-US" dirty="0"/>
              <a:t> APOC, </a:t>
            </a:r>
            <a:r>
              <a:rPr lang="en-US" dirty="0">
                <a:solidFill>
                  <a:srgbClr val="00B050"/>
                </a:solidFill>
              </a:rPr>
              <a:t>degree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(</a:t>
            </a:r>
            <a:r>
              <a:rPr lang="en-US" dirty="0" err="1"/>
              <a:t>u:usuario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u.nombreUsuario</a:t>
            </a:r>
            <a:r>
              <a:rPr lang="en-US" dirty="0"/>
              <a:t> = '</a:t>
            </a:r>
            <a:r>
              <a:rPr lang="en-US" dirty="0" err="1"/>
              <a:t>Laro_u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apoc.node.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</a:t>
            </a:r>
            <a:r>
              <a:rPr lang="en-US" dirty="0"/>
              <a:t>(u)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AS</a:t>
            </a:r>
            <a:r>
              <a:rPr lang="en-US" dirty="0"/>
              <a:t> output;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(</a:t>
            </a:r>
            <a:r>
              <a:rPr lang="en-US" dirty="0" err="1"/>
              <a:t>u:usuario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u.nombreUsuario</a:t>
            </a:r>
            <a:r>
              <a:rPr lang="en-US" dirty="0"/>
              <a:t> = '</a:t>
            </a:r>
            <a:r>
              <a:rPr lang="en-US" dirty="0" err="1"/>
              <a:t>Laro_u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apoc.node.degree.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/>
              <a:t>(u)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AS</a:t>
            </a:r>
            <a:r>
              <a:rPr lang="en-US" dirty="0"/>
              <a:t> output;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70C1"/>
                </a:solidFill>
                <a:latin typeface="TrebuchetMS"/>
              </a:rPr>
              <a:t>MATCH</a:t>
            </a:r>
            <a:r>
              <a:rPr lang="en-US" dirty="0"/>
              <a:t>(</a:t>
            </a:r>
            <a:r>
              <a:rPr lang="en-US" dirty="0" err="1"/>
              <a:t>u:usuario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WHERE</a:t>
            </a:r>
            <a:r>
              <a:rPr lang="en-US" dirty="0"/>
              <a:t> </a:t>
            </a:r>
            <a:r>
              <a:rPr lang="en-US" dirty="0" err="1"/>
              <a:t>u.nombreUsuario</a:t>
            </a:r>
            <a:r>
              <a:rPr lang="en-US" dirty="0"/>
              <a:t> = '</a:t>
            </a:r>
            <a:r>
              <a:rPr lang="en-US" dirty="0" err="1"/>
              <a:t>Laro_u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70C1"/>
                </a:solidFill>
                <a:latin typeface="TrebuchetMS"/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apoc.node.degree.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dirty="0"/>
              <a:t>(u) </a:t>
            </a:r>
            <a:r>
              <a:rPr lang="en-US" dirty="0">
                <a:solidFill>
                  <a:srgbClr val="0070C1"/>
                </a:solidFill>
                <a:latin typeface="TrebuchetMS"/>
              </a:rPr>
              <a:t>AS</a:t>
            </a:r>
            <a:r>
              <a:rPr lang="en-US" dirty="0"/>
              <a:t> output;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DEE0D9-4068-40C4-4D8A-A947AD352A50}"/>
              </a:ext>
            </a:extLst>
          </p:cNvPr>
          <p:cNvSpPr/>
          <p:nvPr/>
        </p:nvSpPr>
        <p:spPr>
          <a:xfrm>
            <a:off x="2580640" y="2646679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Usuario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F82368-ABA4-D5DC-B2D1-991F0BC7ED2F}"/>
              </a:ext>
            </a:extLst>
          </p:cNvPr>
          <p:cNvSpPr/>
          <p:nvPr/>
        </p:nvSpPr>
        <p:spPr>
          <a:xfrm>
            <a:off x="8422640" y="2560320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Noticia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F1EF-8E87-D81E-8714-E552394714DC}"/>
              </a:ext>
            </a:extLst>
          </p:cNvPr>
          <p:cNvSpPr txBox="1"/>
          <p:nvPr/>
        </p:nvSpPr>
        <p:spPr>
          <a:xfrm>
            <a:off x="193040" y="3010990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nombreUsuario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cuenta_x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/>
              <a:t>t</a:t>
            </a:r>
            <a:r>
              <a:rPr lang="en-US" dirty="0" err="1">
                <a:solidFill>
                  <a:schemeClr val="tx1"/>
                </a:solidFill>
              </a:rPr>
              <a:t>eléfono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61288-8D96-DF00-36C6-91652F038660}"/>
              </a:ext>
            </a:extLst>
          </p:cNvPr>
          <p:cNvSpPr txBox="1"/>
          <p:nvPr/>
        </p:nvSpPr>
        <p:spPr>
          <a:xfrm>
            <a:off x="5267960" y="2271735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valor: INTEGER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95036-3B8E-CFA4-EBD2-6E6B0F95EA6F}"/>
              </a:ext>
            </a:extLst>
          </p:cNvPr>
          <p:cNvSpPr txBox="1"/>
          <p:nvPr/>
        </p:nvSpPr>
        <p:spPr>
          <a:xfrm>
            <a:off x="9723120" y="3959227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título</a:t>
            </a:r>
            <a:r>
              <a:rPr lang="en-US" dirty="0"/>
              <a:t>: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01739-681B-C57D-9522-391150F66FCE}"/>
              </a:ext>
            </a:extLst>
          </p:cNvPr>
          <p:cNvSpPr txBox="1"/>
          <p:nvPr/>
        </p:nvSpPr>
        <p:spPr>
          <a:xfrm>
            <a:off x="5350081" y="4289395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7BD6C-652A-5BEE-A2A5-C8C0241510F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328160" y="3342640"/>
            <a:ext cx="409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72CD95-8F7C-F135-F679-3D97E7F02B1E}"/>
              </a:ext>
            </a:extLst>
          </p:cNvPr>
          <p:cNvSpPr txBox="1"/>
          <p:nvPr/>
        </p:nvSpPr>
        <p:spPr>
          <a:xfrm>
            <a:off x="5509418" y="301099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REDACTO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2304A-DE24-9E7F-2892-184348DE2771}"/>
              </a:ext>
            </a:extLst>
          </p:cNvPr>
          <p:cNvSpPr txBox="1"/>
          <p:nvPr/>
        </p:nvSpPr>
        <p:spPr>
          <a:xfrm>
            <a:off x="5504338" y="3969746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COMENTO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24C39B-18E2-809A-5456-DEF2DCCB6663}"/>
              </a:ext>
            </a:extLst>
          </p:cNvPr>
          <p:cNvCxnSpPr>
            <a:cxnSpLocks/>
          </p:cNvCxnSpPr>
          <p:nvPr/>
        </p:nvCxnSpPr>
        <p:spPr>
          <a:xfrm>
            <a:off x="3881120" y="2722880"/>
            <a:ext cx="454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89308F-FE64-582C-BB5A-86C83ECA03BF}"/>
              </a:ext>
            </a:extLst>
          </p:cNvPr>
          <p:cNvSpPr txBox="1"/>
          <p:nvPr/>
        </p:nvSpPr>
        <p:spPr>
          <a:xfrm>
            <a:off x="5509418" y="19593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PUNTUO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DE4B77-771F-E02C-C876-C78D9BF23966}"/>
              </a:ext>
            </a:extLst>
          </p:cNvPr>
          <p:cNvCxnSpPr>
            <a:stCxn id="4" idx="5"/>
          </p:cNvCxnSpPr>
          <p:nvPr/>
        </p:nvCxnSpPr>
        <p:spPr>
          <a:xfrm flipV="1">
            <a:off x="4072242" y="3959227"/>
            <a:ext cx="4462158" cy="2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EBA74B-FA82-653F-DA55-F6C49062C8B1}"/>
              </a:ext>
            </a:extLst>
          </p:cNvPr>
          <p:cNvSpPr txBox="1"/>
          <p:nvPr/>
        </p:nvSpPr>
        <p:spPr>
          <a:xfrm>
            <a:off x="436879" y="587246"/>
            <a:ext cx="498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Modelo</a:t>
            </a:r>
            <a:r>
              <a:rPr lang="en-US" sz="2800" b="1" dirty="0">
                <a:solidFill>
                  <a:srgbClr val="0070C0"/>
                </a:solidFill>
              </a:rPr>
              <a:t> de </a:t>
            </a:r>
            <a:r>
              <a:rPr lang="en-US" sz="2800" b="1" dirty="0" err="1">
                <a:solidFill>
                  <a:srgbClr val="0070C0"/>
                </a:solidFill>
              </a:rPr>
              <a:t>Grafo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Versión</a:t>
            </a:r>
            <a:r>
              <a:rPr lang="en-US" sz="2800" b="1" dirty="0">
                <a:solidFill>
                  <a:srgbClr val="0070C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2079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88B0F-37FB-B1FD-6510-416FA23681FD}"/>
              </a:ext>
            </a:extLst>
          </p:cNvPr>
          <p:cNvSpPr txBox="1"/>
          <p:nvPr/>
        </p:nvSpPr>
        <p:spPr>
          <a:xfrm>
            <a:off x="436879" y="587246"/>
            <a:ext cx="9733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Modelo</a:t>
            </a:r>
            <a:r>
              <a:rPr lang="en-US" sz="2800" b="1" dirty="0">
                <a:solidFill>
                  <a:srgbClr val="0070C0"/>
                </a:solidFill>
              </a:rPr>
              <a:t> de </a:t>
            </a:r>
            <a:r>
              <a:rPr lang="en-US" sz="2800" b="1" dirty="0" err="1">
                <a:solidFill>
                  <a:srgbClr val="0070C0"/>
                </a:solidFill>
              </a:rPr>
              <a:t>Grafo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Versión</a:t>
            </a:r>
            <a:r>
              <a:rPr lang="en-US" sz="2800" b="1" dirty="0">
                <a:solidFill>
                  <a:srgbClr val="0070C0"/>
                </a:solidFill>
              </a:rPr>
              <a:t> 2: </a:t>
            </a:r>
            <a:r>
              <a:rPr lang="en-US" sz="2800" b="1" dirty="0" err="1">
                <a:solidFill>
                  <a:srgbClr val="0070C0"/>
                </a:solidFill>
              </a:rPr>
              <a:t>donde</a:t>
            </a:r>
            <a:r>
              <a:rPr lang="en-US" sz="2800" b="1" dirty="0">
                <a:solidFill>
                  <a:srgbClr val="0070C0"/>
                </a:solidFill>
              </a:rPr>
              <a:t> la </a:t>
            </a:r>
            <a:r>
              <a:rPr lang="en-US" sz="2800" b="1" dirty="0" err="1">
                <a:solidFill>
                  <a:srgbClr val="0070C0"/>
                </a:solidFill>
              </a:rPr>
              <a:t>relación</a:t>
            </a:r>
            <a:r>
              <a:rPr lang="en-US" sz="2800" b="1" dirty="0">
                <a:solidFill>
                  <a:srgbClr val="0070C0"/>
                </a:solidFill>
              </a:rPr>
              <a:t> COMENTO se </a:t>
            </a:r>
            <a:r>
              <a:rPr lang="en-US" sz="2800" b="1" dirty="0" err="1">
                <a:solidFill>
                  <a:srgbClr val="0070C0"/>
                </a:solidFill>
              </a:rPr>
              <a:t>modela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como</a:t>
            </a:r>
            <a:r>
              <a:rPr lang="en-US" sz="2800" b="1" dirty="0">
                <a:solidFill>
                  <a:srgbClr val="0070C0"/>
                </a:solidFill>
              </a:rPr>
              <a:t> un </a:t>
            </a:r>
            <a:r>
              <a:rPr lang="en-US" sz="2800" b="1" dirty="0" err="1">
                <a:solidFill>
                  <a:srgbClr val="0070C0"/>
                </a:solidFill>
              </a:rPr>
              <a:t>nodo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EE96C6-10EB-D363-3E50-02653D45B98B}"/>
              </a:ext>
            </a:extLst>
          </p:cNvPr>
          <p:cNvSpPr/>
          <p:nvPr/>
        </p:nvSpPr>
        <p:spPr>
          <a:xfrm>
            <a:off x="2580640" y="2646679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Usuario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1F2D3-DDB7-23E7-8A46-030164B92B64}"/>
              </a:ext>
            </a:extLst>
          </p:cNvPr>
          <p:cNvSpPr/>
          <p:nvPr/>
        </p:nvSpPr>
        <p:spPr>
          <a:xfrm>
            <a:off x="8422640" y="2560320"/>
            <a:ext cx="1747520" cy="1564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Noticia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372F9-7AB5-5BA0-D46A-B17AB36D3283}"/>
              </a:ext>
            </a:extLst>
          </p:cNvPr>
          <p:cNvSpPr txBox="1"/>
          <p:nvPr/>
        </p:nvSpPr>
        <p:spPr>
          <a:xfrm>
            <a:off x="193040" y="3010990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nombreUsuario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/>
              <a:t>nombre</a:t>
            </a:r>
            <a:r>
              <a:rPr lang="en-US" dirty="0"/>
              <a:t>: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cuenta_x</a:t>
            </a:r>
            <a:r>
              <a:rPr lang="en-US" dirty="0">
                <a:solidFill>
                  <a:schemeClr val="tx1"/>
                </a:solidFill>
              </a:rPr>
              <a:t>: STRING</a:t>
            </a:r>
          </a:p>
          <a:p>
            <a:r>
              <a:rPr lang="en-US" dirty="0" err="1"/>
              <a:t>t</a:t>
            </a:r>
            <a:r>
              <a:rPr lang="en-US" dirty="0" err="1">
                <a:solidFill>
                  <a:schemeClr val="tx1"/>
                </a:solidFill>
              </a:rPr>
              <a:t>eléfono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9EE5B-E7BC-46F5-CFC2-B218E1A67FC3}"/>
              </a:ext>
            </a:extLst>
          </p:cNvPr>
          <p:cNvSpPr txBox="1"/>
          <p:nvPr/>
        </p:nvSpPr>
        <p:spPr>
          <a:xfrm>
            <a:off x="5267960" y="2271735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valor: INTEGER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AEE4E-B695-BF22-4DA2-D38A1E0D16EE}"/>
              </a:ext>
            </a:extLst>
          </p:cNvPr>
          <p:cNvSpPr txBox="1"/>
          <p:nvPr/>
        </p:nvSpPr>
        <p:spPr>
          <a:xfrm>
            <a:off x="9723120" y="3959227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título</a:t>
            </a:r>
            <a:r>
              <a:rPr lang="en-US" dirty="0"/>
              <a:t>: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9EF9C-8274-FFE3-A426-DF9B26716BEC}"/>
              </a:ext>
            </a:extLst>
          </p:cNvPr>
          <p:cNvSpPr txBox="1"/>
          <p:nvPr/>
        </p:nvSpPr>
        <p:spPr>
          <a:xfrm>
            <a:off x="5516711" y="5445218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cuerpo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fecha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: INTEGER</a:t>
            </a:r>
          </a:p>
          <a:p>
            <a:r>
              <a:rPr lang="en-US" dirty="0"/>
              <a:t>            </a:t>
            </a:r>
            <a:r>
              <a:rPr lang="en-US" dirty="0" err="1"/>
              <a:t>mes</a:t>
            </a:r>
            <a:r>
              <a:rPr lang="en-US" dirty="0"/>
              <a:t>: INTEGER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/>
              <a:t>anio</a:t>
            </a:r>
            <a:r>
              <a:rPr lang="en-US" dirty="0"/>
              <a:t>: INTEGER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4369C8-C583-01B8-DDF0-EB57D5CD565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328160" y="3342640"/>
            <a:ext cx="409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C010D6-95E6-5C80-F0E5-A8942CAE0622}"/>
              </a:ext>
            </a:extLst>
          </p:cNvPr>
          <p:cNvSpPr txBox="1"/>
          <p:nvPr/>
        </p:nvSpPr>
        <p:spPr>
          <a:xfrm>
            <a:off x="5509418" y="301099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REDACTO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BEA8D-BFF1-EAF8-13AE-2911ECDBFF6D}"/>
              </a:ext>
            </a:extLst>
          </p:cNvPr>
          <p:cNvSpPr txBox="1"/>
          <p:nvPr/>
        </p:nvSpPr>
        <p:spPr>
          <a:xfrm>
            <a:off x="3606325" y="4381735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COMENTO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8BD9B1-7E19-64D9-AFC4-36C4F8BDC6B8}"/>
              </a:ext>
            </a:extLst>
          </p:cNvPr>
          <p:cNvCxnSpPr>
            <a:cxnSpLocks/>
          </p:cNvCxnSpPr>
          <p:nvPr/>
        </p:nvCxnSpPr>
        <p:spPr>
          <a:xfrm>
            <a:off x="3881120" y="2722880"/>
            <a:ext cx="454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A1034B-8511-09B8-B1B7-99D0BAFB5B36}"/>
              </a:ext>
            </a:extLst>
          </p:cNvPr>
          <p:cNvSpPr txBox="1"/>
          <p:nvPr/>
        </p:nvSpPr>
        <p:spPr>
          <a:xfrm>
            <a:off x="5509418" y="19593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PUNTUO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7E6A65-95B9-4A0E-EDAC-B0DD0B87DDF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072242" y="3982183"/>
            <a:ext cx="1195718" cy="84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B1AB0B-3D7A-4B75-1C1C-518F906BB271}"/>
              </a:ext>
            </a:extLst>
          </p:cNvPr>
          <p:cNvSpPr/>
          <p:nvPr/>
        </p:nvSpPr>
        <p:spPr>
          <a:xfrm>
            <a:off x="5405120" y="4000081"/>
            <a:ext cx="1884680" cy="14212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Comentario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129218-6281-0742-776A-46EAF9E05FB0}"/>
              </a:ext>
            </a:extLst>
          </p:cNvPr>
          <p:cNvCxnSpPr>
            <a:cxnSpLocks/>
          </p:cNvCxnSpPr>
          <p:nvPr/>
        </p:nvCxnSpPr>
        <p:spPr>
          <a:xfrm flipV="1">
            <a:off x="7404721" y="3938011"/>
            <a:ext cx="1070300" cy="8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84E911-2496-C7D0-84E8-5BD2F1A55070}"/>
              </a:ext>
            </a:extLst>
          </p:cNvPr>
          <p:cNvSpPr txBox="1"/>
          <p:nvPr/>
        </p:nvSpPr>
        <p:spPr>
          <a:xfrm>
            <a:off x="7940193" y="4346920"/>
            <a:ext cx="106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ESCRITO PARA</a:t>
            </a:r>
          </a:p>
        </p:txBody>
      </p:sp>
    </p:spTree>
    <p:extLst>
      <p:ext uri="{BB962C8B-B14F-4D97-AF65-F5344CB8AC3E}">
        <p14:creationId xmlns:p14="http://schemas.microsoft.com/office/powerpoint/2010/main" val="40167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EFC5-BCF8-485B-9D69-F739F525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862A-E6F4-4471-BC59-BEEB64D7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Recordar que en un diagrama de bases de datos de</a:t>
            </a:r>
          </a:p>
          <a:p>
            <a:pPr marL="0" indent="0">
              <a:buNone/>
            </a:pPr>
            <a:r>
              <a:rPr lang="es-ES" dirty="0"/>
              <a:t>Neo4j existen dos elementos: </a:t>
            </a:r>
            <a:r>
              <a:rPr lang="es-ES" dirty="0">
                <a:solidFill>
                  <a:srgbClr val="0000FF"/>
                </a:solidFill>
              </a:rPr>
              <a:t>nodos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relaciones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• Además, ambos elementos pueden tener </a:t>
            </a:r>
            <a:r>
              <a:rPr lang="es-ES" dirty="0">
                <a:solidFill>
                  <a:srgbClr val="0000FF"/>
                </a:solidFill>
              </a:rPr>
              <a:t>propiedades</a:t>
            </a:r>
            <a:r>
              <a:rPr lang="es-ES" dirty="0"/>
              <a:t> (equivalentes a los atributos en una relación del modelo relacional).</a:t>
            </a:r>
          </a:p>
          <a:p>
            <a:pPr marL="0" indent="0">
              <a:buNone/>
            </a:pPr>
            <a:r>
              <a:rPr lang="es-ES" dirty="0"/>
              <a:t>• Por otro lado, los nodos pueden tener </a:t>
            </a:r>
            <a:r>
              <a:rPr lang="es-ES" dirty="0">
                <a:solidFill>
                  <a:srgbClr val="0000FF"/>
                </a:solidFill>
              </a:rPr>
              <a:t>etiquetas</a:t>
            </a:r>
            <a:r>
              <a:rPr lang="es-ES" dirty="0"/>
              <a:t> que los</a:t>
            </a:r>
          </a:p>
          <a:p>
            <a:pPr marL="0" indent="0">
              <a:buNone/>
            </a:pPr>
            <a:r>
              <a:rPr lang="es-ES" dirty="0"/>
              <a:t>caracteriza (cualifica, agrupa).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C15F-03AF-43C8-9798-DEFCAB77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55BF-0522-40F1-9D64-00968082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• Primera pregunta: ¿Qué etiquetas definir?</a:t>
            </a:r>
          </a:p>
          <a:p>
            <a:pPr marL="0" indent="0">
              <a:buNone/>
            </a:pPr>
            <a:r>
              <a:rPr lang="es-ES" dirty="0"/>
              <a:t>Del enunciado y de su correspondiente diagrama E-R, se observan cuatro entidades. Se van a crear, tres etiquetas, una por cada entidad: </a:t>
            </a:r>
            <a:r>
              <a:rPr lang="es-ES" dirty="0">
                <a:solidFill>
                  <a:srgbClr val="0000FF"/>
                </a:solidFill>
              </a:rPr>
              <a:t>usuario</a:t>
            </a:r>
            <a:r>
              <a:rPr lang="es-ES" dirty="0"/>
              <a:t>, </a:t>
            </a:r>
            <a:r>
              <a:rPr lang="es-ES" dirty="0">
                <a:solidFill>
                  <a:srgbClr val="0000FF"/>
                </a:solidFill>
              </a:rPr>
              <a:t>noticia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comentario</a:t>
            </a:r>
            <a:r>
              <a:rPr lang="es-ES" dirty="0"/>
              <a:t>. La entidad </a:t>
            </a:r>
            <a:r>
              <a:rPr lang="es-ES" dirty="0">
                <a:solidFill>
                  <a:srgbClr val="FF0000"/>
                </a:solidFill>
              </a:rPr>
              <a:t>PUNTUACIÓN</a:t>
            </a:r>
            <a:r>
              <a:rPr lang="es-ES" dirty="0"/>
              <a:t> se va a tratar como una relación en la BDG.</a:t>
            </a:r>
          </a:p>
          <a:p>
            <a:pPr marL="0" indent="0">
              <a:buNone/>
            </a:pPr>
            <a:r>
              <a:rPr lang="es-ES" dirty="0"/>
              <a:t>• Segunda pregunta: ¿Qué nodos formarán parte del diagrama?</a:t>
            </a:r>
          </a:p>
          <a:p>
            <a:pPr marL="0" indent="0">
              <a:buNone/>
            </a:pPr>
            <a:r>
              <a:rPr lang="es-ES" dirty="0"/>
              <a:t>Aquí, cada nodo que se incluya en el diagrama representará a los </a:t>
            </a:r>
            <a:r>
              <a:rPr lang="es-ES" dirty="0">
                <a:solidFill>
                  <a:srgbClr val="0000FF"/>
                </a:solidFill>
              </a:rPr>
              <a:t>usuarios</a:t>
            </a:r>
            <a:r>
              <a:rPr lang="es-ES" dirty="0"/>
              <a:t>, </a:t>
            </a:r>
            <a:r>
              <a:rPr lang="es-ES" dirty="0">
                <a:solidFill>
                  <a:srgbClr val="0000FF"/>
                </a:solidFill>
              </a:rPr>
              <a:t>noticias</a:t>
            </a:r>
            <a:r>
              <a:rPr lang="es-ES" dirty="0"/>
              <a:t> o </a:t>
            </a:r>
            <a:r>
              <a:rPr lang="es-ES" dirty="0">
                <a:solidFill>
                  <a:srgbClr val="0000FF"/>
                </a:solidFill>
              </a:rPr>
              <a:t>comentarios </a:t>
            </a:r>
            <a:r>
              <a:rPr lang="es-ES" dirty="0"/>
              <a:t>junto con sus propiedades. Cada nodo; por lo tanto, deberá ser etiquetado de forma pertinente.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5452-D56F-4BDD-AB2B-0022D54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5CD4-217F-4E9A-B5C3-11DB75A7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comienza con los nodos de </a:t>
            </a:r>
            <a:r>
              <a:rPr lang="es-ES" dirty="0">
                <a:solidFill>
                  <a:srgbClr val="0000FF"/>
                </a:solidFill>
              </a:rPr>
              <a:t>usuarios</a:t>
            </a:r>
            <a:r>
              <a:rPr lang="es-ES" dirty="0"/>
              <a:t> y </a:t>
            </a:r>
            <a:r>
              <a:rPr lang="es-ES" dirty="0">
                <a:solidFill>
                  <a:srgbClr val="0000FF"/>
                </a:solidFill>
              </a:rPr>
              <a:t>noticias</a:t>
            </a:r>
            <a:r>
              <a:rPr lang="es-ES" dirty="0"/>
              <a:t> así:</a:t>
            </a:r>
          </a:p>
          <a:p>
            <a:pPr marL="0" indent="0">
              <a:buNone/>
            </a:pPr>
            <a:r>
              <a:rPr lang="es-ES" dirty="0"/>
              <a:t>• Usuarios: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MiguelNodo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usuario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{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nombre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'Miguel',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nombreUsuario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Miguel_u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cuenta_x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'miguelete93'}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</a:t>
            </a:r>
          </a:p>
          <a:p>
            <a:pPr marL="0" indent="0">
              <a:buNone/>
            </a:pPr>
            <a:endParaRPr lang="es-ES" b="0" i="0" u="none" strike="noStrike" baseline="0" dirty="0">
              <a:solidFill>
                <a:srgbClr val="000000"/>
              </a:solidFill>
              <a:latin typeface="TrebuchetMS"/>
            </a:endParaRPr>
          </a:p>
          <a:p>
            <a:pPr marL="0" indent="0" algn="l">
              <a:buNone/>
            </a:pPr>
            <a:r>
              <a:rPr lang="es-ES" b="0" i="0" u="none" strike="noStrike" baseline="0" dirty="0">
                <a:solidFill>
                  <a:srgbClr val="0070C1"/>
                </a:solidFill>
                <a:latin typeface="TrebuchetMS"/>
              </a:rPr>
              <a:t>CREATE 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s-ES" b="0" i="0" u="none" strike="noStrike" baseline="0" dirty="0" err="1">
                <a:solidFill>
                  <a:srgbClr val="FF0000"/>
                </a:solidFill>
                <a:latin typeface="TrebuchetMS"/>
              </a:rPr>
              <a:t>LaroNodo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s-ES" b="0" i="0" u="none" strike="noStrike" baseline="0" dirty="0">
                <a:solidFill>
                  <a:srgbClr val="00B150"/>
                </a:solidFill>
                <a:latin typeface="TrebuchetMS"/>
              </a:rPr>
              <a:t>usuario 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TrebuchetMS"/>
              </a:rPr>
              <a:t>{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nombre: '</a:t>
            </a:r>
            <a:r>
              <a:rPr lang="es-ES" b="0" i="0" u="none" strike="noStrike" baseline="0" dirty="0" err="1">
                <a:solidFill>
                  <a:srgbClr val="9C0B90"/>
                </a:solidFill>
                <a:latin typeface="TrebuchetMS"/>
              </a:rPr>
              <a:t>Laro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', </a:t>
            </a:r>
            <a:r>
              <a:rPr lang="es-ES" b="0" i="0" u="none" strike="noStrike" baseline="0" dirty="0" err="1">
                <a:solidFill>
                  <a:srgbClr val="9C0B90"/>
                </a:solidFill>
                <a:latin typeface="TrebuchetMS"/>
              </a:rPr>
              <a:t>nombreUsuario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: '</a:t>
            </a:r>
            <a:r>
              <a:rPr lang="es-ES" b="0" i="0" u="none" strike="noStrike" baseline="0" dirty="0" err="1">
                <a:solidFill>
                  <a:srgbClr val="9C0B90"/>
                </a:solidFill>
                <a:latin typeface="TrebuchetMS"/>
              </a:rPr>
              <a:t>Laro_u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', </a:t>
            </a:r>
            <a:r>
              <a:rPr lang="es-ES" b="0" i="0" u="none" strike="noStrike" baseline="0" dirty="0" err="1">
                <a:solidFill>
                  <a:srgbClr val="9C0B90"/>
                </a:solidFill>
                <a:latin typeface="TrebuchetMS"/>
              </a:rPr>
              <a:t>cuenta_x</a:t>
            </a:r>
            <a:r>
              <a:rPr lang="es-ES" b="0" i="0" u="none" strike="noStrike" baseline="0" dirty="0">
                <a:solidFill>
                  <a:srgbClr val="9C0B90"/>
                </a:solidFill>
                <a:latin typeface="TrebuchetMS"/>
              </a:rPr>
              <a:t>: 'larocantabro85',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telefono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'1234567890'}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998483-3427-43BA-9AE0-92FBC6B9EF89}"/>
              </a:ext>
            </a:extLst>
          </p:cNvPr>
          <p:cNvCxnSpPr/>
          <p:nvPr/>
        </p:nvCxnSpPr>
        <p:spPr>
          <a:xfrm flipV="1">
            <a:off x="4360051" y="2672080"/>
            <a:ext cx="426720" cy="2641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9A3ED-4FBE-4D24-92DB-93512A385374}"/>
              </a:ext>
            </a:extLst>
          </p:cNvPr>
          <p:cNvSpPr txBox="1"/>
          <p:nvPr/>
        </p:nvSpPr>
        <p:spPr>
          <a:xfrm>
            <a:off x="4573411" y="2302748"/>
            <a:ext cx="96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Etiqueta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7F95-B02D-4173-B5DF-4BE1ED0D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1D7F-E12E-421C-8657-E9617B72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/>
              <a:t>Noticias: en este ejemplo, las fechas se almacenan en propiedades separadas: año, el mes y el día (pero Neo4j tiene igualmente sus tipos de datos para fechas):</a:t>
            </a:r>
            <a:endParaRPr lang="en-US" dirty="0"/>
          </a:p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NoticiaLaro1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{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titulo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'Noticia1Laro',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cuerpo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'lorem ipsum…1',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dia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22,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mes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5,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anio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2017}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</a:t>
            </a:r>
          </a:p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rebuchetMS"/>
              </a:rPr>
              <a:t>NoticiaLaro2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{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titulo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'Noticia2Laro',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cuerpo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'lorem ipsum…2',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dia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2,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mes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3,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anio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2015}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</a:t>
            </a:r>
            <a:endParaRPr lang="en-US" dirty="0">
              <a:solidFill>
                <a:srgbClr val="000000"/>
              </a:solidFill>
              <a:latin typeface="TrebuchetMS"/>
            </a:endParaRPr>
          </a:p>
          <a:p>
            <a:r>
              <a:rPr lang="en-US" b="0" i="0" u="none" strike="noStrike" baseline="0" dirty="0">
                <a:solidFill>
                  <a:srgbClr val="0070C1"/>
                </a:solidFill>
                <a:latin typeface="TrebuchetMS"/>
              </a:rPr>
              <a:t>CREATE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rebuchetMS"/>
              </a:rPr>
              <a:t>NoticiaMiguel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: </a:t>
            </a:r>
            <a:r>
              <a:rPr lang="en-US" b="0" i="0" u="none" strike="noStrike" baseline="0" dirty="0" err="1">
                <a:solidFill>
                  <a:srgbClr val="00B150"/>
                </a:solidFill>
                <a:latin typeface="TrebuchetMS"/>
              </a:rPr>
              <a:t>noticia</a:t>
            </a:r>
            <a:r>
              <a:rPr lang="en-US" b="0" i="0" u="none" strike="noStrike" baseline="0" dirty="0">
                <a:solidFill>
                  <a:srgbClr val="00B150"/>
                </a:solidFill>
                <a:latin typeface="TrebuchetMS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{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titulo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NoticiaMiguel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cuerpo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'lorem ipsum…3',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dia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15,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mes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3, </a:t>
            </a:r>
            <a:r>
              <a:rPr lang="en-US" b="0" i="0" u="none" strike="noStrike" baseline="0" dirty="0" err="1">
                <a:solidFill>
                  <a:srgbClr val="9C0B90"/>
                </a:solidFill>
                <a:latin typeface="TrebuchetMS"/>
              </a:rPr>
              <a:t>anio</a:t>
            </a:r>
            <a:r>
              <a:rPr lang="en-US" b="0" i="0" u="none" strike="noStrike" baseline="0" dirty="0">
                <a:solidFill>
                  <a:srgbClr val="9C0B90"/>
                </a:solidFill>
                <a:latin typeface="TrebuchetMS"/>
              </a:rPr>
              <a:t>: 2017}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rebuchetM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5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3082</Words>
  <Application>Microsoft Office PowerPoint</Application>
  <PresentationFormat>Widescreen</PresentationFormat>
  <Paragraphs>338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TrebuchetMS</vt:lpstr>
      <vt:lpstr>TrebuchetMS-Bold</vt:lpstr>
      <vt:lpstr>Wingdings</vt:lpstr>
      <vt:lpstr>Office Theme</vt:lpstr>
      <vt:lpstr>Bases de Datos de Grafos (BDG) Neo4j y su lenguaje Cypher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Borrando nodos y sus relaciones</vt:lpstr>
      <vt:lpstr>Ejercicios propuestos</vt:lpstr>
      <vt:lpstr>Ejercicios propuestos</vt:lpstr>
      <vt:lpstr>PowerPoint Presentation</vt:lpstr>
      <vt:lpstr>PowerPoint Presentation</vt:lpstr>
      <vt:lpstr>Ejercicios propuestos</vt:lpstr>
      <vt:lpstr>Ejercicios propuestos</vt:lpstr>
      <vt:lpstr>Ejercicios propuestos: ¿Qué hacen estas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de Grafos Neo4j y su lenguaje Cypher</dc:title>
  <dc:creator>Francisco Moreno</dc:creator>
  <cp:lastModifiedBy>Francisco Moreno</cp:lastModifiedBy>
  <cp:revision>48</cp:revision>
  <dcterms:created xsi:type="dcterms:W3CDTF">2024-02-07T20:57:23Z</dcterms:created>
  <dcterms:modified xsi:type="dcterms:W3CDTF">2024-07-24T17:00:58Z</dcterms:modified>
</cp:coreProperties>
</file>