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42" r:id="rId31"/>
    <p:sldId id="343" r:id="rId32"/>
    <p:sldId id="285" r:id="rId33"/>
    <p:sldId id="288" r:id="rId34"/>
    <p:sldId id="286" r:id="rId35"/>
    <p:sldId id="287" r:id="rId36"/>
    <p:sldId id="289" r:id="rId37"/>
    <p:sldId id="290" r:id="rId38"/>
    <p:sldId id="291" r:id="rId39"/>
    <p:sldId id="292" r:id="rId40"/>
    <p:sldId id="293" r:id="rId41"/>
    <p:sldId id="344"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3" d="100"/>
          <a:sy n="63" d="100"/>
        </p:scale>
        <p:origin x="6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9AE15851-5E60-4817-8079-7E358A7ACECC}" type="datetimeFigureOut">
              <a:rPr lang="es-ES" smtClean="0"/>
              <a:t>11/10/2022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77DBA20-1BE9-4CCF-B7F6-8C9BFAB6BDC8}" type="slidenum">
              <a:rPr lang="es-ES" smtClean="0"/>
              <a:t>‹#›</a:t>
            </a:fld>
            <a:endParaRPr lang="es-ES"/>
          </a:p>
        </p:txBody>
      </p:sp>
    </p:spTree>
    <p:extLst>
      <p:ext uri="{BB962C8B-B14F-4D97-AF65-F5344CB8AC3E}">
        <p14:creationId xmlns:p14="http://schemas.microsoft.com/office/powerpoint/2010/main" val="29111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9AE15851-5E60-4817-8079-7E358A7ACECC}" type="datetimeFigureOut">
              <a:rPr lang="es-ES" smtClean="0"/>
              <a:t>11/10/2022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77DBA20-1BE9-4CCF-B7F6-8C9BFAB6BDC8}" type="slidenum">
              <a:rPr lang="es-ES" smtClean="0"/>
              <a:t>‹#›</a:t>
            </a:fld>
            <a:endParaRPr lang="es-ES"/>
          </a:p>
        </p:txBody>
      </p:sp>
    </p:spTree>
    <p:extLst>
      <p:ext uri="{BB962C8B-B14F-4D97-AF65-F5344CB8AC3E}">
        <p14:creationId xmlns:p14="http://schemas.microsoft.com/office/powerpoint/2010/main" val="326929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9AE15851-5E60-4817-8079-7E358A7ACECC}" type="datetimeFigureOut">
              <a:rPr lang="es-ES" smtClean="0"/>
              <a:t>11/10/2022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77DBA20-1BE9-4CCF-B7F6-8C9BFAB6BDC8}" type="slidenum">
              <a:rPr lang="es-ES" smtClean="0"/>
              <a:t>‹#›</a:t>
            </a:fld>
            <a:endParaRPr lang="es-ES"/>
          </a:p>
        </p:txBody>
      </p:sp>
    </p:spTree>
    <p:extLst>
      <p:ext uri="{BB962C8B-B14F-4D97-AF65-F5344CB8AC3E}">
        <p14:creationId xmlns:p14="http://schemas.microsoft.com/office/powerpoint/2010/main" val="389468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9AE15851-5E60-4817-8079-7E358A7ACECC}" type="datetimeFigureOut">
              <a:rPr lang="es-ES" smtClean="0"/>
              <a:t>11/10/2022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77DBA20-1BE9-4CCF-B7F6-8C9BFAB6BDC8}" type="slidenum">
              <a:rPr lang="es-ES" smtClean="0"/>
              <a:t>‹#›</a:t>
            </a:fld>
            <a:endParaRPr lang="es-ES"/>
          </a:p>
        </p:txBody>
      </p:sp>
    </p:spTree>
    <p:extLst>
      <p:ext uri="{BB962C8B-B14F-4D97-AF65-F5344CB8AC3E}">
        <p14:creationId xmlns:p14="http://schemas.microsoft.com/office/powerpoint/2010/main" val="252936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9AE15851-5E60-4817-8079-7E358A7ACECC}" type="datetimeFigureOut">
              <a:rPr lang="es-ES" smtClean="0"/>
              <a:t>11/10/2022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77DBA20-1BE9-4CCF-B7F6-8C9BFAB6BDC8}" type="slidenum">
              <a:rPr lang="es-ES" smtClean="0"/>
              <a:t>‹#›</a:t>
            </a:fld>
            <a:endParaRPr lang="es-ES"/>
          </a:p>
        </p:txBody>
      </p:sp>
    </p:spTree>
    <p:extLst>
      <p:ext uri="{BB962C8B-B14F-4D97-AF65-F5344CB8AC3E}">
        <p14:creationId xmlns:p14="http://schemas.microsoft.com/office/powerpoint/2010/main" val="3676777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9AE15851-5E60-4817-8079-7E358A7ACECC}" type="datetimeFigureOut">
              <a:rPr lang="es-ES" smtClean="0"/>
              <a:t>11/10/2022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77DBA20-1BE9-4CCF-B7F6-8C9BFAB6BDC8}" type="slidenum">
              <a:rPr lang="es-ES" smtClean="0"/>
              <a:t>‹#›</a:t>
            </a:fld>
            <a:endParaRPr lang="es-ES"/>
          </a:p>
        </p:txBody>
      </p:sp>
    </p:spTree>
    <p:extLst>
      <p:ext uri="{BB962C8B-B14F-4D97-AF65-F5344CB8AC3E}">
        <p14:creationId xmlns:p14="http://schemas.microsoft.com/office/powerpoint/2010/main" val="1821204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9AE15851-5E60-4817-8079-7E358A7ACECC}" type="datetimeFigureOut">
              <a:rPr lang="es-ES" smtClean="0"/>
              <a:t>11/10/2022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B77DBA20-1BE9-4CCF-B7F6-8C9BFAB6BDC8}" type="slidenum">
              <a:rPr lang="es-ES" smtClean="0"/>
              <a:t>‹#›</a:t>
            </a:fld>
            <a:endParaRPr lang="es-ES"/>
          </a:p>
        </p:txBody>
      </p:sp>
    </p:spTree>
    <p:extLst>
      <p:ext uri="{BB962C8B-B14F-4D97-AF65-F5344CB8AC3E}">
        <p14:creationId xmlns:p14="http://schemas.microsoft.com/office/powerpoint/2010/main" val="177912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9AE15851-5E60-4817-8079-7E358A7ACECC}" type="datetimeFigureOut">
              <a:rPr lang="es-ES" smtClean="0"/>
              <a:t>11/10/2022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B77DBA20-1BE9-4CCF-B7F6-8C9BFAB6BDC8}" type="slidenum">
              <a:rPr lang="es-ES" smtClean="0"/>
              <a:t>‹#›</a:t>
            </a:fld>
            <a:endParaRPr lang="es-ES"/>
          </a:p>
        </p:txBody>
      </p:sp>
    </p:spTree>
    <p:extLst>
      <p:ext uri="{BB962C8B-B14F-4D97-AF65-F5344CB8AC3E}">
        <p14:creationId xmlns:p14="http://schemas.microsoft.com/office/powerpoint/2010/main" val="355462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AE15851-5E60-4817-8079-7E358A7ACECC}" type="datetimeFigureOut">
              <a:rPr lang="es-ES" smtClean="0"/>
              <a:t>11/10/2022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B77DBA20-1BE9-4CCF-B7F6-8C9BFAB6BDC8}" type="slidenum">
              <a:rPr lang="es-ES" smtClean="0"/>
              <a:t>‹#›</a:t>
            </a:fld>
            <a:endParaRPr lang="es-ES"/>
          </a:p>
        </p:txBody>
      </p:sp>
    </p:spTree>
    <p:extLst>
      <p:ext uri="{BB962C8B-B14F-4D97-AF65-F5344CB8AC3E}">
        <p14:creationId xmlns:p14="http://schemas.microsoft.com/office/powerpoint/2010/main" val="2106488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9AE15851-5E60-4817-8079-7E358A7ACECC}" type="datetimeFigureOut">
              <a:rPr lang="es-ES" smtClean="0"/>
              <a:t>11/10/2022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77DBA20-1BE9-4CCF-B7F6-8C9BFAB6BDC8}" type="slidenum">
              <a:rPr lang="es-ES" smtClean="0"/>
              <a:t>‹#›</a:t>
            </a:fld>
            <a:endParaRPr lang="es-ES"/>
          </a:p>
        </p:txBody>
      </p:sp>
    </p:spTree>
    <p:extLst>
      <p:ext uri="{BB962C8B-B14F-4D97-AF65-F5344CB8AC3E}">
        <p14:creationId xmlns:p14="http://schemas.microsoft.com/office/powerpoint/2010/main" val="90790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9AE15851-5E60-4817-8079-7E358A7ACECC}" type="datetimeFigureOut">
              <a:rPr lang="es-ES" smtClean="0"/>
              <a:t>11/10/2022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77DBA20-1BE9-4CCF-B7F6-8C9BFAB6BDC8}" type="slidenum">
              <a:rPr lang="es-ES" smtClean="0"/>
              <a:t>‹#›</a:t>
            </a:fld>
            <a:endParaRPr lang="es-ES"/>
          </a:p>
        </p:txBody>
      </p:sp>
    </p:spTree>
    <p:extLst>
      <p:ext uri="{BB962C8B-B14F-4D97-AF65-F5344CB8AC3E}">
        <p14:creationId xmlns:p14="http://schemas.microsoft.com/office/powerpoint/2010/main" val="1983629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15851-5E60-4817-8079-7E358A7ACECC}" type="datetimeFigureOut">
              <a:rPr lang="es-ES" smtClean="0"/>
              <a:t>11/10/2022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DBA20-1BE9-4CCF-B7F6-8C9BFAB6BDC8}" type="slidenum">
              <a:rPr lang="es-ES" smtClean="0"/>
              <a:t>‹#›</a:t>
            </a:fld>
            <a:endParaRPr lang="es-ES"/>
          </a:p>
        </p:txBody>
      </p:sp>
    </p:spTree>
    <p:extLst>
      <p:ext uri="{BB962C8B-B14F-4D97-AF65-F5344CB8AC3E}">
        <p14:creationId xmlns:p14="http://schemas.microsoft.com/office/powerpoint/2010/main" val="2118372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err="1"/>
              <a:t>Designing</a:t>
            </a:r>
            <a:r>
              <a:rPr lang="es-ES" dirty="0"/>
              <a:t> </a:t>
            </a:r>
            <a:r>
              <a:rPr lang="es-ES" dirty="0" err="1"/>
              <a:t>for</a:t>
            </a:r>
            <a:r>
              <a:rPr lang="es-ES" dirty="0"/>
              <a:t> </a:t>
            </a:r>
            <a:r>
              <a:rPr lang="es-ES" dirty="0" err="1"/>
              <a:t>document</a:t>
            </a:r>
            <a:r>
              <a:rPr lang="es-ES" dirty="0"/>
              <a:t> </a:t>
            </a:r>
            <a:r>
              <a:rPr lang="es-ES" dirty="0" err="1"/>
              <a:t>databases</a:t>
            </a:r>
            <a:endParaRPr lang="es-ES" dirty="0"/>
          </a:p>
        </p:txBody>
      </p:sp>
      <p:sp>
        <p:nvSpPr>
          <p:cNvPr id="3" name="Subtítulo 2"/>
          <p:cNvSpPr>
            <a:spLocks noGrp="1"/>
          </p:cNvSpPr>
          <p:nvPr>
            <p:ph type="subTitle" idx="1"/>
          </p:nvPr>
        </p:nvSpPr>
        <p:spPr/>
        <p:txBody>
          <a:bodyPr>
            <a:normAutofit/>
          </a:bodyPr>
          <a:lstStyle/>
          <a:p>
            <a:r>
              <a:rPr lang="es-ES" sz="2800" dirty="0" err="1">
                <a:solidFill>
                  <a:srgbClr val="0000FF"/>
                </a:solidFill>
              </a:rPr>
              <a:t>Excerpts</a:t>
            </a:r>
            <a:r>
              <a:rPr lang="es-ES" sz="2800" dirty="0">
                <a:solidFill>
                  <a:srgbClr val="0000FF"/>
                </a:solidFill>
              </a:rPr>
              <a:t> </a:t>
            </a:r>
            <a:r>
              <a:rPr lang="es-ES" sz="2800" dirty="0" err="1">
                <a:solidFill>
                  <a:srgbClr val="0000FF"/>
                </a:solidFill>
              </a:rPr>
              <a:t>from</a:t>
            </a:r>
            <a:r>
              <a:rPr lang="es-ES" sz="2800" dirty="0">
                <a:solidFill>
                  <a:srgbClr val="0000FF"/>
                </a:solidFill>
              </a:rPr>
              <a:t> </a:t>
            </a:r>
          </a:p>
          <a:p>
            <a:r>
              <a:rPr lang="es-ES" dirty="0"/>
              <a:t>“</a:t>
            </a:r>
            <a:r>
              <a:rPr lang="en-US" b="1" i="1" dirty="0"/>
              <a:t>NoSQL for Mere Mortals</a:t>
            </a:r>
            <a:r>
              <a:rPr lang="en-US" b="1" dirty="0"/>
              <a:t>”</a:t>
            </a:r>
          </a:p>
          <a:p>
            <a:r>
              <a:rPr lang="en-US" b="1" dirty="0"/>
              <a:t>Dan Sullivan</a:t>
            </a:r>
          </a:p>
        </p:txBody>
      </p:sp>
    </p:spTree>
    <p:extLst>
      <p:ext uri="{BB962C8B-B14F-4D97-AF65-F5344CB8AC3E}">
        <p14:creationId xmlns:p14="http://schemas.microsoft.com/office/powerpoint/2010/main" val="890974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b="1" dirty="0" err="1"/>
              <a:t>The</a:t>
            </a:r>
            <a:r>
              <a:rPr lang="es-ES" b="1" dirty="0"/>
              <a:t> </a:t>
            </a:r>
            <a:r>
              <a:rPr lang="es-ES" b="1" dirty="0" err="1"/>
              <a:t>Need</a:t>
            </a:r>
            <a:r>
              <a:rPr lang="es-ES" b="1" dirty="0"/>
              <a:t> </a:t>
            </a:r>
            <a:r>
              <a:rPr lang="es-ES" b="1" dirty="0" err="1"/>
              <a:t>for</a:t>
            </a:r>
            <a:r>
              <a:rPr lang="es-ES" b="1" dirty="0"/>
              <a:t> </a:t>
            </a:r>
            <a:r>
              <a:rPr lang="es-ES" b="1" dirty="0" err="1"/>
              <a:t>Joins</a:t>
            </a:r>
            <a:endParaRPr lang="es-ES" b="1" dirty="0"/>
          </a:p>
        </p:txBody>
      </p:sp>
      <p:sp>
        <p:nvSpPr>
          <p:cNvPr id="3" name="Marcador de contenido 2"/>
          <p:cNvSpPr>
            <a:spLocks noGrp="1"/>
          </p:cNvSpPr>
          <p:nvPr>
            <p:ph idx="1"/>
          </p:nvPr>
        </p:nvSpPr>
        <p:spPr/>
        <p:txBody>
          <a:bodyPr/>
          <a:lstStyle/>
          <a:p>
            <a:r>
              <a:rPr lang="en-US" dirty="0"/>
              <a:t>Developers of applications using relational databases often have to work with data from multiple tables. </a:t>
            </a:r>
          </a:p>
          <a:p>
            <a:r>
              <a:rPr lang="en-US" dirty="0"/>
              <a:t>Consider the </a:t>
            </a:r>
            <a:r>
              <a:rPr lang="en-US" dirty="0">
                <a:solidFill>
                  <a:srgbClr val="0000FF"/>
                </a:solidFill>
              </a:rPr>
              <a:t>Order Items </a:t>
            </a:r>
            <a:r>
              <a:rPr lang="en-US" dirty="0"/>
              <a:t>and </a:t>
            </a:r>
            <a:r>
              <a:rPr lang="en-US" dirty="0">
                <a:solidFill>
                  <a:srgbClr val="0000FF"/>
                </a:solidFill>
              </a:rPr>
              <a:t>Products</a:t>
            </a:r>
            <a:r>
              <a:rPr lang="en-US" dirty="0"/>
              <a:t> entities shown in the next figure.</a:t>
            </a:r>
            <a:endParaRPr lang="es-ES" dirty="0"/>
          </a:p>
        </p:txBody>
      </p:sp>
    </p:spTree>
    <p:extLst>
      <p:ext uri="{BB962C8B-B14F-4D97-AF65-F5344CB8AC3E}">
        <p14:creationId xmlns:p14="http://schemas.microsoft.com/office/powerpoint/2010/main" val="341469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970690" y="1387366"/>
            <a:ext cx="6999889" cy="3752193"/>
          </a:xfrm>
          <a:prstGeom prst="rect">
            <a:avLst/>
          </a:prstGeom>
        </p:spPr>
      </p:pic>
      <p:sp>
        <p:nvSpPr>
          <p:cNvPr id="5" name="CuadroTexto 4"/>
          <p:cNvSpPr txBox="1"/>
          <p:nvPr/>
        </p:nvSpPr>
        <p:spPr>
          <a:xfrm>
            <a:off x="-1" y="6027003"/>
            <a:ext cx="7598979" cy="830997"/>
          </a:xfrm>
          <a:prstGeom prst="rect">
            <a:avLst/>
          </a:prstGeom>
          <a:solidFill>
            <a:schemeClr val="accent1">
              <a:lumMod val="40000"/>
              <a:lumOff val="60000"/>
            </a:schemeClr>
          </a:solidFill>
        </p:spPr>
        <p:txBody>
          <a:bodyPr wrap="square" rtlCol="0">
            <a:spAutoFit/>
          </a:bodyPr>
          <a:lstStyle/>
          <a:p>
            <a:r>
              <a:rPr lang="es-ES" sz="2400" dirty="0"/>
              <a:t>Note: </a:t>
            </a:r>
            <a:r>
              <a:rPr lang="es-ES" sz="2400" dirty="0" err="1"/>
              <a:t>Again</a:t>
            </a:r>
            <a:r>
              <a:rPr lang="es-ES" sz="2400" dirty="0"/>
              <a:t>, </a:t>
            </a:r>
            <a:r>
              <a:rPr lang="es-ES" sz="2400" dirty="0" err="1"/>
              <a:t>the</a:t>
            </a:r>
            <a:r>
              <a:rPr lang="es-ES" sz="2400" dirty="0"/>
              <a:t> </a:t>
            </a:r>
            <a:r>
              <a:rPr lang="es-ES" sz="2400" dirty="0" err="1"/>
              <a:t>author</a:t>
            </a:r>
            <a:r>
              <a:rPr lang="es-ES" sz="2400" dirty="0"/>
              <a:t> </a:t>
            </a:r>
            <a:r>
              <a:rPr lang="es-ES" sz="2400" dirty="0" err="1"/>
              <a:t>is</a:t>
            </a:r>
            <a:r>
              <a:rPr lang="es-ES" sz="2400" dirty="0"/>
              <a:t> </a:t>
            </a:r>
            <a:r>
              <a:rPr lang="es-ES" sz="2400" dirty="0" err="1"/>
              <a:t>not</a:t>
            </a:r>
            <a:r>
              <a:rPr lang="es-ES" sz="2400" dirty="0"/>
              <a:t> </a:t>
            </a:r>
            <a:r>
              <a:rPr lang="es-ES" sz="2400" dirty="0" err="1"/>
              <a:t>following</a:t>
            </a:r>
            <a:r>
              <a:rPr lang="es-ES" sz="2400" dirty="0"/>
              <a:t> </a:t>
            </a:r>
            <a:r>
              <a:rPr lang="es-ES" sz="2400" dirty="0" err="1"/>
              <a:t>Barker’s</a:t>
            </a:r>
            <a:r>
              <a:rPr lang="es-ES" sz="2400" dirty="0"/>
              <a:t> </a:t>
            </a:r>
            <a:r>
              <a:rPr lang="es-ES" sz="2400" dirty="0" err="1"/>
              <a:t>notation</a:t>
            </a:r>
            <a:r>
              <a:rPr lang="es-ES" sz="2400" dirty="0"/>
              <a:t>: </a:t>
            </a:r>
            <a:r>
              <a:rPr lang="es-ES" sz="2400" dirty="0" err="1"/>
              <a:t>for</a:t>
            </a:r>
            <a:r>
              <a:rPr lang="es-ES" sz="2400" dirty="0"/>
              <a:t> </a:t>
            </a:r>
            <a:r>
              <a:rPr lang="es-ES" sz="2400" dirty="0" err="1"/>
              <a:t>example</a:t>
            </a:r>
            <a:r>
              <a:rPr lang="es-ES" sz="2400" dirty="0"/>
              <a:t>, </a:t>
            </a:r>
            <a:r>
              <a:rPr lang="es-ES" sz="2400" dirty="0" err="1"/>
              <a:t>Product_ID</a:t>
            </a:r>
            <a:r>
              <a:rPr lang="es-ES" sz="2400" dirty="0"/>
              <a:t> </a:t>
            </a:r>
            <a:r>
              <a:rPr lang="es-ES" sz="2400" dirty="0" err="1">
                <a:solidFill>
                  <a:srgbClr val="FF0000"/>
                </a:solidFill>
              </a:rPr>
              <a:t>should</a:t>
            </a:r>
            <a:r>
              <a:rPr lang="es-ES" sz="2400" dirty="0">
                <a:solidFill>
                  <a:srgbClr val="FF0000"/>
                </a:solidFill>
              </a:rPr>
              <a:t> </a:t>
            </a:r>
            <a:r>
              <a:rPr lang="es-ES" sz="2400" dirty="0" err="1">
                <a:solidFill>
                  <a:srgbClr val="FF0000"/>
                </a:solidFill>
              </a:rPr>
              <a:t>not</a:t>
            </a:r>
            <a:r>
              <a:rPr lang="es-ES" sz="2400" dirty="0">
                <a:solidFill>
                  <a:srgbClr val="FF0000"/>
                </a:solidFill>
              </a:rPr>
              <a:t> be </a:t>
            </a:r>
            <a:r>
              <a:rPr lang="es-ES" sz="2400" dirty="0"/>
              <a:t>in </a:t>
            </a:r>
            <a:r>
              <a:rPr lang="es-ES" sz="2400" dirty="0" err="1"/>
              <a:t>Order</a:t>
            </a:r>
            <a:r>
              <a:rPr lang="es-ES" sz="2400" dirty="0"/>
              <a:t> </a:t>
            </a:r>
            <a:r>
              <a:rPr lang="es-ES" sz="2400" dirty="0" err="1"/>
              <a:t>Items</a:t>
            </a:r>
            <a:r>
              <a:rPr lang="es-ES" sz="2400" dirty="0"/>
              <a:t>… </a:t>
            </a:r>
          </a:p>
        </p:txBody>
      </p:sp>
      <p:sp>
        <p:nvSpPr>
          <p:cNvPr id="2" name="Rectángulo 1"/>
          <p:cNvSpPr/>
          <p:nvPr/>
        </p:nvSpPr>
        <p:spPr>
          <a:xfrm>
            <a:off x="3525470" y="2033752"/>
            <a:ext cx="189187" cy="126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36961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If you were designing a report that lists an </a:t>
            </a:r>
            <a:r>
              <a:rPr lang="en-US" dirty="0">
                <a:solidFill>
                  <a:srgbClr val="0000FF"/>
                </a:solidFill>
              </a:rPr>
              <a:t>order</a:t>
            </a:r>
            <a:r>
              <a:rPr lang="en-US" dirty="0"/>
              <a:t> with all the </a:t>
            </a:r>
            <a:r>
              <a:rPr lang="en-US" dirty="0">
                <a:solidFill>
                  <a:srgbClr val="0000FF"/>
                </a:solidFill>
              </a:rPr>
              <a:t>items</a:t>
            </a:r>
            <a:r>
              <a:rPr lang="en-US" dirty="0"/>
              <a:t> on</a:t>
            </a:r>
          </a:p>
          <a:p>
            <a:pPr marL="0" indent="0">
              <a:buNone/>
            </a:pPr>
            <a:r>
              <a:rPr lang="en-US" dirty="0"/>
              <a:t>the order, you would probably need to include attributes such as the</a:t>
            </a:r>
          </a:p>
          <a:p>
            <a:pPr marL="0" indent="0">
              <a:buNone/>
            </a:pPr>
            <a:r>
              <a:rPr lang="en-US" dirty="0">
                <a:solidFill>
                  <a:srgbClr val="0070C0"/>
                </a:solidFill>
              </a:rPr>
              <a:t>name of the product</a:t>
            </a:r>
            <a:r>
              <a:rPr lang="en-US" dirty="0"/>
              <a:t>, </a:t>
            </a:r>
            <a:r>
              <a:rPr lang="en-US" dirty="0">
                <a:solidFill>
                  <a:srgbClr val="0070C0"/>
                </a:solidFill>
              </a:rPr>
              <a:t>the cost per unit</a:t>
            </a:r>
            <a:r>
              <a:rPr lang="en-US" dirty="0"/>
              <a:t>, and the </a:t>
            </a:r>
            <a:r>
              <a:rPr lang="en-US" dirty="0">
                <a:solidFill>
                  <a:srgbClr val="0070C0"/>
                </a:solidFill>
              </a:rPr>
              <a:t>quantity</a:t>
            </a:r>
            <a:r>
              <a:rPr lang="en-US" dirty="0"/>
              <a:t>. </a:t>
            </a:r>
          </a:p>
          <a:p>
            <a:r>
              <a:rPr lang="en-US" dirty="0"/>
              <a:t>The name of the product is in the </a:t>
            </a:r>
            <a:r>
              <a:rPr lang="en-US" dirty="0">
                <a:solidFill>
                  <a:srgbClr val="0000FF"/>
                </a:solidFill>
              </a:rPr>
              <a:t>Products</a:t>
            </a:r>
            <a:r>
              <a:rPr lang="en-US" dirty="0"/>
              <a:t> table, and the other two attributes are in the </a:t>
            </a:r>
            <a:r>
              <a:rPr lang="en-US" dirty="0">
                <a:solidFill>
                  <a:srgbClr val="0000FF"/>
                </a:solidFill>
              </a:rPr>
              <a:t>Order Items </a:t>
            </a:r>
            <a:r>
              <a:rPr lang="en-US" dirty="0"/>
              <a:t>table (see next figure).</a:t>
            </a:r>
            <a:endParaRPr lang="es-ES" dirty="0"/>
          </a:p>
        </p:txBody>
      </p:sp>
    </p:spTree>
    <p:extLst>
      <p:ext uri="{BB962C8B-B14F-4D97-AF65-F5344CB8AC3E}">
        <p14:creationId xmlns:p14="http://schemas.microsoft.com/office/powerpoint/2010/main" val="992625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04042" y="315310"/>
            <a:ext cx="9821918" cy="6101256"/>
          </a:xfrm>
          <a:prstGeom prst="rect">
            <a:avLst/>
          </a:prstGeom>
        </p:spPr>
      </p:pic>
    </p:spTree>
    <p:extLst>
      <p:ext uri="{BB962C8B-B14F-4D97-AF65-F5344CB8AC3E}">
        <p14:creationId xmlns:p14="http://schemas.microsoft.com/office/powerpoint/2010/main" val="2083746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In relational databases, modelers often start with designs like the one</a:t>
            </a:r>
          </a:p>
          <a:p>
            <a:pPr marL="0" indent="0">
              <a:buNone/>
            </a:pPr>
            <a:r>
              <a:rPr lang="en-US" dirty="0"/>
              <a:t>we saw earlier in the first figure. </a:t>
            </a:r>
          </a:p>
          <a:p>
            <a:r>
              <a:rPr lang="en-US" dirty="0"/>
              <a:t>Normalized models such as this </a:t>
            </a:r>
            <a:r>
              <a:rPr lang="en-US" dirty="0">
                <a:solidFill>
                  <a:srgbClr val="0070C0"/>
                </a:solidFill>
              </a:rPr>
              <a:t>minimize redundant data </a:t>
            </a:r>
            <a:r>
              <a:rPr lang="en-US" dirty="0"/>
              <a:t>and </a:t>
            </a:r>
            <a:r>
              <a:rPr lang="en-US" dirty="0">
                <a:solidFill>
                  <a:srgbClr val="0070C0"/>
                </a:solidFill>
              </a:rPr>
              <a:t>avoid the potential for data anomalies</a:t>
            </a:r>
            <a:r>
              <a:rPr lang="en-US" dirty="0"/>
              <a:t>.</a:t>
            </a:r>
            <a:endParaRPr lang="es-ES" dirty="0"/>
          </a:p>
        </p:txBody>
      </p:sp>
    </p:spTree>
    <p:extLst>
      <p:ext uri="{BB962C8B-B14F-4D97-AF65-F5344CB8AC3E}">
        <p14:creationId xmlns:p14="http://schemas.microsoft.com/office/powerpoint/2010/main" val="4245418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normAutofit/>
          </a:bodyPr>
          <a:lstStyle/>
          <a:p>
            <a:r>
              <a:rPr lang="es-ES" dirty="0" err="1"/>
              <a:t>Document</a:t>
            </a:r>
            <a:r>
              <a:rPr lang="es-ES" dirty="0"/>
              <a:t> </a:t>
            </a:r>
            <a:r>
              <a:rPr lang="en-US" dirty="0"/>
              <a:t>database designers; however, often try </a:t>
            </a:r>
            <a:r>
              <a:rPr lang="en-US" dirty="0">
                <a:solidFill>
                  <a:srgbClr val="FF0000"/>
                </a:solidFill>
              </a:rPr>
              <a:t>to store related </a:t>
            </a:r>
            <a:r>
              <a:rPr lang="en-US" dirty="0"/>
              <a:t>data together in </a:t>
            </a:r>
            <a:r>
              <a:rPr lang="en-US" dirty="0">
                <a:solidFill>
                  <a:srgbClr val="FF0000"/>
                </a:solidFill>
              </a:rPr>
              <a:t>the same document</a:t>
            </a:r>
            <a:r>
              <a:rPr lang="en-US" dirty="0"/>
              <a:t>. </a:t>
            </a:r>
          </a:p>
          <a:p>
            <a:r>
              <a:rPr lang="en-US" dirty="0"/>
              <a:t>This would be equivalent to storing related data in one table of a relational database. </a:t>
            </a:r>
          </a:p>
          <a:p>
            <a:r>
              <a:rPr lang="en-US" dirty="0"/>
              <a:t>You might wonder why data modelers choose different approaches to their design. It has to do with the tradeoffs between performance and potential data anomalies.</a:t>
            </a:r>
            <a:endParaRPr lang="es-ES" dirty="0"/>
          </a:p>
        </p:txBody>
      </p:sp>
    </p:spTree>
    <p:extLst>
      <p:ext uri="{BB962C8B-B14F-4D97-AF65-F5344CB8AC3E}">
        <p14:creationId xmlns:p14="http://schemas.microsoft.com/office/powerpoint/2010/main" val="4278520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To understand why normalizing data models can adversely affect performance, let us look at an example with multiple joins.</a:t>
            </a:r>
          </a:p>
          <a:p>
            <a:r>
              <a:rPr lang="en-US" dirty="0">
                <a:solidFill>
                  <a:srgbClr val="0000FF"/>
                </a:solidFill>
              </a:rPr>
              <a:t>Note that from a theoretical point of view this is a problem of the products (DBMS) </a:t>
            </a:r>
            <a:r>
              <a:rPr lang="en-US" b="1" dirty="0">
                <a:solidFill>
                  <a:srgbClr val="0000FF"/>
                </a:solidFill>
              </a:rPr>
              <a:t>not an inherent </a:t>
            </a:r>
            <a:r>
              <a:rPr lang="en-US" dirty="0">
                <a:solidFill>
                  <a:srgbClr val="0000FF"/>
                </a:solidFill>
              </a:rPr>
              <a:t>problem of the normalized relational model.</a:t>
            </a:r>
            <a:endParaRPr lang="es-ES" dirty="0">
              <a:solidFill>
                <a:srgbClr val="0000FF"/>
              </a:solidFill>
            </a:endParaRPr>
          </a:p>
        </p:txBody>
      </p:sp>
    </p:spTree>
    <p:extLst>
      <p:ext uri="{BB962C8B-B14F-4D97-AF65-F5344CB8AC3E}">
        <p14:creationId xmlns:p14="http://schemas.microsoft.com/office/powerpoint/2010/main" val="630718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b="1" dirty="0"/>
              <a:t>Executing Joins: The Heavy Lifting of Relational Databases</a:t>
            </a:r>
            <a:endParaRPr lang="es-ES" b="1" dirty="0"/>
          </a:p>
        </p:txBody>
      </p:sp>
      <p:sp>
        <p:nvSpPr>
          <p:cNvPr id="3" name="Marcador de contenido 2"/>
          <p:cNvSpPr>
            <a:spLocks noGrp="1"/>
          </p:cNvSpPr>
          <p:nvPr>
            <p:ph idx="1"/>
          </p:nvPr>
        </p:nvSpPr>
        <p:spPr/>
        <p:txBody>
          <a:bodyPr/>
          <a:lstStyle/>
          <a:p>
            <a:r>
              <a:rPr lang="en-US" dirty="0"/>
              <a:t>Imagine you are an analyst and you have decided to develop a promotion for customers who have bought electronic accessories in the past 12 months. </a:t>
            </a:r>
          </a:p>
          <a:p>
            <a:r>
              <a:rPr lang="en-US" dirty="0"/>
              <a:t>The first thing you want to do is understand who those customers are, where they live, and how often they buy from your business.</a:t>
            </a:r>
          </a:p>
          <a:p>
            <a:r>
              <a:rPr lang="en-US" dirty="0"/>
              <a:t>You can do this by querying the </a:t>
            </a:r>
            <a:r>
              <a:rPr lang="en-US" dirty="0">
                <a:solidFill>
                  <a:srgbClr val="00B050"/>
                </a:solidFill>
              </a:rPr>
              <a:t>Customer table</a:t>
            </a:r>
            <a:r>
              <a:rPr lang="en-US" dirty="0"/>
              <a:t>.</a:t>
            </a:r>
            <a:endParaRPr lang="es-ES" dirty="0"/>
          </a:p>
        </p:txBody>
      </p:sp>
      <p:sp>
        <p:nvSpPr>
          <p:cNvPr id="4" name="CuadroTexto 3"/>
          <p:cNvSpPr txBox="1"/>
          <p:nvPr/>
        </p:nvSpPr>
        <p:spPr>
          <a:xfrm>
            <a:off x="220716" y="6311900"/>
            <a:ext cx="5770181" cy="461665"/>
          </a:xfrm>
          <a:prstGeom prst="rect">
            <a:avLst/>
          </a:prstGeom>
          <a:noFill/>
        </p:spPr>
        <p:txBody>
          <a:bodyPr wrap="square" rtlCol="0">
            <a:spAutoFit/>
          </a:bodyPr>
          <a:lstStyle/>
          <a:p>
            <a:r>
              <a:rPr lang="es-ES" sz="2400" dirty="0"/>
              <a:t>Heavy </a:t>
            </a:r>
            <a:r>
              <a:rPr lang="es-ES" sz="2400" dirty="0" err="1"/>
              <a:t>litfting</a:t>
            </a:r>
            <a:r>
              <a:rPr lang="es-ES" sz="2400" dirty="0"/>
              <a:t> = </a:t>
            </a:r>
            <a:r>
              <a:rPr lang="es-ES" sz="2400" dirty="0" err="1"/>
              <a:t>Serious</a:t>
            </a:r>
            <a:r>
              <a:rPr lang="es-ES" sz="2400" dirty="0"/>
              <a:t> </a:t>
            </a:r>
            <a:r>
              <a:rPr lang="es-ES" sz="2400" dirty="0" err="1"/>
              <a:t>or</a:t>
            </a:r>
            <a:r>
              <a:rPr lang="es-ES" sz="2400" dirty="0"/>
              <a:t> </a:t>
            </a:r>
            <a:r>
              <a:rPr lang="es-ES" sz="2400" dirty="0" err="1"/>
              <a:t>difficult</a:t>
            </a:r>
            <a:r>
              <a:rPr lang="es-ES" sz="2400" dirty="0"/>
              <a:t> </a:t>
            </a:r>
            <a:r>
              <a:rPr lang="es-ES" sz="2400" dirty="0" err="1"/>
              <a:t>work</a:t>
            </a:r>
            <a:endParaRPr lang="es-ES" sz="2400" dirty="0"/>
          </a:p>
        </p:txBody>
      </p:sp>
    </p:spTree>
    <p:extLst>
      <p:ext uri="{BB962C8B-B14F-4D97-AF65-F5344CB8AC3E}">
        <p14:creationId xmlns:p14="http://schemas.microsoft.com/office/powerpoint/2010/main" val="3982499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You do not want all customers, though—just those who have bought</a:t>
            </a:r>
          </a:p>
          <a:p>
            <a:pPr marL="0" indent="0">
              <a:buNone/>
            </a:pPr>
            <a:r>
              <a:rPr lang="en-US" dirty="0"/>
              <a:t>   electronic accessories. </a:t>
            </a:r>
          </a:p>
          <a:p>
            <a:r>
              <a:rPr lang="en-US" dirty="0"/>
              <a:t>That information is not stored in the Customer table, so you look to the </a:t>
            </a:r>
            <a:r>
              <a:rPr lang="en-US" dirty="0">
                <a:solidFill>
                  <a:srgbClr val="00B050"/>
                </a:solidFill>
              </a:rPr>
              <a:t>Orders table</a:t>
            </a:r>
            <a:r>
              <a:rPr lang="en-US" dirty="0"/>
              <a:t>. The Orders table has some information you need, such as the date of purchase. </a:t>
            </a:r>
          </a:p>
          <a:p>
            <a:r>
              <a:rPr lang="en-US" dirty="0"/>
              <a:t>This enables you to filter for only orders made in the past 12 months.</a:t>
            </a:r>
            <a:endParaRPr lang="es-ES" dirty="0"/>
          </a:p>
        </p:txBody>
      </p:sp>
    </p:spTree>
    <p:extLst>
      <p:ext uri="{BB962C8B-B14F-4D97-AF65-F5344CB8AC3E}">
        <p14:creationId xmlns:p14="http://schemas.microsoft.com/office/powerpoint/2010/main" val="1829076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The Orders table; however, does not have information on electronic</a:t>
            </a:r>
          </a:p>
          <a:p>
            <a:pPr marL="0" indent="0">
              <a:buNone/>
            </a:pPr>
            <a:r>
              <a:rPr lang="en-US" dirty="0"/>
              <a:t>   accessories, so you look to the </a:t>
            </a:r>
            <a:r>
              <a:rPr lang="en-US" dirty="0">
                <a:solidFill>
                  <a:srgbClr val="00B050"/>
                </a:solidFill>
              </a:rPr>
              <a:t>Order Items table</a:t>
            </a:r>
            <a:r>
              <a:rPr lang="en-US" dirty="0"/>
              <a:t>. </a:t>
            </a:r>
          </a:p>
          <a:p>
            <a:r>
              <a:rPr lang="en-US" dirty="0"/>
              <a:t>This does not have the information you are looking for, so you turn to the </a:t>
            </a:r>
            <a:r>
              <a:rPr lang="en-US" dirty="0">
                <a:solidFill>
                  <a:srgbClr val="00B050"/>
                </a:solidFill>
              </a:rPr>
              <a:t>Products table</a:t>
            </a:r>
            <a:r>
              <a:rPr lang="en-US" dirty="0"/>
              <a:t>.</a:t>
            </a:r>
          </a:p>
          <a:p>
            <a:r>
              <a:rPr lang="en-US" dirty="0"/>
              <a:t>The Products table has a column called </a:t>
            </a:r>
            <a:r>
              <a:rPr lang="en-US" dirty="0" err="1"/>
              <a:t>Product_Category</a:t>
            </a:r>
            <a:r>
              <a:rPr lang="en-US" dirty="0"/>
              <a:t>, which indicates if a product is an electronic accessory. You can use this column to filter for electronic accessory items.</a:t>
            </a:r>
          </a:p>
          <a:p>
            <a:r>
              <a:rPr lang="en-US" dirty="0"/>
              <a:t>At this point, you have all the data you need.</a:t>
            </a:r>
            <a:endParaRPr lang="es-ES" dirty="0"/>
          </a:p>
        </p:txBody>
      </p:sp>
    </p:spTree>
    <p:extLst>
      <p:ext uri="{BB962C8B-B14F-4D97-AF65-F5344CB8AC3E}">
        <p14:creationId xmlns:p14="http://schemas.microsoft.com/office/powerpoint/2010/main" val="3563822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a:t>Introduction</a:t>
            </a:r>
            <a:endParaRPr lang="es-ES" dirty="0"/>
          </a:p>
        </p:txBody>
      </p:sp>
      <p:sp>
        <p:nvSpPr>
          <p:cNvPr id="3" name="Marcador de contenido 2"/>
          <p:cNvSpPr>
            <a:spLocks noGrp="1"/>
          </p:cNvSpPr>
          <p:nvPr>
            <p:ph idx="1"/>
          </p:nvPr>
        </p:nvSpPr>
        <p:spPr/>
        <p:txBody>
          <a:bodyPr>
            <a:noAutofit/>
          </a:bodyPr>
          <a:lstStyle/>
          <a:p>
            <a:r>
              <a:rPr lang="en-US" dirty="0"/>
              <a:t>Designers have many options when it comes to designing document</a:t>
            </a:r>
          </a:p>
          <a:p>
            <a:pPr marL="0" indent="0">
              <a:buNone/>
            </a:pPr>
            <a:r>
              <a:rPr lang="en-US" dirty="0"/>
              <a:t>databases. </a:t>
            </a:r>
          </a:p>
          <a:p>
            <a:r>
              <a:rPr lang="en-US" dirty="0"/>
              <a:t>The flexible structure of JSON and XML (among others) documents is a key factor in this </a:t>
            </a:r>
            <a:r>
              <a:rPr lang="en-US" dirty="0">
                <a:sym typeface="Wingdings" panose="05000000000000000000" pitchFamily="2" charset="2"/>
              </a:rPr>
              <a:t> </a:t>
            </a:r>
            <a:r>
              <a:rPr lang="en-US" dirty="0">
                <a:solidFill>
                  <a:srgbClr val="0070C0"/>
                </a:solidFill>
              </a:rPr>
              <a:t>flexibility</a:t>
            </a:r>
            <a:r>
              <a:rPr lang="en-US" dirty="0"/>
              <a:t>. </a:t>
            </a:r>
          </a:p>
          <a:p>
            <a:r>
              <a:rPr lang="en-US" dirty="0"/>
              <a:t>A designer can embed lists within lists within a document. </a:t>
            </a:r>
          </a:p>
          <a:p>
            <a:r>
              <a:rPr lang="en-US" dirty="0"/>
              <a:t>Another designer can create separate collections to separate types of data. </a:t>
            </a:r>
          </a:p>
          <a:p>
            <a:pPr marL="0" indent="0" algn="ctr">
              <a:buNone/>
            </a:pPr>
            <a:r>
              <a:rPr lang="en-US" dirty="0">
                <a:solidFill>
                  <a:srgbClr val="FF0000"/>
                </a:solidFill>
              </a:rPr>
              <a:t>This freedom should not be construed to mean all data models are equally </a:t>
            </a:r>
            <a:r>
              <a:rPr lang="es-ES" dirty="0" err="1">
                <a:solidFill>
                  <a:srgbClr val="FF0000"/>
                </a:solidFill>
              </a:rPr>
              <a:t>good</a:t>
            </a:r>
            <a:r>
              <a:rPr lang="es-ES" dirty="0">
                <a:solidFill>
                  <a:srgbClr val="FF0000"/>
                </a:solidFill>
              </a:rPr>
              <a:t>—</a:t>
            </a:r>
            <a:r>
              <a:rPr lang="es-ES" b="1" u="sng" dirty="0" err="1">
                <a:solidFill>
                  <a:srgbClr val="FF0000"/>
                </a:solidFill>
              </a:rPr>
              <a:t>they</a:t>
            </a:r>
            <a:r>
              <a:rPr lang="es-ES" b="1" u="sng" dirty="0">
                <a:solidFill>
                  <a:srgbClr val="FF0000"/>
                </a:solidFill>
              </a:rPr>
              <a:t> are </a:t>
            </a:r>
            <a:r>
              <a:rPr lang="es-ES" b="1" u="sng" dirty="0" err="1">
                <a:solidFill>
                  <a:srgbClr val="FF0000"/>
                </a:solidFill>
              </a:rPr>
              <a:t>not</a:t>
            </a:r>
            <a:r>
              <a:rPr lang="es-ES" dirty="0">
                <a:solidFill>
                  <a:srgbClr val="FF0000"/>
                </a:solidFill>
              </a:rPr>
              <a:t>!</a:t>
            </a:r>
          </a:p>
        </p:txBody>
      </p:sp>
    </p:spTree>
    <p:extLst>
      <p:ext uri="{BB962C8B-B14F-4D97-AF65-F5344CB8AC3E}">
        <p14:creationId xmlns:p14="http://schemas.microsoft.com/office/powerpoint/2010/main" val="1104598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11214" y="1056290"/>
            <a:ext cx="5738648" cy="5076496"/>
          </a:xfrm>
          <a:prstGeom prst="rect">
            <a:avLst/>
          </a:prstGeom>
        </p:spPr>
      </p:pic>
      <p:sp>
        <p:nvSpPr>
          <p:cNvPr id="2" name="CuadroTexto 1"/>
          <p:cNvSpPr txBox="1"/>
          <p:nvPr/>
        </p:nvSpPr>
        <p:spPr>
          <a:xfrm>
            <a:off x="4950373" y="5360276"/>
            <a:ext cx="346841" cy="461665"/>
          </a:xfrm>
          <a:prstGeom prst="rect">
            <a:avLst/>
          </a:prstGeom>
          <a:noFill/>
        </p:spPr>
        <p:txBody>
          <a:bodyPr wrap="square" rtlCol="0">
            <a:spAutoFit/>
          </a:bodyPr>
          <a:lstStyle/>
          <a:p>
            <a:r>
              <a:rPr lang="es-ES" sz="2400" dirty="0"/>
              <a:t>s</a:t>
            </a:r>
          </a:p>
        </p:txBody>
      </p:sp>
    </p:spTree>
    <p:extLst>
      <p:ext uri="{BB962C8B-B14F-4D97-AF65-F5344CB8AC3E}">
        <p14:creationId xmlns:p14="http://schemas.microsoft.com/office/powerpoint/2010/main" val="1994863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To get a sense of how much work is involved in joining tables, let us consider pseudocode for printing the name of customers who have purchased electronic accessories in the last 12 months:</a:t>
            </a:r>
            <a:endParaRPr lang="es-ES" dirty="0"/>
          </a:p>
        </p:txBody>
      </p:sp>
    </p:spTree>
    <p:extLst>
      <p:ext uri="{BB962C8B-B14F-4D97-AF65-F5344CB8AC3E}">
        <p14:creationId xmlns:p14="http://schemas.microsoft.com/office/powerpoint/2010/main" val="1688698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19806" y="898634"/>
            <a:ext cx="10736317" cy="5297213"/>
          </a:xfrm>
          <a:prstGeom prst="rect">
            <a:avLst/>
          </a:prstGeom>
        </p:spPr>
      </p:pic>
    </p:spTree>
    <p:extLst>
      <p:ext uri="{BB962C8B-B14F-4D97-AF65-F5344CB8AC3E}">
        <p14:creationId xmlns:p14="http://schemas.microsoft.com/office/powerpoint/2010/main" val="952589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normAutofit/>
          </a:bodyPr>
          <a:lstStyle/>
          <a:p>
            <a:r>
              <a:rPr lang="en-US" dirty="0"/>
              <a:t>Let us assume there are 10000 customers in the database.</a:t>
            </a:r>
          </a:p>
          <a:p>
            <a:r>
              <a:rPr lang="en-US" dirty="0"/>
              <a:t>The first for loop will execute 10000 times. Each time it executes, it</a:t>
            </a:r>
          </a:p>
          <a:p>
            <a:pPr marL="0" indent="0">
              <a:buNone/>
            </a:pPr>
            <a:r>
              <a:rPr lang="en-US" dirty="0"/>
              <a:t>   will look up all orders for the customer. </a:t>
            </a:r>
          </a:p>
          <a:p>
            <a:r>
              <a:rPr lang="en-US" dirty="0"/>
              <a:t>If each of the 10000 customers has, on average, 10 orders, then the for order loop will execute 100000 times. </a:t>
            </a:r>
          </a:p>
          <a:p>
            <a:r>
              <a:rPr lang="en-US" dirty="0"/>
              <a:t>Each time it executes, it will check the order date.</a:t>
            </a:r>
          </a:p>
        </p:txBody>
      </p:sp>
    </p:spTree>
    <p:extLst>
      <p:ext uri="{BB962C8B-B14F-4D97-AF65-F5344CB8AC3E}">
        <p14:creationId xmlns:p14="http://schemas.microsoft.com/office/powerpoint/2010/main" val="3480199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Let us say there are 20000 orders that have been placed in the last</a:t>
            </a:r>
          </a:p>
          <a:p>
            <a:pPr marL="0" indent="0">
              <a:buNone/>
            </a:pPr>
            <a:r>
              <a:rPr lang="en-US" dirty="0"/>
              <a:t>   year. </a:t>
            </a:r>
          </a:p>
          <a:p>
            <a:r>
              <a:rPr lang="en-US" dirty="0"/>
              <a:t>The for order _ item loop will execute 20000 times. It will perform</a:t>
            </a:r>
          </a:p>
          <a:p>
            <a:pPr marL="0" indent="0">
              <a:buNone/>
            </a:pPr>
            <a:r>
              <a:rPr lang="en-US" dirty="0"/>
              <a:t>   a check and add a customer name to a set of customer names </a:t>
            </a:r>
            <a:r>
              <a:rPr lang="en-US" dirty="0">
                <a:solidFill>
                  <a:srgbClr val="0000FF"/>
                </a:solidFill>
              </a:rPr>
              <a:t>if</a:t>
            </a:r>
          </a:p>
          <a:p>
            <a:pPr marL="0" indent="0">
              <a:buNone/>
            </a:pPr>
            <a:r>
              <a:rPr lang="en-US" dirty="0">
                <a:solidFill>
                  <a:srgbClr val="0000FF"/>
                </a:solidFill>
              </a:rPr>
              <a:t>   at least </a:t>
            </a:r>
            <a:r>
              <a:rPr lang="en-US" dirty="0"/>
              <a:t>one of the order items was an electronic accessory.</a:t>
            </a:r>
            <a:endParaRPr lang="es-ES" dirty="0"/>
          </a:p>
          <a:p>
            <a:endParaRPr lang="es-ES" dirty="0"/>
          </a:p>
        </p:txBody>
      </p:sp>
    </p:spTree>
    <p:extLst>
      <p:ext uri="{BB962C8B-B14F-4D97-AF65-F5344CB8AC3E}">
        <p14:creationId xmlns:p14="http://schemas.microsoft.com/office/powerpoint/2010/main" val="3383460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err="1"/>
              <a:t>However</a:t>
            </a:r>
            <a:r>
              <a:rPr lang="es-ES" dirty="0"/>
              <a:t>, </a:t>
            </a:r>
            <a:r>
              <a:rPr lang="en-US" u="sng" dirty="0">
                <a:solidFill>
                  <a:srgbClr val="FF0000"/>
                </a:solidFill>
              </a:rPr>
              <a:t>looping through rows of tables and looking for matches is one—rather </a:t>
            </a:r>
            <a:r>
              <a:rPr lang="en-US" b="1" u="sng" dirty="0">
                <a:solidFill>
                  <a:srgbClr val="FF0000"/>
                </a:solidFill>
              </a:rPr>
              <a:t>inefficient—way</a:t>
            </a:r>
            <a:r>
              <a:rPr lang="en-US" u="sng" dirty="0">
                <a:solidFill>
                  <a:srgbClr val="FF0000"/>
                </a:solidFill>
              </a:rPr>
              <a:t> of performing joins</a:t>
            </a:r>
            <a:r>
              <a:rPr lang="en-US" dirty="0"/>
              <a:t>. </a:t>
            </a:r>
          </a:p>
          <a:p>
            <a:r>
              <a:rPr lang="en-US" u="sng" dirty="0">
                <a:solidFill>
                  <a:srgbClr val="00B050"/>
                </a:solidFill>
              </a:rPr>
              <a:t>The performance of this join could be improved</a:t>
            </a:r>
            <a:r>
              <a:rPr lang="en-US" dirty="0"/>
              <a:t>. For example, indexes could be used to more quickly find all orders placed within the last year. Similarly, indexes could be used to find the products that are in the electronic accessory category.</a:t>
            </a:r>
            <a:endParaRPr lang="es-ES" dirty="0"/>
          </a:p>
        </p:txBody>
      </p:sp>
    </p:spTree>
    <p:extLst>
      <p:ext uri="{BB962C8B-B14F-4D97-AF65-F5344CB8AC3E}">
        <p14:creationId xmlns:p14="http://schemas.microsoft.com/office/powerpoint/2010/main" val="3169878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Databases implement </a:t>
            </a:r>
            <a:r>
              <a:rPr lang="en-US" dirty="0">
                <a:solidFill>
                  <a:srgbClr val="00B050"/>
                </a:solidFill>
              </a:rPr>
              <a:t>query optimizers </a:t>
            </a:r>
            <a:r>
              <a:rPr lang="en-US" dirty="0"/>
              <a:t>to come up with the best</a:t>
            </a:r>
            <a:r>
              <a:rPr lang="en-US" dirty="0">
                <a:solidFill>
                  <a:srgbClr val="00B050"/>
                </a:solidFill>
              </a:rPr>
              <a:t>* </a:t>
            </a:r>
            <a:r>
              <a:rPr lang="en-US" dirty="0"/>
              <a:t>way of fetching and joining data. </a:t>
            </a:r>
          </a:p>
          <a:p>
            <a:r>
              <a:rPr lang="en-US" dirty="0"/>
              <a:t>In addition to using indexes to narrow down the number of rows they have to work with, they may use other techniques to match rows: they could, for example, calculate hash values of foreign keys to quickly determine which rows have matching values.</a:t>
            </a:r>
            <a:endParaRPr lang="es-ES" dirty="0"/>
          </a:p>
        </p:txBody>
      </p:sp>
      <p:sp>
        <p:nvSpPr>
          <p:cNvPr id="4" name="CuadroTexto 3"/>
          <p:cNvSpPr txBox="1"/>
          <p:nvPr/>
        </p:nvSpPr>
        <p:spPr>
          <a:xfrm>
            <a:off x="189187" y="6176963"/>
            <a:ext cx="7425558" cy="523220"/>
          </a:xfrm>
          <a:prstGeom prst="rect">
            <a:avLst/>
          </a:prstGeom>
          <a:noFill/>
        </p:spPr>
        <p:txBody>
          <a:bodyPr wrap="square" rtlCol="0">
            <a:spAutoFit/>
          </a:bodyPr>
          <a:lstStyle/>
          <a:p>
            <a:r>
              <a:rPr lang="es-ES" sz="2800" dirty="0">
                <a:solidFill>
                  <a:srgbClr val="00B050"/>
                </a:solidFill>
              </a:rPr>
              <a:t>* </a:t>
            </a:r>
            <a:r>
              <a:rPr lang="es-ES" sz="2800" dirty="0" err="1"/>
              <a:t>It</a:t>
            </a:r>
            <a:r>
              <a:rPr lang="es-ES" sz="2800" dirty="0"/>
              <a:t> </a:t>
            </a:r>
            <a:r>
              <a:rPr lang="es-ES" sz="2800" dirty="0" err="1"/>
              <a:t>is</a:t>
            </a:r>
            <a:r>
              <a:rPr lang="es-ES" sz="2800" dirty="0"/>
              <a:t> </a:t>
            </a:r>
            <a:r>
              <a:rPr lang="es-ES" sz="2800" dirty="0" err="1"/>
              <a:t>not</a:t>
            </a:r>
            <a:r>
              <a:rPr lang="es-ES" sz="2800" dirty="0"/>
              <a:t> </a:t>
            </a:r>
            <a:r>
              <a:rPr lang="es-ES" sz="2800" dirty="0" err="1"/>
              <a:t>always</a:t>
            </a:r>
            <a:r>
              <a:rPr lang="es-ES" sz="2800" dirty="0"/>
              <a:t> </a:t>
            </a:r>
            <a:r>
              <a:rPr lang="es-ES" sz="2800" dirty="0" err="1"/>
              <a:t>possible</a:t>
            </a:r>
            <a:r>
              <a:rPr lang="es-ES" sz="2800" dirty="0"/>
              <a:t> to </a:t>
            </a:r>
            <a:r>
              <a:rPr lang="es-ES" sz="2800" dirty="0" err="1"/>
              <a:t>find</a:t>
            </a:r>
            <a:r>
              <a:rPr lang="es-ES" sz="2800" dirty="0"/>
              <a:t> </a:t>
            </a:r>
            <a:r>
              <a:rPr lang="es-ES" sz="2800" dirty="0" err="1"/>
              <a:t>the</a:t>
            </a:r>
            <a:r>
              <a:rPr lang="es-ES" sz="2800" dirty="0"/>
              <a:t> “</a:t>
            </a:r>
            <a:r>
              <a:rPr lang="es-ES" sz="2800" dirty="0" err="1"/>
              <a:t>best</a:t>
            </a:r>
            <a:r>
              <a:rPr lang="es-ES" sz="2800" dirty="0"/>
              <a:t>” </a:t>
            </a:r>
            <a:r>
              <a:rPr lang="es-ES" sz="2800" dirty="0" err="1"/>
              <a:t>way</a:t>
            </a:r>
            <a:r>
              <a:rPr lang="es-ES" sz="2800" dirty="0"/>
              <a:t>…</a:t>
            </a:r>
          </a:p>
        </p:txBody>
      </p:sp>
    </p:spTree>
    <p:extLst>
      <p:ext uri="{BB962C8B-B14F-4D97-AF65-F5344CB8AC3E}">
        <p14:creationId xmlns:p14="http://schemas.microsoft.com/office/powerpoint/2010/main" val="3462943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normAutofit/>
          </a:bodyPr>
          <a:lstStyle/>
          <a:p>
            <a:pPr marL="0" indent="0" algn="ctr">
              <a:buNone/>
            </a:pPr>
            <a:r>
              <a:rPr lang="es-ES" sz="4400" dirty="0" err="1">
                <a:solidFill>
                  <a:srgbClr val="0000FF"/>
                </a:solidFill>
              </a:rPr>
              <a:t>Database</a:t>
            </a:r>
            <a:r>
              <a:rPr lang="es-ES" sz="4400" dirty="0">
                <a:solidFill>
                  <a:srgbClr val="0000FF"/>
                </a:solidFill>
              </a:rPr>
              <a:t> </a:t>
            </a:r>
            <a:r>
              <a:rPr lang="en-US" sz="4400" dirty="0">
                <a:solidFill>
                  <a:srgbClr val="0000FF"/>
                </a:solidFill>
              </a:rPr>
              <a:t>researchers and vendors have made advances in query optimization techniques, </a:t>
            </a:r>
            <a:r>
              <a:rPr lang="en-US" sz="4400" u="sng" dirty="0">
                <a:solidFill>
                  <a:srgbClr val="0000FF"/>
                </a:solidFill>
              </a:rPr>
              <a:t>but executing joins on large data sets can still be time </a:t>
            </a:r>
            <a:r>
              <a:rPr lang="es-ES" sz="4400" u="sng" dirty="0" err="1">
                <a:solidFill>
                  <a:srgbClr val="0000FF"/>
                </a:solidFill>
              </a:rPr>
              <a:t>consuming</a:t>
            </a:r>
            <a:r>
              <a:rPr lang="es-ES" sz="4400" u="sng" dirty="0">
                <a:solidFill>
                  <a:srgbClr val="0000FF"/>
                </a:solidFill>
              </a:rPr>
              <a:t> and </a:t>
            </a:r>
            <a:r>
              <a:rPr lang="es-ES" sz="4400" u="sng" dirty="0" err="1">
                <a:solidFill>
                  <a:srgbClr val="0000FF"/>
                </a:solidFill>
              </a:rPr>
              <a:t>resource</a:t>
            </a:r>
            <a:r>
              <a:rPr lang="es-ES" sz="4400" u="sng" dirty="0">
                <a:solidFill>
                  <a:srgbClr val="0000FF"/>
                </a:solidFill>
              </a:rPr>
              <a:t> </a:t>
            </a:r>
            <a:r>
              <a:rPr lang="es-ES" sz="4400" u="sng" dirty="0" err="1">
                <a:solidFill>
                  <a:srgbClr val="0000FF"/>
                </a:solidFill>
              </a:rPr>
              <a:t>intensive</a:t>
            </a:r>
            <a:r>
              <a:rPr lang="es-ES" sz="4400" dirty="0">
                <a:solidFill>
                  <a:srgbClr val="0000FF"/>
                </a:solidFill>
              </a:rPr>
              <a:t>.</a:t>
            </a:r>
          </a:p>
        </p:txBody>
      </p:sp>
    </p:spTree>
    <p:extLst>
      <p:ext uri="{BB962C8B-B14F-4D97-AF65-F5344CB8AC3E}">
        <p14:creationId xmlns:p14="http://schemas.microsoft.com/office/powerpoint/2010/main" val="2654647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err="1"/>
              <a:t>What</a:t>
            </a:r>
            <a:r>
              <a:rPr lang="es-ES" b="1" dirty="0"/>
              <a:t> </a:t>
            </a:r>
            <a:r>
              <a:rPr lang="es-ES" b="1" dirty="0" err="1"/>
              <a:t>Would</a:t>
            </a:r>
            <a:r>
              <a:rPr lang="es-ES" b="1" dirty="0"/>
              <a:t> a </a:t>
            </a:r>
            <a:r>
              <a:rPr lang="es-ES" b="1" dirty="0" err="1"/>
              <a:t>Document</a:t>
            </a:r>
            <a:r>
              <a:rPr lang="es-ES" b="1" dirty="0"/>
              <a:t> </a:t>
            </a:r>
            <a:r>
              <a:rPr lang="es-ES" b="1" dirty="0" err="1"/>
              <a:t>Database</a:t>
            </a:r>
            <a:r>
              <a:rPr lang="es-ES" b="1" dirty="0"/>
              <a:t> </a:t>
            </a:r>
            <a:r>
              <a:rPr lang="es-ES" b="1" dirty="0" err="1"/>
              <a:t>Modeler</a:t>
            </a:r>
            <a:r>
              <a:rPr lang="es-ES" b="1" dirty="0"/>
              <a:t> Do?</a:t>
            </a:r>
          </a:p>
        </p:txBody>
      </p:sp>
      <p:sp>
        <p:nvSpPr>
          <p:cNvPr id="3" name="Marcador de contenido 2"/>
          <p:cNvSpPr>
            <a:spLocks noGrp="1"/>
          </p:cNvSpPr>
          <p:nvPr>
            <p:ph idx="1"/>
          </p:nvPr>
        </p:nvSpPr>
        <p:spPr/>
        <p:txBody>
          <a:bodyPr>
            <a:normAutofit/>
          </a:bodyPr>
          <a:lstStyle/>
          <a:p>
            <a:r>
              <a:rPr lang="en-US" dirty="0"/>
              <a:t>Document data modelers have a different approach to data modeling</a:t>
            </a:r>
          </a:p>
          <a:p>
            <a:pPr marL="0" indent="0">
              <a:buNone/>
            </a:pPr>
            <a:r>
              <a:rPr lang="es-ES" dirty="0"/>
              <a:t>   </a:t>
            </a:r>
            <a:r>
              <a:rPr lang="es-ES" dirty="0" err="1"/>
              <a:t>than</a:t>
            </a:r>
            <a:r>
              <a:rPr lang="es-ES" dirty="0"/>
              <a:t> </a:t>
            </a:r>
            <a:r>
              <a:rPr lang="es-ES" dirty="0" err="1"/>
              <a:t>most</a:t>
            </a:r>
            <a:r>
              <a:rPr lang="es-ES" dirty="0"/>
              <a:t> </a:t>
            </a:r>
            <a:r>
              <a:rPr lang="es-ES" dirty="0" err="1"/>
              <a:t>relational</a:t>
            </a:r>
            <a:r>
              <a:rPr lang="es-ES" dirty="0"/>
              <a:t> </a:t>
            </a:r>
            <a:r>
              <a:rPr lang="es-ES" dirty="0" err="1"/>
              <a:t>database</a:t>
            </a:r>
            <a:r>
              <a:rPr lang="es-ES" dirty="0"/>
              <a:t> </a:t>
            </a:r>
            <a:r>
              <a:rPr lang="es-ES" dirty="0" err="1"/>
              <a:t>modelers</a:t>
            </a:r>
            <a:r>
              <a:rPr lang="es-ES" dirty="0"/>
              <a:t>. </a:t>
            </a:r>
          </a:p>
          <a:p>
            <a:r>
              <a:rPr lang="es-ES" dirty="0" err="1"/>
              <a:t>Document</a:t>
            </a:r>
            <a:r>
              <a:rPr lang="es-ES" dirty="0"/>
              <a:t> </a:t>
            </a:r>
            <a:r>
              <a:rPr lang="es-ES" dirty="0" err="1"/>
              <a:t>database</a:t>
            </a:r>
            <a:r>
              <a:rPr lang="es-ES" dirty="0"/>
              <a:t> </a:t>
            </a:r>
            <a:r>
              <a:rPr lang="es-ES" dirty="0" err="1"/>
              <a:t>modelers</a:t>
            </a:r>
            <a:r>
              <a:rPr lang="es-ES" dirty="0"/>
              <a:t> </a:t>
            </a:r>
            <a:r>
              <a:rPr lang="en-US" dirty="0"/>
              <a:t>are probably using a document database for its scalability, its flexibility, or both. </a:t>
            </a:r>
          </a:p>
          <a:p>
            <a:r>
              <a:rPr lang="en-US" dirty="0"/>
              <a:t>For those using document databases, avoiding data anomalies is still important, </a:t>
            </a:r>
            <a:r>
              <a:rPr lang="en-US" dirty="0">
                <a:solidFill>
                  <a:srgbClr val="0000FF"/>
                </a:solidFill>
              </a:rPr>
              <a:t>but they are willing to assume more responsibility* to prevent them in return for scalability </a:t>
            </a:r>
            <a:r>
              <a:rPr lang="es-ES" dirty="0">
                <a:solidFill>
                  <a:srgbClr val="0000FF"/>
                </a:solidFill>
              </a:rPr>
              <a:t>and </a:t>
            </a:r>
            <a:r>
              <a:rPr lang="es-ES" dirty="0" err="1">
                <a:solidFill>
                  <a:srgbClr val="0000FF"/>
                </a:solidFill>
              </a:rPr>
              <a:t>flexibility</a:t>
            </a:r>
            <a:r>
              <a:rPr lang="es-ES" dirty="0"/>
              <a:t>.</a:t>
            </a:r>
          </a:p>
        </p:txBody>
      </p:sp>
      <p:sp>
        <p:nvSpPr>
          <p:cNvPr id="4" name="CuadroTexto 3"/>
          <p:cNvSpPr txBox="1"/>
          <p:nvPr/>
        </p:nvSpPr>
        <p:spPr>
          <a:xfrm>
            <a:off x="3959772" y="5501134"/>
            <a:ext cx="5578365" cy="523220"/>
          </a:xfrm>
          <a:prstGeom prst="rect">
            <a:avLst/>
          </a:prstGeom>
          <a:noFill/>
        </p:spPr>
        <p:txBody>
          <a:bodyPr wrap="square" rtlCol="0">
            <a:spAutoFit/>
          </a:bodyPr>
          <a:lstStyle/>
          <a:p>
            <a:r>
              <a:rPr lang="en-US" sz="2800" dirty="0">
                <a:solidFill>
                  <a:srgbClr val="0000FF"/>
                </a:solidFill>
              </a:rPr>
              <a:t>*</a:t>
            </a:r>
            <a:r>
              <a:rPr lang="es-ES" sz="2800" dirty="0"/>
              <a:t> A </a:t>
            </a:r>
            <a:r>
              <a:rPr lang="es-ES" sz="2800" dirty="0" err="1"/>
              <a:t>very</a:t>
            </a:r>
            <a:r>
              <a:rPr lang="es-ES" sz="2800" dirty="0"/>
              <a:t> </a:t>
            </a:r>
            <a:r>
              <a:rPr lang="es-ES" sz="2800" dirty="0" err="1"/>
              <a:t>dangerous</a:t>
            </a:r>
            <a:r>
              <a:rPr lang="es-ES" sz="2800" dirty="0"/>
              <a:t> </a:t>
            </a:r>
            <a:r>
              <a:rPr lang="es-ES" sz="2800" dirty="0" err="1"/>
              <a:t>situation</a:t>
            </a:r>
            <a:endParaRPr lang="es-ES" sz="2800" dirty="0"/>
          </a:p>
        </p:txBody>
      </p:sp>
    </p:spTree>
    <p:extLst>
      <p:ext uri="{BB962C8B-B14F-4D97-AF65-F5344CB8AC3E}">
        <p14:creationId xmlns:p14="http://schemas.microsoft.com/office/powerpoint/2010/main" val="2303922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So how do document data modelers and application developers get</a:t>
            </a:r>
          </a:p>
          <a:p>
            <a:pPr marL="0" indent="0">
              <a:buNone/>
            </a:pPr>
            <a:r>
              <a:rPr lang="en-US" dirty="0"/>
              <a:t>   better performance? </a:t>
            </a:r>
          </a:p>
          <a:p>
            <a:r>
              <a:rPr lang="en-US" dirty="0">
                <a:solidFill>
                  <a:srgbClr val="0000FF"/>
                </a:solidFill>
              </a:rPr>
              <a:t>They minimize the need for joins</a:t>
            </a:r>
            <a:r>
              <a:rPr lang="en-US" dirty="0"/>
              <a:t>. </a:t>
            </a:r>
          </a:p>
          <a:p>
            <a:r>
              <a:rPr lang="en-US" dirty="0"/>
              <a:t>This process is known as </a:t>
            </a:r>
            <a:r>
              <a:rPr lang="en-US" dirty="0" err="1">
                <a:solidFill>
                  <a:srgbClr val="0000FF"/>
                </a:solidFill>
              </a:rPr>
              <a:t>denormalization</a:t>
            </a:r>
            <a:r>
              <a:rPr lang="en-US" dirty="0">
                <a:solidFill>
                  <a:srgbClr val="FF0000"/>
                </a:solidFill>
              </a:rPr>
              <a:t>*</a:t>
            </a:r>
            <a:r>
              <a:rPr lang="en-US" dirty="0"/>
              <a:t>. </a:t>
            </a:r>
          </a:p>
          <a:p>
            <a:r>
              <a:rPr lang="en-US" dirty="0">
                <a:solidFill>
                  <a:srgbClr val="00B050"/>
                </a:solidFill>
              </a:rPr>
              <a:t>The basic idea is that data models should store data that is used </a:t>
            </a:r>
            <a:r>
              <a:rPr lang="en-US" u="sng" dirty="0">
                <a:solidFill>
                  <a:srgbClr val="00B050"/>
                </a:solidFill>
                <a:effectLst>
                  <a:outerShdw blurRad="38100" dist="38100" dir="2700000" algn="tl">
                    <a:srgbClr val="000000">
                      <a:alpha val="43137"/>
                    </a:srgbClr>
                  </a:outerShdw>
                </a:effectLst>
              </a:rPr>
              <a:t>together</a:t>
            </a:r>
            <a:r>
              <a:rPr lang="en-US" dirty="0">
                <a:solidFill>
                  <a:srgbClr val="00B050"/>
                </a:solidFill>
              </a:rPr>
              <a:t> in a single data structure, such as a </a:t>
            </a:r>
            <a:r>
              <a:rPr lang="es-ES" dirty="0" err="1">
                <a:solidFill>
                  <a:srgbClr val="00B050"/>
                </a:solidFill>
              </a:rPr>
              <a:t>table</a:t>
            </a:r>
            <a:r>
              <a:rPr lang="es-ES" dirty="0">
                <a:solidFill>
                  <a:srgbClr val="00B050"/>
                </a:solidFill>
              </a:rPr>
              <a:t> in a </a:t>
            </a:r>
            <a:r>
              <a:rPr lang="es-ES" dirty="0" err="1">
                <a:solidFill>
                  <a:srgbClr val="00B050"/>
                </a:solidFill>
              </a:rPr>
              <a:t>relational</a:t>
            </a:r>
            <a:r>
              <a:rPr lang="es-ES" dirty="0">
                <a:solidFill>
                  <a:srgbClr val="00B050"/>
                </a:solidFill>
              </a:rPr>
              <a:t> </a:t>
            </a:r>
            <a:r>
              <a:rPr lang="es-ES" dirty="0" err="1">
                <a:solidFill>
                  <a:srgbClr val="00B050"/>
                </a:solidFill>
              </a:rPr>
              <a:t>database</a:t>
            </a:r>
            <a:r>
              <a:rPr lang="es-ES" dirty="0">
                <a:solidFill>
                  <a:srgbClr val="00B050"/>
                </a:solidFill>
              </a:rPr>
              <a:t> </a:t>
            </a:r>
            <a:r>
              <a:rPr lang="es-ES" dirty="0" err="1">
                <a:solidFill>
                  <a:srgbClr val="00B050"/>
                </a:solidFill>
              </a:rPr>
              <a:t>or</a:t>
            </a:r>
            <a:r>
              <a:rPr lang="es-ES" dirty="0">
                <a:solidFill>
                  <a:srgbClr val="00B050"/>
                </a:solidFill>
              </a:rPr>
              <a:t> a </a:t>
            </a:r>
            <a:r>
              <a:rPr lang="es-ES" dirty="0" err="1">
                <a:solidFill>
                  <a:srgbClr val="00B050"/>
                </a:solidFill>
              </a:rPr>
              <a:t>document</a:t>
            </a:r>
            <a:r>
              <a:rPr lang="es-ES" dirty="0">
                <a:solidFill>
                  <a:srgbClr val="00B050"/>
                </a:solidFill>
              </a:rPr>
              <a:t> in a </a:t>
            </a:r>
            <a:r>
              <a:rPr lang="es-ES" dirty="0" err="1">
                <a:solidFill>
                  <a:srgbClr val="00B050"/>
                </a:solidFill>
              </a:rPr>
              <a:t>document</a:t>
            </a:r>
            <a:r>
              <a:rPr lang="es-ES" dirty="0">
                <a:solidFill>
                  <a:srgbClr val="00B050"/>
                </a:solidFill>
              </a:rPr>
              <a:t> </a:t>
            </a:r>
            <a:r>
              <a:rPr lang="es-ES" dirty="0" err="1">
                <a:solidFill>
                  <a:srgbClr val="00B050"/>
                </a:solidFill>
              </a:rPr>
              <a:t>database</a:t>
            </a:r>
            <a:r>
              <a:rPr lang="es-ES" dirty="0">
                <a:solidFill>
                  <a:srgbClr val="00B050"/>
                </a:solidFill>
              </a:rPr>
              <a:t>.</a:t>
            </a:r>
          </a:p>
        </p:txBody>
      </p:sp>
      <p:sp>
        <p:nvSpPr>
          <p:cNvPr id="4" name="CuadroTexto 3"/>
          <p:cNvSpPr txBox="1"/>
          <p:nvPr/>
        </p:nvSpPr>
        <p:spPr>
          <a:xfrm>
            <a:off x="-1" y="5773291"/>
            <a:ext cx="11981793" cy="1077218"/>
          </a:xfrm>
          <a:prstGeom prst="rect">
            <a:avLst/>
          </a:prstGeom>
          <a:noFill/>
        </p:spPr>
        <p:txBody>
          <a:bodyPr wrap="square" rtlCol="0">
            <a:spAutoFit/>
          </a:bodyPr>
          <a:lstStyle/>
          <a:p>
            <a:r>
              <a:rPr lang="en-US" sz="2800" dirty="0">
                <a:solidFill>
                  <a:srgbClr val="FF0000"/>
                </a:solidFill>
              </a:rPr>
              <a:t>*</a:t>
            </a:r>
            <a:r>
              <a:rPr lang="es-ES" sz="2800" dirty="0"/>
              <a:t> </a:t>
            </a:r>
            <a:r>
              <a:rPr lang="es-ES" dirty="0" err="1"/>
              <a:t>Some</a:t>
            </a:r>
            <a:r>
              <a:rPr lang="es-ES" dirty="0"/>
              <a:t> </a:t>
            </a:r>
            <a:r>
              <a:rPr lang="es-ES" dirty="0" err="1"/>
              <a:t>authors</a:t>
            </a:r>
            <a:r>
              <a:rPr lang="es-ES" dirty="0"/>
              <a:t> use </a:t>
            </a:r>
            <a:r>
              <a:rPr lang="es-ES" dirty="0" err="1"/>
              <a:t>the</a:t>
            </a:r>
            <a:r>
              <a:rPr lang="es-ES" dirty="0"/>
              <a:t> </a:t>
            </a:r>
            <a:r>
              <a:rPr lang="es-ES" dirty="0" err="1"/>
              <a:t>term</a:t>
            </a:r>
            <a:r>
              <a:rPr lang="es-ES" dirty="0"/>
              <a:t> </a:t>
            </a:r>
            <a:r>
              <a:rPr lang="es-ES" b="1" dirty="0" err="1">
                <a:effectLst>
                  <a:outerShdw blurRad="38100" dist="38100" dir="2700000" algn="tl">
                    <a:srgbClr val="000000">
                      <a:alpha val="43137"/>
                    </a:srgbClr>
                  </a:outerShdw>
                </a:effectLst>
              </a:rPr>
              <a:t>denormalization</a:t>
            </a:r>
            <a:r>
              <a:rPr lang="es-ES" dirty="0">
                <a:effectLst>
                  <a:outerShdw blurRad="38100" dist="38100" dir="2700000" algn="tl">
                    <a:srgbClr val="000000">
                      <a:alpha val="43137"/>
                    </a:srgbClr>
                  </a:outerShdw>
                </a:effectLst>
              </a:rPr>
              <a:t> </a:t>
            </a:r>
            <a:r>
              <a:rPr lang="es-ES" dirty="0"/>
              <a:t>in a more general </a:t>
            </a:r>
            <a:r>
              <a:rPr lang="es-ES" dirty="0" err="1"/>
              <a:t>way</a:t>
            </a:r>
            <a:r>
              <a:rPr lang="es-ES" dirty="0"/>
              <a:t>, </a:t>
            </a:r>
            <a:r>
              <a:rPr lang="es-ES" dirty="0" err="1"/>
              <a:t>for</a:t>
            </a:r>
            <a:r>
              <a:rPr lang="es-ES" dirty="0"/>
              <a:t> </a:t>
            </a:r>
            <a:r>
              <a:rPr lang="es-ES" dirty="0" err="1"/>
              <a:t>example</a:t>
            </a:r>
            <a:r>
              <a:rPr lang="es-ES" dirty="0"/>
              <a:t>, </a:t>
            </a:r>
            <a:r>
              <a:rPr lang="es-ES" dirty="0" err="1"/>
              <a:t>when</a:t>
            </a:r>
            <a:r>
              <a:rPr lang="es-ES" dirty="0"/>
              <a:t> </a:t>
            </a:r>
            <a:r>
              <a:rPr lang="es-ES" dirty="0" err="1"/>
              <a:t>adding</a:t>
            </a:r>
            <a:r>
              <a:rPr lang="es-ES" dirty="0"/>
              <a:t> </a:t>
            </a:r>
            <a:r>
              <a:rPr lang="es-ES" dirty="0" err="1"/>
              <a:t>redundant</a:t>
            </a:r>
            <a:r>
              <a:rPr lang="es-ES" dirty="0"/>
              <a:t> </a:t>
            </a:r>
            <a:r>
              <a:rPr lang="es-ES" dirty="0" err="1"/>
              <a:t>attributes</a:t>
            </a:r>
            <a:r>
              <a:rPr lang="es-ES" dirty="0"/>
              <a:t> to a </a:t>
            </a:r>
            <a:r>
              <a:rPr lang="es-ES" dirty="0" err="1"/>
              <a:t>relation</a:t>
            </a:r>
            <a:r>
              <a:rPr lang="es-ES" dirty="0"/>
              <a:t> (</a:t>
            </a:r>
            <a:r>
              <a:rPr lang="es-ES" dirty="0" err="1"/>
              <a:t>derived</a:t>
            </a:r>
            <a:r>
              <a:rPr lang="es-ES" dirty="0"/>
              <a:t> </a:t>
            </a:r>
            <a:r>
              <a:rPr lang="es-ES" dirty="0" err="1"/>
              <a:t>attributes</a:t>
            </a:r>
            <a:r>
              <a:rPr lang="es-ES" dirty="0"/>
              <a:t>).  </a:t>
            </a:r>
            <a:r>
              <a:rPr lang="es-ES" dirty="0" err="1"/>
              <a:t>See</a:t>
            </a:r>
            <a:r>
              <a:rPr lang="es-ES" dirty="0"/>
              <a:t> </a:t>
            </a:r>
            <a:r>
              <a:rPr lang="es-ES" dirty="0" err="1"/>
              <a:t>for</a:t>
            </a:r>
            <a:r>
              <a:rPr lang="es-ES" dirty="0"/>
              <a:t> </a:t>
            </a:r>
            <a:r>
              <a:rPr lang="es-ES" dirty="0" err="1"/>
              <a:t>example</a:t>
            </a:r>
            <a:r>
              <a:rPr lang="es-ES" dirty="0"/>
              <a:t>: “</a:t>
            </a:r>
            <a:r>
              <a:rPr lang="en-US" b="1" dirty="0"/>
              <a:t>When and How You Should </a:t>
            </a:r>
            <a:r>
              <a:rPr lang="en-US" b="1" dirty="0" err="1"/>
              <a:t>Denormalize</a:t>
            </a:r>
            <a:r>
              <a:rPr lang="en-US" b="1" dirty="0"/>
              <a:t> a Relational Database”</a:t>
            </a:r>
          </a:p>
          <a:p>
            <a:r>
              <a:rPr lang="en-US" dirty="0">
                <a:solidFill>
                  <a:srgbClr val="0000FF"/>
                </a:solidFill>
              </a:rPr>
              <a:t>https://rubygarage.org/blog/database-denormalization-with-examples</a:t>
            </a:r>
            <a:endParaRPr lang="es-ES" dirty="0">
              <a:solidFill>
                <a:srgbClr val="0000FF"/>
              </a:solidFill>
            </a:endParaRPr>
          </a:p>
        </p:txBody>
      </p:sp>
    </p:spTree>
    <p:extLst>
      <p:ext uri="{BB962C8B-B14F-4D97-AF65-F5344CB8AC3E}">
        <p14:creationId xmlns:p14="http://schemas.microsoft.com/office/powerpoint/2010/main" val="3918897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normAutofit/>
          </a:bodyPr>
          <a:lstStyle/>
          <a:p>
            <a:r>
              <a:rPr lang="en-US" dirty="0"/>
              <a:t>Relational database designers can apply rules of normalization</a:t>
            </a:r>
          </a:p>
          <a:p>
            <a:pPr marL="0" indent="0">
              <a:buNone/>
            </a:pPr>
            <a:r>
              <a:rPr lang="en-US" dirty="0"/>
              <a:t>to help them assess data models. </a:t>
            </a:r>
          </a:p>
          <a:p>
            <a:r>
              <a:rPr lang="en-US" dirty="0"/>
              <a:t>A typical relational data model is designed </a:t>
            </a:r>
            <a:r>
              <a:rPr lang="en-US" dirty="0">
                <a:solidFill>
                  <a:srgbClr val="00B050"/>
                </a:solidFill>
              </a:rPr>
              <a:t>to avoid </a:t>
            </a:r>
            <a:r>
              <a:rPr lang="en-US" b="1" dirty="0">
                <a:solidFill>
                  <a:srgbClr val="00B050"/>
                </a:solidFill>
              </a:rPr>
              <a:t>certain</a:t>
            </a:r>
            <a:r>
              <a:rPr lang="en-US" dirty="0">
                <a:solidFill>
                  <a:srgbClr val="00B050"/>
                </a:solidFill>
              </a:rPr>
              <a:t> data anomalies</a:t>
            </a:r>
            <a:r>
              <a:rPr lang="en-US" dirty="0"/>
              <a:t> when inserts, updates, or deletes are performed. </a:t>
            </a:r>
          </a:p>
        </p:txBody>
      </p:sp>
    </p:spTree>
    <p:extLst>
      <p:ext uri="{BB962C8B-B14F-4D97-AF65-F5344CB8AC3E}">
        <p14:creationId xmlns:p14="http://schemas.microsoft.com/office/powerpoint/2010/main" val="1403108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solidFill>
                  <a:srgbClr val="0000FF"/>
                </a:solidFill>
              </a:rPr>
              <a:t>Is</a:t>
            </a:r>
            <a:r>
              <a:rPr lang="es-ES" dirty="0">
                <a:solidFill>
                  <a:srgbClr val="0000FF"/>
                </a:solidFill>
              </a:rPr>
              <a:t> </a:t>
            </a:r>
            <a:r>
              <a:rPr lang="es-ES" dirty="0" err="1">
                <a:solidFill>
                  <a:srgbClr val="0000FF"/>
                </a:solidFill>
              </a:rPr>
              <a:t>this</a:t>
            </a:r>
            <a:r>
              <a:rPr lang="es-ES" dirty="0">
                <a:solidFill>
                  <a:srgbClr val="0000FF"/>
                </a:solidFill>
              </a:rPr>
              <a:t> idea a </a:t>
            </a:r>
            <a:r>
              <a:rPr lang="es-ES" dirty="0" err="1">
                <a:solidFill>
                  <a:srgbClr val="0000FF"/>
                </a:solidFill>
              </a:rPr>
              <a:t>novelty</a:t>
            </a:r>
            <a:r>
              <a:rPr lang="es-ES" dirty="0">
                <a:solidFill>
                  <a:srgbClr val="0000FF"/>
                </a:solidFill>
              </a:rPr>
              <a:t>? No!</a:t>
            </a:r>
          </a:p>
        </p:txBody>
      </p:sp>
      <p:sp>
        <p:nvSpPr>
          <p:cNvPr id="3" name="Marcador de contenido 2"/>
          <p:cNvSpPr>
            <a:spLocks noGrp="1"/>
          </p:cNvSpPr>
          <p:nvPr>
            <p:ph idx="1"/>
          </p:nvPr>
        </p:nvSpPr>
        <p:spPr/>
        <p:txBody>
          <a:bodyPr/>
          <a:lstStyle/>
          <a:p>
            <a:r>
              <a:rPr lang="es-ES" dirty="0" err="1"/>
              <a:t>Let</a:t>
            </a:r>
            <a:r>
              <a:rPr lang="es-ES" dirty="0"/>
              <a:t> </a:t>
            </a:r>
            <a:r>
              <a:rPr lang="es-ES" dirty="0" err="1"/>
              <a:t>us</a:t>
            </a:r>
            <a:r>
              <a:rPr lang="es-ES" dirty="0"/>
              <a:t> </a:t>
            </a:r>
            <a:r>
              <a:rPr lang="es-ES" dirty="0" err="1"/>
              <a:t>see</a:t>
            </a:r>
            <a:r>
              <a:rPr lang="es-ES" dirty="0"/>
              <a:t> C. J. Date in </a:t>
            </a:r>
            <a:r>
              <a:rPr lang="es-ES" dirty="0" err="1"/>
              <a:t>his</a:t>
            </a:r>
            <a:r>
              <a:rPr lang="es-ES" dirty="0"/>
              <a:t> </a:t>
            </a:r>
            <a:r>
              <a:rPr lang="es-ES" dirty="0" err="1"/>
              <a:t>book</a:t>
            </a:r>
            <a:r>
              <a:rPr lang="es-ES" dirty="0"/>
              <a:t> “Introducción a los sistemas de bases de datos” </a:t>
            </a:r>
            <a:r>
              <a:rPr lang="es-ES" dirty="0">
                <a:solidFill>
                  <a:srgbClr val="FF0000"/>
                </a:solidFill>
              </a:rPr>
              <a:t>1993!</a:t>
            </a:r>
            <a:r>
              <a:rPr lang="es-ES" dirty="0"/>
              <a:t>:</a:t>
            </a:r>
          </a:p>
          <a:p>
            <a:endParaRPr lang="es-ES" dirty="0"/>
          </a:p>
        </p:txBody>
      </p:sp>
      <p:pic>
        <p:nvPicPr>
          <p:cNvPr id="4" name="Imagen 3"/>
          <p:cNvPicPr>
            <a:picLocks noChangeAspect="1"/>
          </p:cNvPicPr>
          <p:nvPr/>
        </p:nvPicPr>
        <p:blipFill>
          <a:blip r:embed="rId2"/>
          <a:stretch>
            <a:fillRect/>
          </a:stretch>
        </p:blipFill>
        <p:spPr>
          <a:xfrm>
            <a:off x="838200" y="2837317"/>
            <a:ext cx="9708930" cy="3595014"/>
          </a:xfrm>
          <a:prstGeom prst="rect">
            <a:avLst/>
          </a:prstGeom>
        </p:spPr>
      </p:pic>
      <p:sp>
        <p:nvSpPr>
          <p:cNvPr id="5" name="Rectángulo 4"/>
          <p:cNvSpPr/>
          <p:nvPr/>
        </p:nvSpPr>
        <p:spPr>
          <a:xfrm>
            <a:off x="838200" y="2695903"/>
            <a:ext cx="3024352" cy="42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p:cNvSpPr/>
          <p:nvPr/>
        </p:nvSpPr>
        <p:spPr>
          <a:xfrm>
            <a:off x="8195441" y="6218128"/>
            <a:ext cx="3024352" cy="42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20013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20260" y="1103587"/>
            <a:ext cx="10281745" cy="4887310"/>
          </a:xfrm>
          <a:prstGeom prst="rect">
            <a:avLst/>
          </a:prstGeom>
        </p:spPr>
      </p:pic>
      <p:sp>
        <p:nvSpPr>
          <p:cNvPr id="5" name="Rectángulo 4"/>
          <p:cNvSpPr/>
          <p:nvPr/>
        </p:nvSpPr>
        <p:spPr>
          <a:xfrm>
            <a:off x="2503714" y="5334000"/>
            <a:ext cx="8773886"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p:cNvSpPr/>
          <p:nvPr/>
        </p:nvSpPr>
        <p:spPr>
          <a:xfrm>
            <a:off x="680545" y="846084"/>
            <a:ext cx="3024352" cy="42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p:cNvSpPr/>
          <p:nvPr/>
        </p:nvSpPr>
        <p:spPr>
          <a:xfrm>
            <a:off x="6526924" y="3767960"/>
            <a:ext cx="4275081" cy="441434"/>
          </a:xfrm>
          <a:prstGeom prst="rect">
            <a:avLst/>
          </a:prstGeom>
          <a:solidFill>
            <a:srgbClr val="00B05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31375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err="1"/>
              <a:t>The</a:t>
            </a:r>
            <a:r>
              <a:rPr lang="es-ES" b="1" dirty="0"/>
              <a:t> </a:t>
            </a:r>
            <a:r>
              <a:rPr lang="es-ES" b="1" dirty="0" err="1"/>
              <a:t>Joy</a:t>
            </a:r>
            <a:r>
              <a:rPr lang="es-ES" b="1" dirty="0">
                <a:solidFill>
                  <a:srgbClr val="0000FF"/>
                </a:solidFill>
              </a:rPr>
              <a:t>*</a:t>
            </a:r>
            <a:r>
              <a:rPr lang="es-ES" b="1" dirty="0"/>
              <a:t> of </a:t>
            </a:r>
            <a:r>
              <a:rPr lang="es-ES" b="1" dirty="0" err="1"/>
              <a:t>Denormalization</a:t>
            </a:r>
            <a:endParaRPr lang="es-ES" dirty="0"/>
          </a:p>
        </p:txBody>
      </p:sp>
      <p:sp>
        <p:nvSpPr>
          <p:cNvPr id="3" name="Marcador de contenido 2"/>
          <p:cNvSpPr>
            <a:spLocks noGrp="1"/>
          </p:cNvSpPr>
          <p:nvPr>
            <p:ph idx="1"/>
          </p:nvPr>
        </p:nvSpPr>
        <p:spPr/>
        <p:txBody>
          <a:bodyPr/>
          <a:lstStyle/>
          <a:p>
            <a:r>
              <a:rPr lang="en-US" dirty="0"/>
              <a:t>To see the “benefits” of </a:t>
            </a:r>
            <a:r>
              <a:rPr lang="en-US" dirty="0" err="1"/>
              <a:t>denormalization</a:t>
            </a:r>
            <a:r>
              <a:rPr lang="en-US" dirty="0"/>
              <a:t>, let us start with a simple example:</a:t>
            </a:r>
          </a:p>
          <a:p>
            <a:r>
              <a:rPr lang="en-US" dirty="0"/>
              <a:t>Recall that the </a:t>
            </a:r>
            <a:r>
              <a:rPr lang="en-US" dirty="0" err="1"/>
              <a:t>order_item</a:t>
            </a:r>
            <a:r>
              <a:rPr lang="en-US" dirty="0"/>
              <a:t> entity had </a:t>
            </a:r>
            <a:r>
              <a:rPr lang="es-ES" dirty="0" err="1"/>
              <a:t>the</a:t>
            </a:r>
            <a:r>
              <a:rPr lang="es-ES" dirty="0"/>
              <a:t> </a:t>
            </a:r>
            <a:r>
              <a:rPr lang="es-ES" dirty="0" err="1"/>
              <a:t>following</a:t>
            </a:r>
            <a:r>
              <a:rPr lang="es-ES" dirty="0"/>
              <a:t> </a:t>
            </a:r>
            <a:r>
              <a:rPr lang="es-ES" dirty="0" err="1"/>
              <a:t>attributes</a:t>
            </a:r>
            <a:r>
              <a:rPr lang="es-ES" dirty="0"/>
              <a:t>:</a:t>
            </a:r>
          </a:p>
          <a:p>
            <a:pPr marL="0" indent="0">
              <a:buNone/>
            </a:pPr>
            <a:r>
              <a:rPr lang="es-ES" dirty="0" err="1">
                <a:solidFill>
                  <a:srgbClr val="00B050"/>
                </a:solidFill>
              </a:rPr>
              <a:t>order_item_ID</a:t>
            </a:r>
            <a:endParaRPr lang="es-ES" dirty="0">
              <a:solidFill>
                <a:srgbClr val="00B050"/>
              </a:solidFill>
            </a:endParaRPr>
          </a:p>
          <a:p>
            <a:pPr marL="0" indent="0">
              <a:buNone/>
            </a:pPr>
            <a:r>
              <a:rPr lang="es-ES" dirty="0" err="1">
                <a:solidFill>
                  <a:srgbClr val="00B050"/>
                </a:solidFill>
              </a:rPr>
              <a:t>order_ID</a:t>
            </a:r>
            <a:endParaRPr lang="es-ES" dirty="0">
              <a:solidFill>
                <a:srgbClr val="00B050"/>
              </a:solidFill>
            </a:endParaRPr>
          </a:p>
          <a:p>
            <a:pPr marL="0" indent="0">
              <a:buNone/>
            </a:pPr>
            <a:r>
              <a:rPr lang="es-ES" dirty="0" err="1">
                <a:solidFill>
                  <a:srgbClr val="00B050"/>
                </a:solidFill>
              </a:rPr>
              <a:t>quantity</a:t>
            </a:r>
            <a:endParaRPr lang="es-ES" dirty="0">
              <a:solidFill>
                <a:srgbClr val="00B050"/>
              </a:solidFill>
            </a:endParaRPr>
          </a:p>
          <a:p>
            <a:pPr marL="0" indent="0">
              <a:buNone/>
            </a:pPr>
            <a:r>
              <a:rPr lang="es-ES" dirty="0" err="1">
                <a:solidFill>
                  <a:srgbClr val="00B050"/>
                </a:solidFill>
              </a:rPr>
              <a:t>cost_per_unit</a:t>
            </a:r>
            <a:endParaRPr lang="es-ES" dirty="0">
              <a:solidFill>
                <a:srgbClr val="00B050"/>
              </a:solidFill>
            </a:endParaRPr>
          </a:p>
          <a:p>
            <a:pPr marL="0" indent="0">
              <a:buNone/>
            </a:pPr>
            <a:r>
              <a:rPr lang="es-ES" dirty="0" err="1">
                <a:solidFill>
                  <a:srgbClr val="00B050"/>
                </a:solidFill>
              </a:rPr>
              <a:t>product_ID</a:t>
            </a:r>
            <a:endParaRPr lang="es-ES" dirty="0">
              <a:solidFill>
                <a:srgbClr val="00B050"/>
              </a:solidFill>
            </a:endParaRPr>
          </a:p>
        </p:txBody>
      </p:sp>
      <p:sp>
        <p:nvSpPr>
          <p:cNvPr id="4" name="CuadroTexto 3"/>
          <p:cNvSpPr txBox="1"/>
          <p:nvPr/>
        </p:nvSpPr>
        <p:spPr>
          <a:xfrm>
            <a:off x="457201" y="6176963"/>
            <a:ext cx="5155324" cy="523220"/>
          </a:xfrm>
          <a:prstGeom prst="rect">
            <a:avLst/>
          </a:prstGeom>
          <a:noFill/>
        </p:spPr>
        <p:txBody>
          <a:bodyPr wrap="square" rtlCol="0">
            <a:spAutoFit/>
          </a:bodyPr>
          <a:lstStyle/>
          <a:p>
            <a:r>
              <a:rPr lang="es-ES" sz="2800" dirty="0">
                <a:solidFill>
                  <a:srgbClr val="0000FF"/>
                </a:solidFill>
              </a:rPr>
              <a:t>*</a:t>
            </a:r>
            <a:r>
              <a:rPr lang="es-ES" sz="2800" dirty="0"/>
              <a:t> </a:t>
            </a:r>
            <a:r>
              <a:rPr lang="es-ES" sz="2800" dirty="0" err="1"/>
              <a:t>It</a:t>
            </a:r>
            <a:r>
              <a:rPr lang="es-ES" sz="2800" dirty="0"/>
              <a:t> can </a:t>
            </a:r>
            <a:r>
              <a:rPr lang="es-ES" sz="2800" dirty="0" err="1"/>
              <a:t>become</a:t>
            </a:r>
            <a:r>
              <a:rPr lang="es-ES" sz="2800" dirty="0"/>
              <a:t> a </a:t>
            </a:r>
            <a:r>
              <a:rPr lang="es-ES" sz="2800" dirty="0" err="1"/>
              <a:t>nightmare</a:t>
            </a:r>
            <a:r>
              <a:rPr lang="es-ES" sz="2800" dirty="0"/>
              <a:t>!</a:t>
            </a:r>
          </a:p>
        </p:txBody>
      </p:sp>
    </p:spTree>
    <p:extLst>
      <p:ext uri="{BB962C8B-B14F-4D97-AF65-F5344CB8AC3E}">
        <p14:creationId xmlns:p14="http://schemas.microsoft.com/office/powerpoint/2010/main" val="233600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An example of an order items document is</a:t>
            </a:r>
          </a:p>
          <a:p>
            <a:pPr marL="0" indent="0">
              <a:buNone/>
            </a:pPr>
            <a:r>
              <a:rPr lang="es-ES" dirty="0">
                <a:solidFill>
                  <a:srgbClr val="00B050"/>
                </a:solidFill>
              </a:rPr>
              <a:t>{</a:t>
            </a:r>
          </a:p>
          <a:p>
            <a:pPr marL="0" indent="0">
              <a:buNone/>
            </a:pPr>
            <a:r>
              <a:rPr lang="fr-FR" dirty="0">
                <a:solidFill>
                  <a:srgbClr val="00B050"/>
                </a:solidFill>
              </a:rPr>
              <a:t>"</a:t>
            </a:r>
            <a:r>
              <a:rPr lang="es-ES" dirty="0" err="1">
                <a:solidFill>
                  <a:srgbClr val="00B050"/>
                </a:solidFill>
              </a:rPr>
              <a:t>order_item_ID</a:t>
            </a:r>
            <a:r>
              <a:rPr lang="fr-FR" dirty="0">
                <a:solidFill>
                  <a:srgbClr val="00B050"/>
                </a:solidFill>
              </a:rPr>
              <a:t> "</a:t>
            </a:r>
            <a:r>
              <a:rPr lang="es-ES" dirty="0">
                <a:solidFill>
                  <a:srgbClr val="00B050"/>
                </a:solidFill>
              </a:rPr>
              <a:t>: 834838,</a:t>
            </a:r>
          </a:p>
          <a:p>
            <a:pPr marL="0" indent="0">
              <a:buNone/>
            </a:pPr>
            <a:r>
              <a:rPr lang="fr-FR" dirty="0">
                <a:solidFill>
                  <a:srgbClr val="00B050"/>
                </a:solidFill>
              </a:rPr>
              <a:t>"</a:t>
            </a:r>
            <a:r>
              <a:rPr lang="es-ES" dirty="0" err="1">
                <a:solidFill>
                  <a:srgbClr val="00B050"/>
                </a:solidFill>
              </a:rPr>
              <a:t>order_ID</a:t>
            </a:r>
            <a:r>
              <a:rPr lang="fr-FR" dirty="0">
                <a:solidFill>
                  <a:srgbClr val="00B050"/>
                </a:solidFill>
              </a:rPr>
              <a:t>"</a:t>
            </a:r>
            <a:r>
              <a:rPr lang="es-ES" dirty="0">
                <a:solidFill>
                  <a:srgbClr val="00B050"/>
                </a:solidFill>
              </a:rPr>
              <a:t>: 8827,</a:t>
            </a:r>
          </a:p>
          <a:p>
            <a:pPr marL="0" indent="0">
              <a:buNone/>
            </a:pPr>
            <a:r>
              <a:rPr lang="fr-FR" dirty="0">
                <a:solidFill>
                  <a:srgbClr val="00B050"/>
                </a:solidFill>
              </a:rPr>
              <a:t>"</a:t>
            </a:r>
            <a:r>
              <a:rPr lang="es-ES" dirty="0" err="1">
                <a:solidFill>
                  <a:srgbClr val="00B050"/>
                </a:solidFill>
              </a:rPr>
              <a:t>quantity</a:t>
            </a:r>
            <a:r>
              <a:rPr lang="fr-FR" dirty="0">
                <a:solidFill>
                  <a:srgbClr val="00B050"/>
                </a:solidFill>
              </a:rPr>
              <a:t>"</a:t>
            </a:r>
            <a:r>
              <a:rPr lang="es-ES" dirty="0">
                <a:solidFill>
                  <a:srgbClr val="00B050"/>
                </a:solidFill>
              </a:rPr>
              <a:t>: 3,</a:t>
            </a:r>
          </a:p>
          <a:p>
            <a:pPr marL="0" indent="0">
              <a:buNone/>
            </a:pPr>
            <a:r>
              <a:rPr lang="fr-FR" dirty="0">
                <a:solidFill>
                  <a:srgbClr val="00B050"/>
                </a:solidFill>
              </a:rPr>
              <a:t>"</a:t>
            </a:r>
            <a:r>
              <a:rPr lang="es-ES" dirty="0" err="1">
                <a:solidFill>
                  <a:srgbClr val="00B050"/>
                </a:solidFill>
              </a:rPr>
              <a:t>cost_per_unit</a:t>
            </a:r>
            <a:r>
              <a:rPr lang="fr-FR" dirty="0">
                <a:solidFill>
                  <a:srgbClr val="00B050"/>
                </a:solidFill>
              </a:rPr>
              <a:t>"</a:t>
            </a:r>
            <a:r>
              <a:rPr lang="es-ES" dirty="0">
                <a:solidFill>
                  <a:srgbClr val="00B050"/>
                </a:solidFill>
              </a:rPr>
              <a:t>: 8.50,</a:t>
            </a:r>
          </a:p>
          <a:p>
            <a:pPr marL="0" indent="0">
              <a:buNone/>
            </a:pPr>
            <a:r>
              <a:rPr lang="fr-FR" dirty="0">
                <a:solidFill>
                  <a:srgbClr val="00B050"/>
                </a:solidFill>
              </a:rPr>
              <a:t>"</a:t>
            </a:r>
            <a:r>
              <a:rPr lang="es-ES" dirty="0" err="1">
                <a:solidFill>
                  <a:srgbClr val="00B050"/>
                </a:solidFill>
              </a:rPr>
              <a:t>product_ID</a:t>
            </a:r>
            <a:r>
              <a:rPr lang="fr-FR" dirty="0">
                <a:solidFill>
                  <a:srgbClr val="00B050"/>
                </a:solidFill>
              </a:rPr>
              <a:t>"</a:t>
            </a:r>
            <a:r>
              <a:rPr lang="es-ES" dirty="0">
                <a:solidFill>
                  <a:srgbClr val="00B050"/>
                </a:solidFill>
              </a:rPr>
              <a:t>: 3648</a:t>
            </a:r>
          </a:p>
          <a:p>
            <a:pPr marL="0" indent="0">
              <a:buNone/>
            </a:pPr>
            <a:r>
              <a:rPr lang="es-ES" dirty="0">
                <a:solidFill>
                  <a:srgbClr val="00B050"/>
                </a:solidFill>
              </a:rPr>
              <a:t>}</a:t>
            </a:r>
          </a:p>
        </p:txBody>
      </p:sp>
    </p:spTree>
    <p:extLst>
      <p:ext uri="{BB962C8B-B14F-4D97-AF65-F5344CB8AC3E}">
        <p14:creationId xmlns:p14="http://schemas.microsoft.com/office/powerpoint/2010/main" val="591748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The Products entity has the following attributes:</a:t>
            </a:r>
          </a:p>
          <a:p>
            <a:pPr marL="0" indent="0">
              <a:buNone/>
            </a:pPr>
            <a:r>
              <a:rPr lang="es-ES" dirty="0" err="1">
                <a:solidFill>
                  <a:srgbClr val="00B050"/>
                </a:solidFill>
              </a:rPr>
              <a:t>product_ID</a:t>
            </a:r>
            <a:endParaRPr lang="es-ES" dirty="0">
              <a:solidFill>
                <a:srgbClr val="00B050"/>
              </a:solidFill>
            </a:endParaRPr>
          </a:p>
          <a:p>
            <a:pPr marL="0" indent="0">
              <a:buNone/>
            </a:pPr>
            <a:r>
              <a:rPr lang="es-ES" dirty="0" err="1">
                <a:solidFill>
                  <a:srgbClr val="00B050"/>
                </a:solidFill>
              </a:rPr>
              <a:t>product_description</a:t>
            </a:r>
            <a:endParaRPr lang="es-ES" dirty="0">
              <a:solidFill>
                <a:srgbClr val="00B050"/>
              </a:solidFill>
            </a:endParaRPr>
          </a:p>
          <a:p>
            <a:pPr marL="0" indent="0">
              <a:buNone/>
            </a:pPr>
            <a:r>
              <a:rPr lang="es-ES" dirty="0" err="1">
                <a:solidFill>
                  <a:srgbClr val="00B050"/>
                </a:solidFill>
              </a:rPr>
              <a:t>product_name</a:t>
            </a:r>
            <a:endParaRPr lang="es-ES" dirty="0">
              <a:solidFill>
                <a:srgbClr val="00B050"/>
              </a:solidFill>
            </a:endParaRPr>
          </a:p>
          <a:p>
            <a:pPr marL="0" indent="0">
              <a:buNone/>
            </a:pPr>
            <a:r>
              <a:rPr lang="es-ES" dirty="0" err="1">
                <a:solidFill>
                  <a:srgbClr val="00B050"/>
                </a:solidFill>
              </a:rPr>
              <a:t>product_category</a:t>
            </a:r>
            <a:endParaRPr lang="es-ES" dirty="0">
              <a:solidFill>
                <a:srgbClr val="00B050"/>
              </a:solidFill>
            </a:endParaRPr>
          </a:p>
          <a:p>
            <a:pPr marL="0" indent="0">
              <a:buNone/>
            </a:pPr>
            <a:r>
              <a:rPr lang="es-ES" dirty="0" err="1">
                <a:solidFill>
                  <a:srgbClr val="00B050"/>
                </a:solidFill>
              </a:rPr>
              <a:t>list_price</a:t>
            </a:r>
            <a:endParaRPr lang="es-ES" dirty="0">
              <a:solidFill>
                <a:srgbClr val="00B050"/>
              </a:solidFill>
            </a:endParaRPr>
          </a:p>
        </p:txBody>
      </p:sp>
    </p:spTree>
    <p:extLst>
      <p:ext uri="{BB962C8B-B14F-4D97-AF65-F5344CB8AC3E}">
        <p14:creationId xmlns:p14="http://schemas.microsoft.com/office/powerpoint/2010/main" val="374312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838200" y="1825625"/>
            <a:ext cx="10844048" cy="4351338"/>
          </a:xfrm>
        </p:spPr>
        <p:txBody>
          <a:bodyPr>
            <a:normAutofit/>
          </a:bodyPr>
          <a:lstStyle/>
          <a:p>
            <a:r>
              <a:rPr lang="en-US" dirty="0"/>
              <a:t>An example of a product document is</a:t>
            </a:r>
          </a:p>
          <a:p>
            <a:pPr marL="0" indent="0">
              <a:buNone/>
            </a:pPr>
            <a:r>
              <a:rPr lang="es-ES" dirty="0">
                <a:solidFill>
                  <a:srgbClr val="0000FF"/>
                </a:solidFill>
              </a:rPr>
              <a:t>{</a:t>
            </a:r>
          </a:p>
          <a:p>
            <a:pPr marL="0" indent="0">
              <a:buNone/>
            </a:pPr>
            <a:r>
              <a:rPr lang="fr-FR" dirty="0">
                <a:solidFill>
                  <a:srgbClr val="0000FF"/>
                </a:solidFill>
              </a:rPr>
              <a:t>"</a:t>
            </a:r>
            <a:r>
              <a:rPr lang="es-ES" dirty="0" err="1">
                <a:solidFill>
                  <a:srgbClr val="0000FF"/>
                </a:solidFill>
              </a:rPr>
              <a:t>product_ID</a:t>
            </a:r>
            <a:r>
              <a:rPr lang="fr-FR" dirty="0">
                <a:solidFill>
                  <a:srgbClr val="0000FF"/>
                </a:solidFill>
              </a:rPr>
              <a:t>"</a:t>
            </a:r>
            <a:r>
              <a:rPr lang="es-ES" dirty="0">
                <a:solidFill>
                  <a:srgbClr val="0000FF"/>
                </a:solidFill>
              </a:rPr>
              <a:t>: 3648,</a:t>
            </a:r>
          </a:p>
          <a:p>
            <a:pPr marL="0" indent="0">
              <a:buNone/>
            </a:pPr>
            <a:r>
              <a:rPr lang="fr-FR" dirty="0">
                <a:solidFill>
                  <a:srgbClr val="0000FF"/>
                </a:solidFill>
              </a:rPr>
              <a:t>"</a:t>
            </a:r>
            <a:r>
              <a:rPr lang="fr-FR" dirty="0" err="1">
                <a:solidFill>
                  <a:srgbClr val="0000FF"/>
                </a:solidFill>
              </a:rPr>
              <a:t>product_description</a:t>
            </a:r>
            <a:r>
              <a:rPr lang="fr-FR" dirty="0">
                <a:solidFill>
                  <a:srgbClr val="0000FF"/>
                </a:solidFill>
              </a:rPr>
              <a:t>": "1 package laser printer </a:t>
            </a:r>
            <a:r>
              <a:rPr lang="fr-FR" dirty="0" err="1">
                <a:solidFill>
                  <a:srgbClr val="0000FF"/>
                </a:solidFill>
              </a:rPr>
              <a:t>paper</a:t>
            </a:r>
            <a:r>
              <a:rPr lang="fr-FR" dirty="0">
                <a:solidFill>
                  <a:srgbClr val="0000FF"/>
                </a:solidFill>
              </a:rPr>
              <a:t>. </a:t>
            </a:r>
            <a:r>
              <a:rPr lang="es-ES" dirty="0">
                <a:solidFill>
                  <a:srgbClr val="0000FF"/>
                </a:solidFill>
              </a:rPr>
              <a:t>100% </a:t>
            </a:r>
            <a:r>
              <a:rPr lang="es-ES" dirty="0" err="1">
                <a:solidFill>
                  <a:srgbClr val="0000FF"/>
                </a:solidFill>
              </a:rPr>
              <a:t>recycled</a:t>
            </a:r>
            <a:r>
              <a:rPr lang="es-ES" dirty="0">
                <a:solidFill>
                  <a:srgbClr val="0000FF"/>
                </a:solidFill>
              </a:rPr>
              <a:t>.",</a:t>
            </a:r>
          </a:p>
          <a:p>
            <a:pPr marL="0" indent="0">
              <a:buNone/>
            </a:pPr>
            <a:r>
              <a:rPr lang="fr-FR" dirty="0">
                <a:solidFill>
                  <a:srgbClr val="0000FF"/>
                </a:solidFill>
              </a:rPr>
              <a:t>"</a:t>
            </a:r>
            <a:r>
              <a:rPr lang="es-ES" dirty="0" err="1">
                <a:solidFill>
                  <a:srgbClr val="0000FF"/>
                </a:solidFill>
              </a:rPr>
              <a:t>product_name</a:t>
            </a:r>
            <a:r>
              <a:rPr lang="fr-FR" dirty="0">
                <a:solidFill>
                  <a:srgbClr val="0000FF"/>
                </a:solidFill>
              </a:rPr>
              <a:t>"</a:t>
            </a:r>
            <a:r>
              <a:rPr lang="es-ES" dirty="0">
                <a:solidFill>
                  <a:srgbClr val="0000FF"/>
                </a:solidFill>
              </a:rPr>
              <a:t>: "Eco-</a:t>
            </a:r>
            <a:r>
              <a:rPr lang="es-ES" dirty="0" err="1">
                <a:solidFill>
                  <a:srgbClr val="0000FF"/>
                </a:solidFill>
              </a:rPr>
              <a:t>friendly</a:t>
            </a:r>
            <a:r>
              <a:rPr lang="es-ES" dirty="0">
                <a:solidFill>
                  <a:srgbClr val="0000FF"/>
                </a:solidFill>
              </a:rPr>
              <a:t> </a:t>
            </a:r>
            <a:r>
              <a:rPr lang="es-ES" dirty="0" err="1">
                <a:solidFill>
                  <a:srgbClr val="0000FF"/>
                </a:solidFill>
              </a:rPr>
              <a:t>Printer</a:t>
            </a:r>
            <a:r>
              <a:rPr lang="es-ES" dirty="0">
                <a:solidFill>
                  <a:srgbClr val="0000FF"/>
                </a:solidFill>
              </a:rPr>
              <a:t> </a:t>
            </a:r>
            <a:r>
              <a:rPr lang="es-ES" dirty="0" err="1">
                <a:solidFill>
                  <a:srgbClr val="0000FF"/>
                </a:solidFill>
              </a:rPr>
              <a:t>Paper</a:t>
            </a:r>
            <a:r>
              <a:rPr lang="es-ES" dirty="0">
                <a:solidFill>
                  <a:srgbClr val="0000FF"/>
                </a:solidFill>
              </a:rPr>
              <a:t>",</a:t>
            </a:r>
          </a:p>
          <a:p>
            <a:pPr marL="0" indent="0">
              <a:buNone/>
            </a:pPr>
            <a:r>
              <a:rPr lang="fr-FR" dirty="0">
                <a:solidFill>
                  <a:srgbClr val="0000FF"/>
                </a:solidFill>
              </a:rPr>
              <a:t>"</a:t>
            </a:r>
            <a:r>
              <a:rPr lang="es-ES" dirty="0" err="1">
                <a:solidFill>
                  <a:srgbClr val="0000FF"/>
                </a:solidFill>
              </a:rPr>
              <a:t>product_category</a:t>
            </a:r>
            <a:r>
              <a:rPr lang="fr-FR" dirty="0">
                <a:solidFill>
                  <a:srgbClr val="0000FF"/>
                </a:solidFill>
              </a:rPr>
              <a:t>"</a:t>
            </a:r>
            <a:r>
              <a:rPr lang="es-ES" dirty="0">
                <a:solidFill>
                  <a:srgbClr val="0000FF"/>
                </a:solidFill>
              </a:rPr>
              <a:t>: "Office </a:t>
            </a:r>
            <a:r>
              <a:rPr lang="es-ES" dirty="0" err="1">
                <a:solidFill>
                  <a:srgbClr val="0000FF"/>
                </a:solidFill>
              </a:rPr>
              <a:t>supplies</a:t>
            </a:r>
            <a:r>
              <a:rPr lang="es-ES" dirty="0">
                <a:solidFill>
                  <a:srgbClr val="0000FF"/>
                </a:solidFill>
              </a:rPr>
              <a:t>",</a:t>
            </a:r>
          </a:p>
          <a:p>
            <a:pPr marL="0" indent="0">
              <a:buNone/>
            </a:pPr>
            <a:r>
              <a:rPr lang="fr-FR" dirty="0">
                <a:solidFill>
                  <a:srgbClr val="0000FF"/>
                </a:solidFill>
              </a:rPr>
              <a:t>"</a:t>
            </a:r>
            <a:r>
              <a:rPr lang="es-ES" dirty="0" err="1">
                <a:solidFill>
                  <a:srgbClr val="0000FF"/>
                </a:solidFill>
              </a:rPr>
              <a:t>list_price</a:t>
            </a:r>
            <a:r>
              <a:rPr lang="fr-FR" dirty="0">
                <a:solidFill>
                  <a:srgbClr val="0000FF"/>
                </a:solidFill>
              </a:rPr>
              <a:t>"</a:t>
            </a:r>
            <a:r>
              <a:rPr lang="es-ES" dirty="0">
                <a:solidFill>
                  <a:srgbClr val="0000FF"/>
                </a:solidFill>
              </a:rPr>
              <a:t>: 9.00</a:t>
            </a:r>
          </a:p>
          <a:p>
            <a:pPr marL="0" indent="0">
              <a:buNone/>
            </a:pPr>
            <a:r>
              <a:rPr lang="es-ES" dirty="0">
                <a:solidFill>
                  <a:srgbClr val="0000FF"/>
                </a:solidFill>
              </a:rPr>
              <a:t>}</a:t>
            </a:r>
          </a:p>
        </p:txBody>
      </p:sp>
    </p:spTree>
    <p:extLst>
      <p:ext uri="{BB962C8B-B14F-4D97-AF65-F5344CB8AC3E}">
        <p14:creationId xmlns:p14="http://schemas.microsoft.com/office/powerpoint/2010/main" val="1728789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If you implemented two collections (of documents) and maintained these separate documents, then you would have to query the order items collection for the order item you were interested in and then query the products document for information about the product.</a:t>
            </a:r>
          </a:p>
          <a:p>
            <a:r>
              <a:rPr lang="en-US" dirty="0"/>
              <a:t>You would perform two lookups to get the information you need about </a:t>
            </a:r>
            <a:r>
              <a:rPr lang="es-ES" dirty="0" err="1"/>
              <a:t>one</a:t>
            </a:r>
            <a:r>
              <a:rPr lang="es-ES" dirty="0"/>
              <a:t> </a:t>
            </a:r>
            <a:r>
              <a:rPr lang="es-ES" dirty="0" err="1"/>
              <a:t>order</a:t>
            </a:r>
            <a:r>
              <a:rPr lang="es-ES" dirty="0"/>
              <a:t> </a:t>
            </a:r>
            <a:r>
              <a:rPr lang="es-ES" dirty="0" err="1"/>
              <a:t>item</a:t>
            </a:r>
            <a:r>
              <a:rPr lang="es-ES" dirty="0"/>
              <a:t>.</a:t>
            </a:r>
          </a:p>
        </p:txBody>
      </p:sp>
    </p:spTree>
    <p:extLst>
      <p:ext uri="{BB962C8B-B14F-4D97-AF65-F5344CB8AC3E}">
        <p14:creationId xmlns:p14="http://schemas.microsoft.com/office/powerpoint/2010/main" val="1263617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By </a:t>
            </a:r>
            <a:r>
              <a:rPr lang="en-US" dirty="0" err="1"/>
              <a:t>denormalizing</a:t>
            </a:r>
            <a:r>
              <a:rPr lang="en-US" dirty="0"/>
              <a:t> the design, you could create a collection of documents that would require only one lookup operation. </a:t>
            </a:r>
          </a:p>
          <a:p>
            <a:r>
              <a:rPr lang="en-US" dirty="0"/>
              <a:t>A </a:t>
            </a:r>
            <a:r>
              <a:rPr lang="en-US" dirty="0" err="1"/>
              <a:t>denormalized</a:t>
            </a:r>
            <a:r>
              <a:rPr lang="en-US" dirty="0"/>
              <a:t> version of the order item collection would have, for example:</a:t>
            </a:r>
            <a:endParaRPr lang="es-ES" dirty="0"/>
          </a:p>
        </p:txBody>
      </p:sp>
    </p:spTree>
    <p:extLst>
      <p:ext uri="{BB962C8B-B14F-4D97-AF65-F5344CB8AC3E}">
        <p14:creationId xmlns:p14="http://schemas.microsoft.com/office/powerpoint/2010/main" val="2623937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505876"/>
            <a:ext cx="12449853" cy="6246320"/>
          </a:xfrm>
        </p:spPr>
        <p:txBody>
          <a:bodyPr>
            <a:noAutofit/>
          </a:bodyPr>
          <a:lstStyle/>
          <a:p>
            <a:pPr marL="0" indent="0">
              <a:buNone/>
            </a:pPr>
            <a:r>
              <a:rPr lang="es-ES" dirty="0">
                <a:solidFill>
                  <a:srgbClr val="0000FF"/>
                </a:solidFill>
              </a:rPr>
              <a:t>{</a:t>
            </a:r>
          </a:p>
          <a:p>
            <a:pPr marL="0" indent="0">
              <a:buNone/>
            </a:pPr>
            <a:r>
              <a:rPr lang="es-ES" dirty="0">
                <a:solidFill>
                  <a:srgbClr val="0000FF"/>
                </a:solidFill>
              </a:rPr>
              <a:t>"</a:t>
            </a:r>
            <a:r>
              <a:rPr lang="es-ES" dirty="0" err="1">
                <a:solidFill>
                  <a:srgbClr val="0000FF"/>
                </a:solidFill>
              </a:rPr>
              <a:t>order_item_ID</a:t>
            </a:r>
            <a:r>
              <a:rPr lang="es-ES" dirty="0">
                <a:solidFill>
                  <a:srgbClr val="0000FF"/>
                </a:solidFill>
              </a:rPr>
              <a:t>": 834838,</a:t>
            </a:r>
          </a:p>
          <a:p>
            <a:pPr marL="0" indent="0">
              <a:buNone/>
            </a:pPr>
            <a:r>
              <a:rPr lang="es-ES" dirty="0">
                <a:solidFill>
                  <a:srgbClr val="0000FF"/>
                </a:solidFill>
              </a:rPr>
              <a:t>"</a:t>
            </a:r>
            <a:r>
              <a:rPr lang="es-ES" dirty="0" err="1">
                <a:solidFill>
                  <a:srgbClr val="0000FF"/>
                </a:solidFill>
              </a:rPr>
              <a:t>order_ID</a:t>
            </a:r>
            <a:r>
              <a:rPr lang="es-ES" dirty="0">
                <a:solidFill>
                  <a:srgbClr val="0000FF"/>
                </a:solidFill>
              </a:rPr>
              <a:t>": 8827,</a:t>
            </a:r>
          </a:p>
          <a:p>
            <a:pPr marL="0" indent="0">
              <a:buNone/>
            </a:pPr>
            <a:r>
              <a:rPr lang="es-ES" dirty="0">
                <a:solidFill>
                  <a:srgbClr val="0000FF"/>
                </a:solidFill>
              </a:rPr>
              <a:t>"</a:t>
            </a:r>
            <a:r>
              <a:rPr lang="es-ES" dirty="0" err="1">
                <a:solidFill>
                  <a:srgbClr val="0000FF"/>
                </a:solidFill>
              </a:rPr>
              <a:t>quantity</a:t>
            </a:r>
            <a:r>
              <a:rPr lang="es-ES" dirty="0">
                <a:solidFill>
                  <a:srgbClr val="0000FF"/>
                </a:solidFill>
              </a:rPr>
              <a:t>": 3,</a:t>
            </a:r>
          </a:p>
          <a:p>
            <a:pPr marL="0" indent="0">
              <a:buNone/>
            </a:pPr>
            <a:r>
              <a:rPr lang="es-ES" dirty="0">
                <a:solidFill>
                  <a:srgbClr val="0000FF"/>
                </a:solidFill>
              </a:rPr>
              <a:t>"</a:t>
            </a:r>
            <a:r>
              <a:rPr lang="es-ES" dirty="0" err="1">
                <a:solidFill>
                  <a:srgbClr val="0000FF"/>
                </a:solidFill>
              </a:rPr>
              <a:t>cost_per_unit</a:t>
            </a:r>
            <a:r>
              <a:rPr lang="es-ES" dirty="0">
                <a:solidFill>
                  <a:srgbClr val="0000FF"/>
                </a:solidFill>
              </a:rPr>
              <a:t>": 8.50,</a:t>
            </a:r>
          </a:p>
          <a:p>
            <a:pPr marL="0" indent="0">
              <a:buNone/>
            </a:pPr>
            <a:r>
              <a:rPr lang="es-ES" dirty="0">
                <a:solidFill>
                  <a:srgbClr val="0000FF"/>
                </a:solidFill>
              </a:rPr>
              <a:t>"</a:t>
            </a:r>
            <a:r>
              <a:rPr lang="es-ES" dirty="0" err="1">
                <a:solidFill>
                  <a:srgbClr val="0000FF"/>
                </a:solidFill>
              </a:rPr>
              <a:t>product</a:t>
            </a:r>
            <a:r>
              <a:rPr lang="es-ES" dirty="0">
                <a:solidFill>
                  <a:srgbClr val="0000FF"/>
                </a:solidFill>
              </a:rPr>
              <a:t>": {"</a:t>
            </a:r>
            <a:r>
              <a:rPr lang="fr-FR" dirty="0" err="1">
                <a:solidFill>
                  <a:srgbClr val="0000FF"/>
                </a:solidFill>
              </a:rPr>
              <a:t>product_description</a:t>
            </a:r>
            <a:r>
              <a:rPr lang="es-ES" dirty="0">
                <a:solidFill>
                  <a:srgbClr val="0000FF"/>
                </a:solidFill>
              </a:rPr>
              <a:t>"</a:t>
            </a:r>
            <a:r>
              <a:rPr lang="fr-FR" dirty="0">
                <a:solidFill>
                  <a:srgbClr val="0000FF"/>
                </a:solidFill>
              </a:rPr>
              <a:t>: "1 package laser printer </a:t>
            </a:r>
            <a:r>
              <a:rPr lang="es-ES" dirty="0" err="1">
                <a:solidFill>
                  <a:srgbClr val="0000FF"/>
                </a:solidFill>
              </a:rPr>
              <a:t>paper</a:t>
            </a:r>
            <a:r>
              <a:rPr lang="es-ES" dirty="0">
                <a:solidFill>
                  <a:srgbClr val="0000FF"/>
                </a:solidFill>
              </a:rPr>
              <a:t>. 100% </a:t>
            </a:r>
            <a:r>
              <a:rPr lang="es-ES" dirty="0" err="1">
                <a:solidFill>
                  <a:srgbClr val="0000FF"/>
                </a:solidFill>
              </a:rPr>
              <a:t>recycled</a:t>
            </a:r>
            <a:r>
              <a:rPr lang="es-ES" dirty="0">
                <a:solidFill>
                  <a:srgbClr val="0000FF"/>
                </a:solidFill>
              </a:rPr>
              <a:t>.",</a:t>
            </a:r>
          </a:p>
          <a:p>
            <a:pPr marL="0" indent="0">
              <a:buNone/>
            </a:pPr>
            <a:r>
              <a:rPr lang="es-ES" dirty="0">
                <a:solidFill>
                  <a:srgbClr val="0000FF"/>
                </a:solidFill>
              </a:rPr>
              <a:t>                     "</a:t>
            </a:r>
            <a:r>
              <a:rPr lang="es-ES" dirty="0" err="1">
                <a:solidFill>
                  <a:srgbClr val="0000FF"/>
                </a:solidFill>
              </a:rPr>
              <a:t>product_name</a:t>
            </a:r>
            <a:r>
              <a:rPr lang="es-ES" dirty="0">
                <a:solidFill>
                  <a:srgbClr val="0000FF"/>
                </a:solidFill>
              </a:rPr>
              <a:t>": "Eco-</a:t>
            </a:r>
            <a:r>
              <a:rPr lang="es-ES" dirty="0" err="1">
                <a:solidFill>
                  <a:srgbClr val="0000FF"/>
                </a:solidFill>
              </a:rPr>
              <a:t>friendly</a:t>
            </a:r>
            <a:r>
              <a:rPr lang="es-ES" dirty="0">
                <a:solidFill>
                  <a:srgbClr val="0000FF"/>
                </a:solidFill>
              </a:rPr>
              <a:t> </a:t>
            </a:r>
            <a:r>
              <a:rPr lang="es-ES" dirty="0" err="1">
                <a:solidFill>
                  <a:srgbClr val="0000FF"/>
                </a:solidFill>
              </a:rPr>
              <a:t>Printer</a:t>
            </a:r>
            <a:r>
              <a:rPr lang="es-ES" dirty="0">
                <a:solidFill>
                  <a:srgbClr val="0000FF"/>
                </a:solidFill>
              </a:rPr>
              <a:t> </a:t>
            </a:r>
            <a:r>
              <a:rPr lang="es-ES" dirty="0" err="1">
                <a:solidFill>
                  <a:srgbClr val="0000FF"/>
                </a:solidFill>
              </a:rPr>
              <a:t>Paper</a:t>
            </a:r>
            <a:r>
              <a:rPr lang="es-ES" dirty="0">
                <a:solidFill>
                  <a:srgbClr val="0000FF"/>
                </a:solidFill>
              </a:rPr>
              <a:t>",</a:t>
            </a:r>
          </a:p>
          <a:p>
            <a:pPr marL="0" indent="0">
              <a:buNone/>
            </a:pPr>
            <a:r>
              <a:rPr lang="es-ES" dirty="0">
                <a:solidFill>
                  <a:srgbClr val="0000FF"/>
                </a:solidFill>
              </a:rPr>
              <a:t>                     "</a:t>
            </a:r>
            <a:r>
              <a:rPr lang="es-ES" dirty="0" err="1">
                <a:solidFill>
                  <a:srgbClr val="0000FF"/>
                </a:solidFill>
              </a:rPr>
              <a:t>product_category</a:t>
            </a:r>
            <a:r>
              <a:rPr lang="es-ES" dirty="0">
                <a:solidFill>
                  <a:srgbClr val="0000FF"/>
                </a:solidFill>
              </a:rPr>
              <a:t>": "Office </a:t>
            </a:r>
            <a:r>
              <a:rPr lang="es-ES" dirty="0" err="1">
                <a:solidFill>
                  <a:srgbClr val="0000FF"/>
                </a:solidFill>
              </a:rPr>
              <a:t>supplies</a:t>
            </a:r>
            <a:r>
              <a:rPr lang="es-ES" dirty="0">
                <a:solidFill>
                  <a:srgbClr val="0000FF"/>
                </a:solidFill>
              </a:rPr>
              <a:t>",</a:t>
            </a:r>
          </a:p>
          <a:p>
            <a:pPr marL="0" indent="0">
              <a:buNone/>
            </a:pPr>
            <a:r>
              <a:rPr lang="es-ES" dirty="0">
                <a:solidFill>
                  <a:srgbClr val="0000FF"/>
                </a:solidFill>
              </a:rPr>
              <a:t>                     "</a:t>
            </a:r>
            <a:r>
              <a:rPr lang="es-ES" dirty="0" err="1">
                <a:solidFill>
                  <a:srgbClr val="0000FF"/>
                </a:solidFill>
              </a:rPr>
              <a:t>list_price</a:t>
            </a:r>
            <a:r>
              <a:rPr lang="es-ES" dirty="0">
                <a:solidFill>
                  <a:srgbClr val="0000FF"/>
                </a:solidFill>
              </a:rPr>
              <a:t>": 9.00</a:t>
            </a:r>
          </a:p>
          <a:p>
            <a:pPr marL="0" indent="0">
              <a:buNone/>
            </a:pPr>
            <a:r>
              <a:rPr lang="es-ES" dirty="0">
                <a:solidFill>
                  <a:srgbClr val="0000FF"/>
                </a:solidFill>
              </a:rPr>
              <a:t>                  }</a:t>
            </a:r>
          </a:p>
          <a:p>
            <a:pPr marL="0" indent="0">
              <a:buNone/>
            </a:pPr>
            <a:r>
              <a:rPr lang="es-ES" dirty="0">
                <a:solidFill>
                  <a:srgbClr val="0000FF"/>
                </a:solidFill>
              </a:rPr>
              <a:t>}</a:t>
            </a:r>
          </a:p>
        </p:txBody>
      </p:sp>
    </p:spTree>
    <p:extLst>
      <p:ext uri="{BB962C8B-B14F-4D97-AF65-F5344CB8AC3E}">
        <p14:creationId xmlns:p14="http://schemas.microsoft.com/office/powerpoint/2010/main" val="211615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pPr marL="0" indent="0">
              <a:buNone/>
            </a:pPr>
            <a:r>
              <a:rPr lang="en-US" b="1" dirty="0"/>
              <a:t>Note </a:t>
            </a:r>
            <a:r>
              <a:rPr lang="en-US" dirty="0"/>
              <a:t>Notice that you no longer need to maintain </a:t>
            </a:r>
            <a:r>
              <a:rPr lang="en-US" dirty="0">
                <a:solidFill>
                  <a:srgbClr val="0070C0"/>
                </a:solidFill>
              </a:rPr>
              <a:t>product _ ID</a:t>
            </a:r>
          </a:p>
          <a:p>
            <a:pPr marL="0" indent="0">
              <a:buNone/>
            </a:pPr>
            <a:r>
              <a:rPr lang="en-US" dirty="0"/>
              <a:t>fields. Those were used as database references (or foreign keys in</a:t>
            </a:r>
          </a:p>
          <a:p>
            <a:pPr marL="0" indent="0">
              <a:buNone/>
            </a:pPr>
            <a:r>
              <a:rPr lang="en-US" dirty="0"/>
              <a:t>relational database parlance) in the </a:t>
            </a:r>
            <a:r>
              <a:rPr lang="en-US" dirty="0" err="1"/>
              <a:t>Order_Item</a:t>
            </a:r>
            <a:r>
              <a:rPr lang="en-US" dirty="0"/>
              <a:t> document.</a:t>
            </a:r>
            <a:endParaRPr lang="es-ES" dirty="0"/>
          </a:p>
        </p:txBody>
      </p:sp>
    </p:spTree>
    <p:extLst>
      <p:ext uri="{BB962C8B-B14F-4D97-AF65-F5344CB8AC3E}">
        <p14:creationId xmlns:p14="http://schemas.microsoft.com/office/powerpoint/2010/main" val="283911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For example, if a database maintained multiple copies of</a:t>
            </a:r>
          </a:p>
          <a:p>
            <a:pPr marL="0" indent="0">
              <a:buNone/>
            </a:pPr>
            <a:r>
              <a:rPr lang="en-US" dirty="0"/>
              <a:t>a </a:t>
            </a:r>
            <a:r>
              <a:rPr lang="en-US" dirty="0">
                <a:solidFill>
                  <a:srgbClr val="996633"/>
                </a:solidFill>
              </a:rPr>
              <a:t>customer’s current address</a:t>
            </a:r>
            <a:r>
              <a:rPr lang="en-US" dirty="0"/>
              <a:t>, it is possible that one or more of those</a:t>
            </a:r>
          </a:p>
          <a:p>
            <a:pPr marL="0" indent="0">
              <a:buNone/>
            </a:pPr>
            <a:r>
              <a:rPr lang="en-US" dirty="0"/>
              <a:t>addresses are updated but others are not. </a:t>
            </a:r>
          </a:p>
          <a:p>
            <a:r>
              <a:rPr lang="en-US" dirty="0"/>
              <a:t>In that case, which of the addresses is actually the current one?</a:t>
            </a:r>
            <a:endParaRPr lang="es-ES" dirty="0"/>
          </a:p>
          <a:p>
            <a:endParaRPr lang="es-ES" dirty="0"/>
          </a:p>
        </p:txBody>
      </p:sp>
    </p:spTree>
    <p:extLst>
      <p:ext uri="{BB962C8B-B14F-4D97-AF65-F5344CB8AC3E}">
        <p14:creationId xmlns:p14="http://schemas.microsoft.com/office/powerpoint/2010/main" val="17274650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err="1"/>
              <a:t>Avoid</a:t>
            </a:r>
            <a:r>
              <a:rPr lang="es-ES" b="1" dirty="0"/>
              <a:t> </a:t>
            </a:r>
            <a:r>
              <a:rPr lang="es-ES" b="1" dirty="0" err="1"/>
              <a:t>Overusing</a:t>
            </a:r>
            <a:r>
              <a:rPr lang="es-ES" b="1" dirty="0"/>
              <a:t> </a:t>
            </a:r>
            <a:r>
              <a:rPr lang="es-ES" b="1" dirty="0" err="1"/>
              <a:t>Denormalization</a:t>
            </a:r>
            <a:endParaRPr lang="es-ES" dirty="0"/>
          </a:p>
        </p:txBody>
      </p:sp>
      <p:sp>
        <p:nvSpPr>
          <p:cNvPr id="3" name="Marcador de contenido 2"/>
          <p:cNvSpPr>
            <a:spLocks noGrp="1"/>
          </p:cNvSpPr>
          <p:nvPr>
            <p:ph idx="1"/>
          </p:nvPr>
        </p:nvSpPr>
        <p:spPr/>
        <p:txBody>
          <a:bodyPr/>
          <a:lstStyle/>
          <a:p>
            <a:r>
              <a:rPr lang="en-US" dirty="0" err="1"/>
              <a:t>Denormalization</a:t>
            </a:r>
            <a:r>
              <a:rPr lang="en-US" dirty="0"/>
              <a:t> can be used in excess. </a:t>
            </a:r>
          </a:p>
          <a:p>
            <a:r>
              <a:rPr lang="en-US" dirty="0">
                <a:solidFill>
                  <a:srgbClr val="0000FF"/>
                </a:solidFill>
              </a:rPr>
              <a:t>The goal is to keep data that is frequently used together in the document. </a:t>
            </a:r>
          </a:p>
          <a:p>
            <a:r>
              <a:rPr lang="en-US" dirty="0"/>
              <a:t>This allows the document database to minimize the number of times it must read from persistent storage.</a:t>
            </a:r>
          </a:p>
          <a:p>
            <a:r>
              <a:rPr lang="en-US" dirty="0"/>
              <a:t>Large documents can lead to fewer documents retrieved when a </a:t>
            </a:r>
            <a:r>
              <a:rPr lang="en-US" b="1" dirty="0"/>
              <a:t>block of data </a:t>
            </a:r>
            <a:r>
              <a:rPr lang="en-US" dirty="0"/>
              <a:t>is read from persistent storage: </a:t>
            </a:r>
            <a:r>
              <a:rPr lang="en-US" i="1" dirty="0">
                <a:solidFill>
                  <a:srgbClr val="FF0000"/>
                </a:solidFill>
              </a:rPr>
              <a:t>This can increase the total number of data block reads to retrieve a collection or subset of collections.</a:t>
            </a:r>
            <a:endParaRPr lang="en-US" dirty="0">
              <a:solidFill>
                <a:srgbClr val="FF0000"/>
              </a:solidFill>
            </a:endParaRPr>
          </a:p>
          <a:p>
            <a:endParaRPr lang="es-ES" dirty="0"/>
          </a:p>
        </p:txBody>
      </p:sp>
    </p:spTree>
    <p:extLst>
      <p:ext uri="{BB962C8B-B14F-4D97-AF65-F5344CB8AC3E}">
        <p14:creationId xmlns:p14="http://schemas.microsoft.com/office/powerpoint/2010/main" val="903829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545020" y="819807"/>
            <a:ext cx="8828690" cy="5234151"/>
          </a:xfrm>
          <a:prstGeom prst="rect">
            <a:avLst/>
          </a:prstGeom>
        </p:spPr>
      </p:pic>
    </p:spTree>
    <p:extLst>
      <p:ext uri="{BB962C8B-B14F-4D97-AF65-F5344CB8AC3E}">
        <p14:creationId xmlns:p14="http://schemas.microsoft.com/office/powerpoint/2010/main" val="4129552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normAutofit/>
          </a:bodyPr>
          <a:lstStyle/>
          <a:p>
            <a:r>
              <a:rPr lang="en-US" dirty="0"/>
              <a:t>To answer the question “</a:t>
            </a:r>
            <a:r>
              <a:rPr lang="en-US" dirty="0">
                <a:solidFill>
                  <a:srgbClr val="0000FF"/>
                </a:solidFill>
              </a:rPr>
              <a:t>how much </a:t>
            </a:r>
            <a:r>
              <a:rPr lang="en-US" dirty="0" err="1">
                <a:solidFill>
                  <a:srgbClr val="0000FF"/>
                </a:solidFill>
              </a:rPr>
              <a:t>denormalization</a:t>
            </a:r>
            <a:r>
              <a:rPr lang="en-US" dirty="0">
                <a:solidFill>
                  <a:srgbClr val="0000FF"/>
                </a:solidFill>
              </a:rPr>
              <a:t> is too much?</a:t>
            </a:r>
            <a:r>
              <a:rPr lang="en-US" dirty="0"/>
              <a:t>” </a:t>
            </a:r>
            <a:r>
              <a:rPr lang="en-US" dirty="0">
                <a:solidFill>
                  <a:srgbClr val="00B050"/>
                </a:solidFill>
              </a:rPr>
              <a:t>you should consider the queries your application will issue to the document </a:t>
            </a:r>
            <a:r>
              <a:rPr lang="es-ES" dirty="0" err="1">
                <a:solidFill>
                  <a:srgbClr val="00B050"/>
                </a:solidFill>
              </a:rPr>
              <a:t>database</a:t>
            </a:r>
            <a:r>
              <a:rPr lang="es-ES" dirty="0"/>
              <a:t>.</a:t>
            </a:r>
          </a:p>
          <a:p>
            <a:r>
              <a:rPr lang="en-US" dirty="0"/>
              <a:t>Let us assume you will use two types of queries: one to generate </a:t>
            </a:r>
            <a:r>
              <a:rPr lang="en-US" dirty="0">
                <a:solidFill>
                  <a:srgbClr val="996633"/>
                </a:solidFill>
              </a:rPr>
              <a:t>invoices </a:t>
            </a:r>
            <a:r>
              <a:rPr lang="en-US" dirty="0"/>
              <a:t>for customers and one to generate </a:t>
            </a:r>
            <a:r>
              <a:rPr lang="en-US" dirty="0">
                <a:solidFill>
                  <a:srgbClr val="996633"/>
                </a:solidFill>
              </a:rPr>
              <a:t>management reports</a:t>
            </a:r>
            <a:r>
              <a:rPr lang="en-US" dirty="0"/>
              <a:t>. </a:t>
            </a:r>
          </a:p>
          <a:p>
            <a:r>
              <a:rPr lang="en-US" dirty="0"/>
              <a:t>Also, assume that </a:t>
            </a:r>
            <a:r>
              <a:rPr lang="en-US" sz="4000" dirty="0">
                <a:effectLst>
                  <a:outerShdw blurRad="38100" dist="38100" dir="2700000" algn="tl">
                    <a:srgbClr val="000000">
                      <a:alpha val="43137"/>
                    </a:srgbClr>
                  </a:outerShdw>
                </a:effectLst>
              </a:rPr>
              <a:t>95%</a:t>
            </a:r>
            <a:r>
              <a:rPr lang="en-US" sz="4000" dirty="0"/>
              <a:t> </a:t>
            </a:r>
            <a:r>
              <a:rPr lang="en-US" dirty="0"/>
              <a:t>of the queries will be for </a:t>
            </a:r>
            <a:r>
              <a:rPr lang="en-US" u="sng" dirty="0"/>
              <a:t>invoices</a:t>
            </a:r>
            <a:r>
              <a:rPr lang="en-US" dirty="0"/>
              <a:t> and </a:t>
            </a:r>
            <a:r>
              <a:rPr lang="en-US" sz="4000" dirty="0">
                <a:effectLst>
                  <a:outerShdw blurRad="38100" dist="38100" dir="2700000" algn="tl">
                    <a:srgbClr val="000000">
                      <a:alpha val="43137"/>
                    </a:srgbClr>
                  </a:outerShdw>
                </a:effectLst>
              </a:rPr>
              <a:t>5%</a:t>
            </a:r>
            <a:r>
              <a:rPr lang="en-US" dirty="0"/>
              <a:t> of the queries will be for </a:t>
            </a:r>
            <a:r>
              <a:rPr lang="en-US" u="sng" dirty="0"/>
              <a:t>management </a:t>
            </a:r>
            <a:r>
              <a:rPr lang="es-ES" u="sng" dirty="0" err="1"/>
              <a:t>reports</a:t>
            </a:r>
            <a:r>
              <a:rPr lang="es-ES" dirty="0"/>
              <a:t>.</a:t>
            </a:r>
          </a:p>
        </p:txBody>
      </p:sp>
    </p:spTree>
    <p:extLst>
      <p:ext uri="{BB962C8B-B14F-4D97-AF65-F5344CB8AC3E}">
        <p14:creationId xmlns:p14="http://schemas.microsoft.com/office/powerpoint/2010/main" val="667182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solidFill>
                  <a:srgbClr val="996633"/>
                </a:solidFill>
              </a:rPr>
              <a:t>Invoices</a:t>
            </a:r>
            <a:r>
              <a:rPr lang="en-US" dirty="0"/>
              <a:t> should include, among other fields, the </a:t>
            </a:r>
            <a:r>
              <a:rPr lang="es-ES" dirty="0" err="1"/>
              <a:t>following</a:t>
            </a:r>
            <a:r>
              <a:rPr lang="es-ES" dirty="0"/>
              <a:t>:</a:t>
            </a:r>
          </a:p>
          <a:p>
            <a:pPr marL="0" indent="0">
              <a:buNone/>
            </a:pPr>
            <a:r>
              <a:rPr lang="es-ES" dirty="0">
                <a:solidFill>
                  <a:srgbClr val="0000FF"/>
                </a:solidFill>
              </a:rPr>
              <a:t>- </a:t>
            </a:r>
            <a:r>
              <a:rPr lang="es-ES" dirty="0" err="1">
                <a:solidFill>
                  <a:srgbClr val="0000FF"/>
                </a:solidFill>
              </a:rPr>
              <a:t>order_ID</a:t>
            </a:r>
            <a:endParaRPr lang="es-ES" dirty="0">
              <a:solidFill>
                <a:srgbClr val="0000FF"/>
              </a:solidFill>
            </a:endParaRPr>
          </a:p>
          <a:p>
            <a:pPr marL="0" indent="0">
              <a:buNone/>
            </a:pPr>
            <a:r>
              <a:rPr lang="es-ES" dirty="0">
                <a:solidFill>
                  <a:srgbClr val="0000FF"/>
                </a:solidFill>
              </a:rPr>
              <a:t>- </a:t>
            </a:r>
            <a:r>
              <a:rPr lang="es-ES" dirty="0" err="1">
                <a:solidFill>
                  <a:srgbClr val="0000FF"/>
                </a:solidFill>
              </a:rPr>
              <a:t>quantity</a:t>
            </a:r>
            <a:endParaRPr lang="es-ES" dirty="0">
              <a:solidFill>
                <a:srgbClr val="0000FF"/>
              </a:solidFill>
            </a:endParaRPr>
          </a:p>
          <a:p>
            <a:pPr marL="0" indent="0">
              <a:buNone/>
            </a:pPr>
            <a:r>
              <a:rPr lang="es-ES" dirty="0">
                <a:solidFill>
                  <a:srgbClr val="0000FF"/>
                </a:solidFill>
              </a:rPr>
              <a:t>- </a:t>
            </a:r>
            <a:r>
              <a:rPr lang="es-ES" dirty="0" err="1">
                <a:solidFill>
                  <a:srgbClr val="0000FF"/>
                </a:solidFill>
              </a:rPr>
              <a:t>cost_per_unit</a:t>
            </a:r>
            <a:endParaRPr lang="es-ES" dirty="0">
              <a:solidFill>
                <a:srgbClr val="0000FF"/>
              </a:solidFill>
            </a:endParaRPr>
          </a:p>
          <a:p>
            <a:pPr marL="0" indent="0">
              <a:buNone/>
            </a:pPr>
            <a:r>
              <a:rPr lang="es-ES" dirty="0">
                <a:solidFill>
                  <a:srgbClr val="0000FF"/>
                </a:solidFill>
              </a:rPr>
              <a:t>- </a:t>
            </a:r>
            <a:r>
              <a:rPr lang="es-ES" dirty="0" err="1">
                <a:solidFill>
                  <a:srgbClr val="0000FF"/>
                </a:solidFill>
              </a:rPr>
              <a:t>product_name</a:t>
            </a:r>
            <a:endParaRPr lang="es-ES" dirty="0">
              <a:solidFill>
                <a:srgbClr val="0000FF"/>
              </a:solidFill>
            </a:endParaRPr>
          </a:p>
        </p:txBody>
      </p:sp>
    </p:spTree>
    <p:extLst>
      <p:ext uri="{BB962C8B-B14F-4D97-AF65-F5344CB8AC3E}">
        <p14:creationId xmlns:p14="http://schemas.microsoft.com/office/powerpoint/2010/main" val="3861034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On the other hand, </a:t>
            </a:r>
            <a:r>
              <a:rPr lang="en-US" dirty="0">
                <a:solidFill>
                  <a:srgbClr val="996633"/>
                </a:solidFill>
              </a:rPr>
              <a:t>management reports </a:t>
            </a:r>
            <a:r>
              <a:rPr lang="en-US" dirty="0"/>
              <a:t>tend to aggregate information across groups or categories. </a:t>
            </a:r>
          </a:p>
          <a:p>
            <a:r>
              <a:rPr lang="en-US" dirty="0"/>
              <a:t>For these reports, queries would include </a:t>
            </a:r>
            <a:r>
              <a:rPr lang="en-US" dirty="0">
                <a:solidFill>
                  <a:srgbClr val="0000FF"/>
                </a:solidFill>
              </a:rPr>
              <a:t>product category</a:t>
            </a:r>
          </a:p>
          <a:p>
            <a:pPr marL="0" indent="0">
              <a:buNone/>
            </a:pPr>
            <a:r>
              <a:rPr lang="en-US" dirty="0"/>
              <a:t>   information </a:t>
            </a:r>
            <a:r>
              <a:rPr lang="en-US" dirty="0">
                <a:solidFill>
                  <a:srgbClr val="0000FF"/>
                </a:solidFill>
              </a:rPr>
              <a:t>along with aggregate measures</a:t>
            </a:r>
            <a:r>
              <a:rPr lang="en-US" dirty="0"/>
              <a:t>, such as </a:t>
            </a:r>
            <a:r>
              <a:rPr lang="en-US" dirty="0">
                <a:solidFill>
                  <a:srgbClr val="0000FF"/>
                </a:solidFill>
              </a:rPr>
              <a:t>total number</a:t>
            </a:r>
          </a:p>
          <a:p>
            <a:pPr marL="0" indent="0">
              <a:buNone/>
            </a:pPr>
            <a:r>
              <a:rPr lang="en-US" dirty="0">
                <a:solidFill>
                  <a:srgbClr val="0000FF"/>
                </a:solidFill>
              </a:rPr>
              <a:t>   sold</a:t>
            </a:r>
            <a:r>
              <a:rPr lang="en-US" dirty="0"/>
              <a:t>. </a:t>
            </a:r>
          </a:p>
          <a:p>
            <a:r>
              <a:rPr lang="en-US" dirty="0"/>
              <a:t>Another usual management report showing the top 25 selling products would likely include a </a:t>
            </a:r>
            <a:r>
              <a:rPr lang="en-US" dirty="0">
                <a:solidFill>
                  <a:srgbClr val="0000FF"/>
                </a:solidFill>
              </a:rPr>
              <a:t>product description</a:t>
            </a:r>
            <a:r>
              <a:rPr lang="en-US" dirty="0"/>
              <a:t>.</a:t>
            </a:r>
            <a:endParaRPr lang="es-ES" dirty="0"/>
          </a:p>
        </p:txBody>
      </p:sp>
    </p:spTree>
    <p:extLst>
      <p:ext uri="{BB962C8B-B14F-4D97-AF65-F5344CB8AC3E}">
        <p14:creationId xmlns:p14="http://schemas.microsoft.com/office/powerpoint/2010/main" val="1786584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Based on these query requirements, you might decide it is better to</a:t>
            </a:r>
          </a:p>
          <a:p>
            <a:pPr marL="0" indent="0">
              <a:buNone/>
            </a:pPr>
            <a:r>
              <a:rPr lang="en-US" dirty="0"/>
              <a:t>   </a:t>
            </a:r>
            <a:r>
              <a:rPr lang="en-US" u="sng" dirty="0">
                <a:solidFill>
                  <a:srgbClr val="FF0000"/>
                </a:solidFill>
              </a:rPr>
              <a:t>not</a:t>
            </a:r>
            <a:r>
              <a:rPr lang="en-US" dirty="0"/>
              <a:t> store product </a:t>
            </a:r>
            <a:r>
              <a:rPr lang="en-US" dirty="0">
                <a:solidFill>
                  <a:srgbClr val="FF0000"/>
                </a:solidFill>
              </a:rPr>
              <a:t>description</a:t>
            </a:r>
            <a:r>
              <a:rPr lang="en-US" dirty="0"/>
              <a:t>, </a:t>
            </a:r>
            <a:r>
              <a:rPr lang="en-US" dirty="0">
                <a:solidFill>
                  <a:srgbClr val="FF0000"/>
                </a:solidFill>
              </a:rPr>
              <a:t>list price</a:t>
            </a:r>
            <a:r>
              <a:rPr lang="en-US" dirty="0"/>
              <a:t>, and </a:t>
            </a:r>
            <a:r>
              <a:rPr lang="en-US" dirty="0">
                <a:solidFill>
                  <a:srgbClr val="FF0000"/>
                </a:solidFill>
              </a:rPr>
              <a:t>product category </a:t>
            </a:r>
            <a:r>
              <a:rPr lang="en-US" dirty="0"/>
              <a:t>in the   </a:t>
            </a:r>
          </a:p>
          <a:p>
            <a:pPr marL="0" indent="0">
              <a:buNone/>
            </a:pPr>
            <a:r>
              <a:rPr lang="en-US" dirty="0"/>
              <a:t>   Order _ Items collection. </a:t>
            </a:r>
          </a:p>
          <a:p>
            <a:r>
              <a:rPr lang="en-US" dirty="0"/>
              <a:t>The next version of the Order _ Items document would then look like this:</a:t>
            </a:r>
            <a:endParaRPr lang="es-ES" dirty="0"/>
          </a:p>
        </p:txBody>
      </p:sp>
    </p:spTree>
    <p:extLst>
      <p:ext uri="{BB962C8B-B14F-4D97-AF65-F5344CB8AC3E}">
        <p14:creationId xmlns:p14="http://schemas.microsoft.com/office/powerpoint/2010/main" val="3499863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normAutofit/>
          </a:bodyPr>
          <a:lstStyle/>
          <a:p>
            <a:pPr marL="0" indent="0">
              <a:buNone/>
            </a:pPr>
            <a:r>
              <a:rPr lang="es-ES" dirty="0">
                <a:solidFill>
                  <a:srgbClr val="0000FF"/>
                </a:solidFill>
              </a:rPr>
              <a:t>{</a:t>
            </a:r>
          </a:p>
          <a:p>
            <a:pPr marL="0" indent="0">
              <a:buNone/>
            </a:pPr>
            <a:r>
              <a:rPr lang="es-ES" dirty="0">
                <a:solidFill>
                  <a:srgbClr val="0000FF"/>
                </a:solidFill>
              </a:rPr>
              <a:t>"</a:t>
            </a:r>
            <a:r>
              <a:rPr lang="es-ES" dirty="0" err="1">
                <a:solidFill>
                  <a:srgbClr val="0000FF"/>
                </a:solidFill>
              </a:rPr>
              <a:t>order_item_ID</a:t>
            </a:r>
            <a:r>
              <a:rPr lang="es-ES" dirty="0">
                <a:solidFill>
                  <a:srgbClr val="0000FF"/>
                </a:solidFill>
              </a:rPr>
              <a:t>": 834838,</a:t>
            </a:r>
          </a:p>
          <a:p>
            <a:pPr marL="0" indent="0">
              <a:buNone/>
            </a:pPr>
            <a:r>
              <a:rPr lang="es-ES" dirty="0">
                <a:solidFill>
                  <a:srgbClr val="0000FF"/>
                </a:solidFill>
              </a:rPr>
              <a:t>"</a:t>
            </a:r>
            <a:r>
              <a:rPr lang="es-ES" dirty="0" err="1">
                <a:solidFill>
                  <a:srgbClr val="0000FF"/>
                </a:solidFill>
              </a:rPr>
              <a:t>order_ID</a:t>
            </a:r>
            <a:r>
              <a:rPr lang="es-ES" dirty="0">
                <a:solidFill>
                  <a:srgbClr val="0000FF"/>
                </a:solidFill>
              </a:rPr>
              <a:t>": 8827,</a:t>
            </a:r>
          </a:p>
          <a:p>
            <a:pPr marL="0" indent="0">
              <a:buNone/>
            </a:pPr>
            <a:r>
              <a:rPr lang="es-ES" dirty="0">
                <a:solidFill>
                  <a:srgbClr val="0000FF"/>
                </a:solidFill>
              </a:rPr>
              <a:t>"</a:t>
            </a:r>
            <a:r>
              <a:rPr lang="es-ES" dirty="0" err="1">
                <a:solidFill>
                  <a:srgbClr val="0000FF"/>
                </a:solidFill>
              </a:rPr>
              <a:t>quantity</a:t>
            </a:r>
            <a:r>
              <a:rPr lang="es-ES" dirty="0">
                <a:solidFill>
                  <a:srgbClr val="0000FF"/>
                </a:solidFill>
              </a:rPr>
              <a:t>": 3,</a:t>
            </a:r>
          </a:p>
          <a:p>
            <a:pPr marL="0" indent="0">
              <a:buNone/>
            </a:pPr>
            <a:r>
              <a:rPr lang="es-ES" dirty="0">
                <a:solidFill>
                  <a:srgbClr val="0000FF"/>
                </a:solidFill>
              </a:rPr>
              <a:t>"</a:t>
            </a:r>
            <a:r>
              <a:rPr lang="es-ES" dirty="0" err="1">
                <a:solidFill>
                  <a:srgbClr val="0000FF"/>
                </a:solidFill>
              </a:rPr>
              <a:t>cost_per_unit</a:t>
            </a:r>
            <a:r>
              <a:rPr lang="es-ES" dirty="0">
                <a:solidFill>
                  <a:srgbClr val="0000FF"/>
                </a:solidFill>
              </a:rPr>
              <a:t>": 8.50,</a:t>
            </a:r>
          </a:p>
          <a:p>
            <a:pPr marL="0" indent="0">
              <a:buNone/>
            </a:pPr>
            <a:r>
              <a:rPr lang="es-ES" dirty="0">
                <a:solidFill>
                  <a:srgbClr val="00B050"/>
                </a:solidFill>
              </a:rPr>
              <a:t>"</a:t>
            </a:r>
            <a:r>
              <a:rPr lang="es-ES" dirty="0" err="1">
                <a:solidFill>
                  <a:srgbClr val="00B050"/>
                </a:solidFill>
              </a:rPr>
              <a:t>product_name</a:t>
            </a:r>
            <a:r>
              <a:rPr lang="es-ES" dirty="0">
                <a:solidFill>
                  <a:srgbClr val="00B050"/>
                </a:solidFill>
              </a:rPr>
              <a:t>": "Eco-</a:t>
            </a:r>
            <a:r>
              <a:rPr lang="es-ES" dirty="0" err="1">
                <a:solidFill>
                  <a:srgbClr val="00B050"/>
                </a:solidFill>
              </a:rPr>
              <a:t>friendly</a:t>
            </a:r>
            <a:r>
              <a:rPr lang="es-ES" dirty="0">
                <a:solidFill>
                  <a:srgbClr val="00B050"/>
                </a:solidFill>
              </a:rPr>
              <a:t> </a:t>
            </a:r>
            <a:r>
              <a:rPr lang="es-ES" dirty="0" err="1">
                <a:solidFill>
                  <a:srgbClr val="00B050"/>
                </a:solidFill>
              </a:rPr>
              <a:t>Printer</a:t>
            </a:r>
            <a:r>
              <a:rPr lang="es-ES" dirty="0">
                <a:solidFill>
                  <a:srgbClr val="00B050"/>
                </a:solidFill>
              </a:rPr>
              <a:t> </a:t>
            </a:r>
            <a:r>
              <a:rPr lang="es-ES" dirty="0" err="1">
                <a:solidFill>
                  <a:srgbClr val="00B050"/>
                </a:solidFill>
              </a:rPr>
              <a:t>Paper</a:t>
            </a:r>
            <a:r>
              <a:rPr lang="es-ES" dirty="0">
                <a:solidFill>
                  <a:srgbClr val="00B050"/>
                </a:solidFill>
              </a:rPr>
              <a:t>"</a:t>
            </a:r>
          </a:p>
          <a:p>
            <a:pPr marL="0" indent="0">
              <a:buNone/>
            </a:pPr>
            <a:r>
              <a:rPr lang="es-ES" dirty="0">
                <a:solidFill>
                  <a:srgbClr val="0000FF"/>
                </a:solidFill>
              </a:rPr>
              <a:t>}</a:t>
            </a:r>
          </a:p>
        </p:txBody>
      </p:sp>
    </p:spTree>
    <p:extLst>
      <p:ext uri="{BB962C8B-B14F-4D97-AF65-F5344CB8AC3E}">
        <p14:creationId xmlns:p14="http://schemas.microsoft.com/office/powerpoint/2010/main" val="3169219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a:xfrm>
            <a:off x="838200" y="1639614"/>
            <a:ext cx="11729720" cy="5218386"/>
          </a:xfrm>
        </p:spPr>
        <p:txBody>
          <a:bodyPr>
            <a:normAutofit/>
          </a:bodyPr>
          <a:lstStyle/>
          <a:p>
            <a:r>
              <a:rPr lang="en-US" dirty="0"/>
              <a:t>We would maintain a Products collection with all the relevant</a:t>
            </a:r>
          </a:p>
          <a:p>
            <a:pPr marL="0" indent="0">
              <a:buNone/>
            </a:pPr>
            <a:r>
              <a:rPr lang="es-ES" dirty="0" err="1"/>
              <a:t>product</a:t>
            </a:r>
            <a:r>
              <a:rPr lang="es-ES" dirty="0"/>
              <a:t> </a:t>
            </a:r>
            <a:r>
              <a:rPr lang="es-ES" dirty="0" err="1"/>
              <a:t>details</a:t>
            </a:r>
            <a:r>
              <a:rPr lang="es-ES" dirty="0"/>
              <a:t>; </a:t>
            </a:r>
            <a:r>
              <a:rPr lang="es-ES" dirty="0" err="1"/>
              <a:t>for</a:t>
            </a:r>
            <a:r>
              <a:rPr lang="es-ES" dirty="0"/>
              <a:t> </a:t>
            </a:r>
            <a:r>
              <a:rPr lang="es-ES" dirty="0" err="1"/>
              <a:t>example</a:t>
            </a:r>
            <a:r>
              <a:rPr lang="es-ES" dirty="0"/>
              <a:t>:</a:t>
            </a:r>
          </a:p>
          <a:p>
            <a:pPr marL="0" indent="0">
              <a:buNone/>
            </a:pPr>
            <a:endParaRPr lang="es-ES" dirty="0"/>
          </a:p>
          <a:p>
            <a:pPr marL="0" indent="0">
              <a:buNone/>
            </a:pPr>
            <a:r>
              <a:rPr lang="es-ES" sz="3000" dirty="0">
                <a:solidFill>
                  <a:srgbClr val="0000FF"/>
                </a:solidFill>
              </a:rPr>
              <a:t>{</a:t>
            </a:r>
          </a:p>
          <a:p>
            <a:pPr marL="0" indent="0">
              <a:buNone/>
            </a:pPr>
            <a:r>
              <a:rPr lang="es-ES" sz="3200" dirty="0">
                <a:solidFill>
                  <a:srgbClr val="0000FF"/>
                </a:solidFill>
              </a:rPr>
              <a:t>"</a:t>
            </a:r>
            <a:r>
              <a:rPr lang="fr-FR" sz="3000" dirty="0" err="1">
                <a:solidFill>
                  <a:srgbClr val="0000FF"/>
                </a:solidFill>
              </a:rPr>
              <a:t>product_description</a:t>
            </a:r>
            <a:r>
              <a:rPr lang="es-ES" sz="3200" dirty="0">
                <a:solidFill>
                  <a:srgbClr val="0000FF"/>
                </a:solidFill>
              </a:rPr>
              <a:t>"</a:t>
            </a:r>
            <a:r>
              <a:rPr lang="fr-FR" sz="3000" dirty="0">
                <a:solidFill>
                  <a:srgbClr val="0000FF"/>
                </a:solidFill>
              </a:rPr>
              <a:t>: "1 package laser printer </a:t>
            </a:r>
            <a:r>
              <a:rPr lang="fr-FR" sz="3000" dirty="0" err="1">
                <a:solidFill>
                  <a:srgbClr val="0000FF"/>
                </a:solidFill>
              </a:rPr>
              <a:t>paper</a:t>
            </a:r>
            <a:r>
              <a:rPr lang="fr-FR" sz="3000" dirty="0">
                <a:solidFill>
                  <a:srgbClr val="0000FF"/>
                </a:solidFill>
              </a:rPr>
              <a:t>. </a:t>
            </a:r>
            <a:r>
              <a:rPr lang="es-ES" sz="3000" dirty="0">
                <a:solidFill>
                  <a:srgbClr val="0000FF"/>
                </a:solidFill>
              </a:rPr>
              <a:t>100% </a:t>
            </a:r>
            <a:r>
              <a:rPr lang="es-ES" sz="3000" dirty="0" err="1">
                <a:solidFill>
                  <a:srgbClr val="0000FF"/>
                </a:solidFill>
              </a:rPr>
              <a:t>recycled</a:t>
            </a:r>
            <a:r>
              <a:rPr lang="es-ES" sz="3000" dirty="0">
                <a:solidFill>
                  <a:srgbClr val="0000FF"/>
                </a:solidFill>
              </a:rPr>
              <a:t>.",</a:t>
            </a:r>
          </a:p>
          <a:p>
            <a:pPr marL="0" indent="0">
              <a:buNone/>
            </a:pPr>
            <a:r>
              <a:rPr lang="es-ES" sz="3000" dirty="0">
                <a:solidFill>
                  <a:srgbClr val="00B050"/>
                </a:solidFill>
              </a:rPr>
              <a:t>"</a:t>
            </a:r>
            <a:r>
              <a:rPr lang="es-ES" sz="3000" dirty="0" err="1">
                <a:solidFill>
                  <a:srgbClr val="00B050"/>
                </a:solidFill>
              </a:rPr>
              <a:t>product_name</a:t>
            </a:r>
            <a:r>
              <a:rPr lang="es-ES" sz="3000" dirty="0">
                <a:solidFill>
                  <a:srgbClr val="00B050"/>
                </a:solidFill>
              </a:rPr>
              <a:t>": "Eco-</a:t>
            </a:r>
            <a:r>
              <a:rPr lang="es-ES" sz="3000" dirty="0" err="1">
                <a:solidFill>
                  <a:srgbClr val="00B050"/>
                </a:solidFill>
              </a:rPr>
              <a:t>friendly</a:t>
            </a:r>
            <a:r>
              <a:rPr lang="es-ES" sz="3000" dirty="0">
                <a:solidFill>
                  <a:srgbClr val="00B050"/>
                </a:solidFill>
              </a:rPr>
              <a:t> </a:t>
            </a:r>
            <a:r>
              <a:rPr lang="es-ES" sz="3000" dirty="0" err="1">
                <a:solidFill>
                  <a:srgbClr val="00B050"/>
                </a:solidFill>
              </a:rPr>
              <a:t>Printer</a:t>
            </a:r>
            <a:r>
              <a:rPr lang="es-ES" sz="3000" dirty="0">
                <a:solidFill>
                  <a:srgbClr val="00B050"/>
                </a:solidFill>
              </a:rPr>
              <a:t> </a:t>
            </a:r>
            <a:r>
              <a:rPr lang="es-ES" sz="3000" dirty="0" err="1">
                <a:solidFill>
                  <a:srgbClr val="00B050"/>
                </a:solidFill>
              </a:rPr>
              <a:t>Paper</a:t>
            </a:r>
            <a:r>
              <a:rPr lang="es-ES" sz="3000" dirty="0">
                <a:solidFill>
                  <a:srgbClr val="00B050"/>
                </a:solidFill>
              </a:rPr>
              <a:t>",</a:t>
            </a:r>
          </a:p>
          <a:p>
            <a:pPr marL="0" indent="0">
              <a:buNone/>
            </a:pPr>
            <a:r>
              <a:rPr lang="es-ES" sz="3200" dirty="0">
                <a:solidFill>
                  <a:srgbClr val="0000FF"/>
                </a:solidFill>
              </a:rPr>
              <a:t>"</a:t>
            </a:r>
            <a:r>
              <a:rPr lang="es-ES" sz="3000" dirty="0" err="1">
                <a:solidFill>
                  <a:srgbClr val="0000FF"/>
                </a:solidFill>
              </a:rPr>
              <a:t>product_category</a:t>
            </a:r>
            <a:r>
              <a:rPr lang="es-ES" sz="3200" dirty="0">
                <a:solidFill>
                  <a:srgbClr val="0000FF"/>
                </a:solidFill>
              </a:rPr>
              <a:t>"</a:t>
            </a:r>
            <a:r>
              <a:rPr lang="es-ES" sz="3000" dirty="0">
                <a:solidFill>
                  <a:srgbClr val="0000FF"/>
                </a:solidFill>
              </a:rPr>
              <a:t>: </a:t>
            </a:r>
            <a:r>
              <a:rPr lang="fr-FR" sz="3200" dirty="0">
                <a:solidFill>
                  <a:srgbClr val="0000FF"/>
                </a:solidFill>
              </a:rPr>
              <a:t>"</a:t>
            </a:r>
            <a:r>
              <a:rPr lang="es-ES" sz="3000" dirty="0">
                <a:solidFill>
                  <a:srgbClr val="0000FF"/>
                </a:solidFill>
              </a:rPr>
              <a:t>Office </a:t>
            </a:r>
            <a:r>
              <a:rPr lang="es-ES" sz="3000" dirty="0" err="1">
                <a:solidFill>
                  <a:srgbClr val="0000FF"/>
                </a:solidFill>
              </a:rPr>
              <a:t>supplies</a:t>
            </a:r>
            <a:r>
              <a:rPr lang="fr-FR" sz="3200" dirty="0">
                <a:solidFill>
                  <a:srgbClr val="0000FF"/>
                </a:solidFill>
              </a:rPr>
              <a:t>"</a:t>
            </a:r>
            <a:r>
              <a:rPr lang="es-ES" sz="3000" dirty="0">
                <a:solidFill>
                  <a:srgbClr val="0000FF"/>
                </a:solidFill>
              </a:rPr>
              <a:t>,</a:t>
            </a:r>
          </a:p>
          <a:p>
            <a:pPr marL="0" indent="0">
              <a:buNone/>
            </a:pPr>
            <a:r>
              <a:rPr lang="es-ES" sz="3200" dirty="0">
                <a:solidFill>
                  <a:srgbClr val="0000FF"/>
                </a:solidFill>
              </a:rPr>
              <a:t>"</a:t>
            </a:r>
            <a:r>
              <a:rPr lang="es-ES" sz="3000" dirty="0" err="1">
                <a:solidFill>
                  <a:srgbClr val="0000FF"/>
                </a:solidFill>
              </a:rPr>
              <a:t>list_price</a:t>
            </a:r>
            <a:r>
              <a:rPr lang="es-ES" sz="3200" dirty="0">
                <a:solidFill>
                  <a:srgbClr val="0000FF"/>
                </a:solidFill>
              </a:rPr>
              <a:t>"</a:t>
            </a:r>
            <a:r>
              <a:rPr lang="es-ES" sz="3000" dirty="0">
                <a:solidFill>
                  <a:srgbClr val="0000FF"/>
                </a:solidFill>
              </a:rPr>
              <a:t>: 9.00</a:t>
            </a:r>
          </a:p>
          <a:p>
            <a:pPr marL="0" indent="0">
              <a:buNone/>
            </a:pPr>
            <a:r>
              <a:rPr lang="es-ES" sz="3000" dirty="0">
                <a:solidFill>
                  <a:srgbClr val="0000FF"/>
                </a:solidFill>
              </a:rPr>
              <a:t>}</a:t>
            </a:r>
          </a:p>
        </p:txBody>
      </p:sp>
    </p:spTree>
    <p:extLst>
      <p:ext uri="{BB962C8B-B14F-4D97-AF65-F5344CB8AC3E}">
        <p14:creationId xmlns:p14="http://schemas.microsoft.com/office/powerpoint/2010/main" val="3790832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solidFill>
                  <a:srgbClr val="00B050"/>
                </a:solidFill>
              </a:rPr>
              <a:t>Product _ name </a:t>
            </a:r>
            <a:r>
              <a:rPr lang="en-US" dirty="0"/>
              <a:t>is stored </a:t>
            </a:r>
            <a:r>
              <a:rPr lang="en-US" dirty="0">
                <a:solidFill>
                  <a:srgbClr val="0000FF"/>
                </a:solidFill>
              </a:rPr>
              <a:t>redundantly </a:t>
            </a:r>
            <a:r>
              <a:rPr lang="en-US" dirty="0"/>
              <a:t>in both the Order _ Items collection and in the Products collection. </a:t>
            </a:r>
          </a:p>
          <a:p>
            <a:r>
              <a:rPr lang="en-US" dirty="0"/>
              <a:t>This model </a:t>
            </a:r>
            <a:r>
              <a:rPr lang="en-US" dirty="0">
                <a:solidFill>
                  <a:srgbClr val="0000FF"/>
                </a:solidFill>
              </a:rPr>
              <a:t>uses slightly more storage </a:t>
            </a:r>
            <a:r>
              <a:rPr lang="en-US" dirty="0"/>
              <a:t>but allows application developers to retrieve information for the </a:t>
            </a:r>
            <a:r>
              <a:rPr lang="en-US" dirty="0">
                <a:solidFill>
                  <a:srgbClr val="00B050"/>
                </a:solidFill>
                <a:effectLst>
                  <a:outerShdw blurRad="38100" dist="38100" dir="2700000" algn="tl">
                    <a:srgbClr val="000000">
                      <a:alpha val="43137"/>
                    </a:srgbClr>
                  </a:outerShdw>
                </a:effectLst>
              </a:rPr>
              <a:t>bulk</a:t>
            </a:r>
            <a:r>
              <a:rPr lang="en-US" dirty="0">
                <a:solidFill>
                  <a:srgbClr val="00B050"/>
                </a:solidFill>
              </a:rPr>
              <a:t> </a:t>
            </a:r>
            <a:r>
              <a:rPr lang="en-US" dirty="0"/>
              <a:t>of their queries in a single lookup operation.</a:t>
            </a:r>
            <a:endParaRPr lang="es-ES" dirty="0"/>
          </a:p>
        </p:txBody>
      </p:sp>
      <p:sp>
        <p:nvSpPr>
          <p:cNvPr id="4" name="CuadroTexto 3"/>
          <p:cNvSpPr txBox="1"/>
          <p:nvPr/>
        </p:nvSpPr>
        <p:spPr>
          <a:xfrm>
            <a:off x="4377558" y="4414344"/>
            <a:ext cx="3436883" cy="584775"/>
          </a:xfrm>
          <a:prstGeom prst="rect">
            <a:avLst/>
          </a:prstGeom>
          <a:solidFill>
            <a:schemeClr val="accent1">
              <a:lumMod val="20000"/>
              <a:lumOff val="80000"/>
            </a:schemeClr>
          </a:solidFill>
        </p:spPr>
        <p:txBody>
          <a:bodyPr wrap="square" rtlCol="0">
            <a:spAutoFit/>
          </a:bodyPr>
          <a:lstStyle/>
          <a:p>
            <a:pPr algn="ctr"/>
            <a:r>
              <a:rPr lang="es-ES" sz="3200" dirty="0"/>
              <a:t>A </a:t>
            </a:r>
            <a:r>
              <a:rPr lang="es-ES" sz="3200" dirty="0" err="1"/>
              <a:t>tradeoff</a:t>
            </a:r>
            <a:endParaRPr lang="es-ES" sz="3200" dirty="0"/>
          </a:p>
        </p:txBody>
      </p:sp>
    </p:spTree>
    <p:extLst>
      <p:ext uri="{BB962C8B-B14F-4D97-AF65-F5344CB8AC3E}">
        <p14:creationId xmlns:p14="http://schemas.microsoft.com/office/powerpoint/2010/main" val="1722660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Never say never when designing NoSQL models. </a:t>
            </a:r>
          </a:p>
          <a:p>
            <a:r>
              <a:rPr lang="en-US" dirty="0"/>
              <a:t>There are best practices, guidelines, and design patterns that will help you build scalable and maintainable applications. </a:t>
            </a:r>
            <a:r>
              <a:rPr lang="en-US" dirty="0">
                <a:solidFill>
                  <a:srgbClr val="FF0000"/>
                </a:solidFill>
              </a:rPr>
              <a:t>None of them should be followed dogmatically</a:t>
            </a:r>
          </a:p>
          <a:p>
            <a:r>
              <a:rPr lang="en-US" dirty="0"/>
              <a:t>If your application requirements are such that storing related information in two or more collections is an optimal design choice, then make </a:t>
            </a:r>
            <a:r>
              <a:rPr lang="es-ES" dirty="0" err="1"/>
              <a:t>that</a:t>
            </a:r>
            <a:r>
              <a:rPr lang="es-ES" dirty="0"/>
              <a:t> </a:t>
            </a:r>
            <a:r>
              <a:rPr lang="es-ES" dirty="0" err="1"/>
              <a:t>choice</a:t>
            </a:r>
            <a:r>
              <a:rPr lang="es-ES" dirty="0"/>
              <a:t>.</a:t>
            </a:r>
            <a:endParaRPr lang="en-US" dirty="0"/>
          </a:p>
        </p:txBody>
      </p:sp>
    </p:spTree>
    <p:extLst>
      <p:ext uri="{BB962C8B-B14F-4D97-AF65-F5344CB8AC3E}">
        <p14:creationId xmlns:p14="http://schemas.microsoft.com/office/powerpoint/2010/main" val="199430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In another case, if you do not store customer information (personal data) </a:t>
            </a:r>
            <a:r>
              <a:rPr lang="en-US" dirty="0">
                <a:solidFill>
                  <a:srgbClr val="0070C0"/>
                </a:solidFill>
              </a:rPr>
              <a:t>separately</a:t>
            </a:r>
            <a:r>
              <a:rPr lang="en-US" dirty="0"/>
              <a:t> from the customer’s orders, then all personal data of the customer could be deleted if all his orders are deleted…</a:t>
            </a:r>
            <a:endParaRPr lang="es-ES" dirty="0"/>
          </a:p>
        </p:txBody>
      </p:sp>
    </p:spTree>
    <p:extLst>
      <p:ext uri="{BB962C8B-B14F-4D97-AF65-F5344CB8AC3E}">
        <p14:creationId xmlns:p14="http://schemas.microsoft.com/office/powerpoint/2010/main" val="37689792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Normalization is a useful technique for reducing the chances of introducing data anomalies. </a:t>
            </a:r>
          </a:p>
          <a:p>
            <a:r>
              <a:rPr lang="en-US" dirty="0" err="1"/>
              <a:t>Denormalization</a:t>
            </a:r>
            <a:r>
              <a:rPr lang="en-US" dirty="0"/>
              <a:t> is employed to improve query performance. </a:t>
            </a:r>
          </a:p>
          <a:p>
            <a:r>
              <a:rPr lang="en-US" dirty="0"/>
              <a:t>When using document databases, data modelers and developers often employ </a:t>
            </a:r>
            <a:r>
              <a:rPr lang="en-US" dirty="0" err="1"/>
              <a:t>denormalization</a:t>
            </a:r>
            <a:r>
              <a:rPr lang="en-US" dirty="0"/>
              <a:t> as readily as </a:t>
            </a:r>
            <a:r>
              <a:rPr lang="es-ES" dirty="0" err="1"/>
              <a:t>relational</a:t>
            </a:r>
            <a:r>
              <a:rPr lang="es-ES" dirty="0"/>
              <a:t> data </a:t>
            </a:r>
            <a:r>
              <a:rPr lang="es-ES" dirty="0" err="1"/>
              <a:t>modelers</a:t>
            </a:r>
            <a:r>
              <a:rPr lang="es-ES" dirty="0"/>
              <a:t> </a:t>
            </a:r>
            <a:r>
              <a:rPr lang="es-ES" dirty="0" err="1"/>
              <a:t>employ</a:t>
            </a:r>
            <a:r>
              <a:rPr lang="es-ES" dirty="0"/>
              <a:t> </a:t>
            </a:r>
            <a:r>
              <a:rPr lang="es-ES" dirty="0" err="1"/>
              <a:t>normalization</a:t>
            </a:r>
            <a:r>
              <a:rPr lang="es-ES" dirty="0"/>
              <a:t>.</a:t>
            </a:r>
          </a:p>
        </p:txBody>
      </p:sp>
      <p:sp>
        <p:nvSpPr>
          <p:cNvPr id="4" name="CuadroTexto 3"/>
          <p:cNvSpPr txBox="1"/>
          <p:nvPr/>
        </p:nvSpPr>
        <p:spPr>
          <a:xfrm>
            <a:off x="658210" y="4879608"/>
            <a:ext cx="10875579" cy="1384995"/>
          </a:xfrm>
          <a:prstGeom prst="rect">
            <a:avLst/>
          </a:prstGeom>
          <a:solidFill>
            <a:schemeClr val="accent1">
              <a:lumMod val="60000"/>
              <a:lumOff val="40000"/>
            </a:schemeClr>
          </a:solidFill>
        </p:spPr>
        <p:txBody>
          <a:bodyPr wrap="square" rtlCol="0">
            <a:spAutoFit/>
          </a:bodyPr>
          <a:lstStyle/>
          <a:p>
            <a:pPr algn="ctr"/>
            <a:r>
              <a:rPr lang="es-ES" sz="2800" dirty="0" err="1"/>
              <a:t>This</a:t>
            </a:r>
            <a:r>
              <a:rPr lang="es-ES" sz="2800" dirty="0"/>
              <a:t> </a:t>
            </a:r>
            <a:r>
              <a:rPr lang="es-ES" sz="2800" dirty="0" err="1"/>
              <a:t>does</a:t>
            </a:r>
            <a:r>
              <a:rPr lang="es-ES" sz="2800" dirty="0"/>
              <a:t> </a:t>
            </a:r>
            <a:r>
              <a:rPr lang="es-ES" sz="2800" dirty="0" err="1"/>
              <a:t>not</a:t>
            </a:r>
            <a:r>
              <a:rPr lang="es-ES" sz="2800" dirty="0"/>
              <a:t> mean </a:t>
            </a:r>
            <a:r>
              <a:rPr lang="es-ES" sz="2800" dirty="0" err="1"/>
              <a:t>that</a:t>
            </a:r>
            <a:r>
              <a:rPr lang="es-ES" sz="2800" dirty="0"/>
              <a:t> </a:t>
            </a:r>
            <a:r>
              <a:rPr lang="es-ES" sz="2800" dirty="0" err="1"/>
              <a:t>you</a:t>
            </a:r>
            <a:r>
              <a:rPr lang="es-ES" sz="2800" dirty="0"/>
              <a:t> </a:t>
            </a:r>
            <a:r>
              <a:rPr lang="es-ES" sz="2800" dirty="0" err="1"/>
              <a:t>should</a:t>
            </a:r>
            <a:r>
              <a:rPr lang="es-ES" sz="2800" dirty="0"/>
              <a:t> </a:t>
            </a:r>
            <a:r>
              <a:rPr lang="es-ES" sz="2800" dirty="0" err="1"/>
              <a:t>forget</a:t>
            </a:r>
            <a:r>
              <a:rPr lang="es-ES" sz="2800" dirty="0"/>
              <a:t> </a:t>
            </a:r>
            <a:r>
              <a:rPr lang="es-ES" sz="2800" dirty="0" err="1"/>
              <a:t>about</a:t>
            </a:r>
            <a:r>
              <a:rPr lang="es-ES" sz="2800" dirty="0"/>
              <a:t> </a:t>
            </a:r>
            <a:r>
              <a:rPr lang="es-ES" sz="2800" dirty="0" err="1"/>
              <a:t>avoiding</a:t>
            </a:r>
            <a:r>
              <a:rPr lang="es-ES" sz="2800" dirty="0"/>
              <a:t> </a:t>
            </a:r>
            <a:r>
              <a:rPr lang="es-ES" sz="2800" dirty="0" err="1"/>
              <a:t>anomalies</a:t>
            </a:r>
            <a:r>
              <a:rPr lang="es-ES" sz="2800" dirty="0"/>
              <a:t> in a </a:t>
            </a:r>
            <a:r>
              <a:rPr lang="es-ES" sz="2800" dirty="0" err="1"/>
              <a:t>document</a:t>
            </a:r>
            <a:r>
              <a:rPr lang="es-ES" sz="2800" dirty="0"/>
              <a:t> </a:t>
            </a:r>
            <a:r>
              <a:rPr lang="es-ES" sz="2800" dirty="0" err="1"/>
              <a:t>database</a:t>
            </a:r>
            <a:r>
              <a:rPr lang="es-ES" sz="2800" dirty="0"/>
              <a:t> </a:t>
            </a:r>
            <a:r>
              <a:rPr lang="es-ES" sz="2800" dirty="0" err="1"/>
              <a:t>or</a:t>
            </a:r>
            <a:r>
              <a:rPr lang="es-ES" sz="2800" dirty="0"/>
              <a:t> </a:t>
            </a:r>
            <a:r>
              <a:rPr lang="es-ES" sz="2800" dirty="0" err="1"/>
              <a:t>that</a:t>
            </a:r>
            <a:r>
              <a:rPr lang="es-ES" sz="2800" dirty="0"/>
              <a:t> </a:t>
            </a:r>
            <a:r>
              <a:rPr lang="es-ES" sz="2800" dirty="0" err="1">
                <a:solidFill>
                  <a:srgbClr val="0000FF"/>
                </a:solidFill>
              </a:rPr>
              <a:t>query</a:t>
            </a:r>
            <a:r>
              <a:rPr lang="es-ES" sz="2800" dirty="0">
                <a:solidFill>
                  <a:srgbClr val="0000FF"/>
                </a:solidFill>
              </a:rPr>
              <a:t> performance </a:t>
            </a:r>
            <a:r>
              <a:rPr lang="es-ES" sz="2800" dirty="0" err="1">
                <a:solidFill>
                  <a:srgbClr val="0000FF"/>
                </a:solidFill>
              </a:rPr>
              <a:t>is</a:t>
            </a:r>
            <a:r>
              <a:rPr lang="es-ES" sz="2800" dirty="0">
                <a:solidFill>
                  <a:srgbClr val="0000FF"/>
                </a:solidFill>
              </a:rPr>
              <a:t> </a:t>
            </a:r>
            <a:r>
              <a:rPr lang="es-ES" sz="2800" dirty="0" err="1">
                <a:solidFill>
                  <a:srgbClr val="0000FF"/>
                </a:solidFill>
              </a:rPr>
              <a:t>prohibitive</a:t>
            </a:r>
            <a:r>
              <a:rPr lang="es-ES" sz="2800" dirty="0">
                <a:solidFill>
                  <a:srgbClr val="0000FF"/>
                </a:solidFill>
              </a:rPr>
              <a:t> </a:t>
            </a:r>
            <a:r>
              <a:rPr lang="es-ES" sz="2800" dirty="0"/>
              <a:t>in a </a:t>
            </a:r>
            <a:r>
              <a:rPr lang="es-ES" sz="2800" dirty="0" err="1"/>
              <a:t>normalized</a:t>
            </a:r>
            <a:r>
              <a:rPr lang="es-ES" sz="2800" dirty="0"/>
              <a:t> </a:t>
            </a:r>
            <a:r>
              <a:rPr lang="es-ES" sz="2800" dirty="0" err="1"/>
              <a:t>database</a:t>
            </a:r>
            <a:r>
              <a:rPr lang="es-ES" sz="2800" dirty="0"/>
              <a:t> (</a:t>
            </a:r>
            <a:r>
              <a:rPr lang="es-ES" sz="2800" dirty="0" err="1">
                <a:solidFill>
                  <a:srgbClr val="0000FF"/>
                </a:solidFill>
              </a:rPr>
              <a:t>this</a:t>
            </a:r>
            <a:r>
              <a:rPr lang="es-ES" sz="2800" dirty="0">
                <a:solidFill>
                  <a:srgbClr val="0000FF"/>
                </a:solidFill>
              </a:rPr>
              <a:t> </a:t>
            </a:r>
            <a:r>
              <a:rPr lang="es-ES" sz="2800" dirty="0" err="1">
                <a:solidFill>
                  <a:srgbClr val="0000FF"/>
                </a:solidFill>
              </a:rPr>
              <a:t>is</a:t>
            </a:r>
            <a:r>
              <a:rPr lang="es-ES" sz="2800" dirty="0">
                <a:solidFill>
                  <a:srgbClr val="0000FF"/>
                </a:solidFill>
              </a:rPr>
              <a:t> </a:t>
            </a:r>
            <a:r>
              <a:rPr lang="es-ES" sz="2800" dirty="0" err="1">
                <a:solidFill>
                  <a:srgbClr val="0000FF"/>
                </a:solidFill>
              </a:rPr>
              <a:t>an</a:t>
            </a:r>
            <a:r>
              <a:rPr lang="es-ES" sz="2800" dirty="0">
                <a:solidFill>
                  <a:srgbClr val="0000FF"/>
                </a:solidFill>
              </a:rPr>
              <a:t> </a:t>
            </a:r>
            <a:r>
              <a:rPr lang="es-ES" sz="2800" dirty="0" err="1">
                <a:solidFill>
                  <a:srgbClr val="0000FF"/>
                </a:solidFill>
              </a:rPr>
              <a:t>implementation</a:t>
            </a:r>
            <a:r>
              <a:rPr lang="es-ES" sz="2800" dirty="0">
                <a:solidFill>
                  <a:srgbClr val="0000FF"/>
                </a:solidFill>
              </a:rPr>
              <a:t> </a:t>
            </a:r>
            <a:r>
              <a:rPr lang="es-ES" sz="2800" dirty="0" err="1">
                <a:solidFill>
                  <a:srgbClr val="0000FF"/>
                </a:solidFill>
              </a:rPr>
              <a:t>problem</a:t>
            </a:r>
            <a:r>
              <a:rPr lang="es-ES" sz="2800" dirty="0"/>
              <a:t>)</a:t>
            </a:r>
            <a:endParaRPr lang="es-ES" sz="2800" i="1" dirty="0"/>
          </a:p>
        </p:txBody>
      </p:sp>
    </p:spTree>
    <p:extLst>
      <p:ext uri="{BB962C8B-B14F-4D97-AF65-F5344CB8AC3E}">
        <p14:creationId xmlns:p14="http://schemas.microsoft.com/office/powerpoint/2010/main" val="42721639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Remember to use your queries as a guide to help strike the right balance of normalization and </a:t>
            </a:r>
            <a:r>
              <a:rPr lang="en-US" dirty="0" err="1"/>
              <a:t>denormalization</a:t>
            </a:r>
            <a:r>
              <a:rPr lang="en-US" dirty="0"/>
              <a:t>. </a:t>
            </a:r>
          </a:p>
          <a:p>
            <a:r>
              <a:rPr lang="en-US" dirty="0"/>
              <a:t>Too much of either can adversely affect performance. </a:t>
            </a:r>
          </a:p>
          <a:p>
            <a:r>
              <a:rPr lang="en-US" dirty="0"/>
              <a:t>Too much normalization leads to queries requiring joins. </a:t>
            </a:r>
          </a:p>
          <a:p>
            <a:r>
              <a:rPr lang="en-US" dirty="0"/>
              <a:t>Too much </a:t>
            </a:r>
            <a:r>
              <a:rPr lang="en-US" dirty="0" err="1"/>
              <a:t>denormalization</a:t>
            </a:r>
            <a:r>
              <a:rPr lang="en-US" dirty="0"/>
              <a:t> leads to large documents that will likely lead to unnecessary data reads from persistent storage and other adverse effects (</a:t>
            </a:r>
            <a:r>
              <a:rPr lang="en-US" dirty="0">
                <a:solidFill>
                  <a:srgbClr val="FF0000"/>
                </a:solidFill>
              </a:rPr>
              <a:t>redundancies</a:t>
            </a:r>
            <a:r>
              <a:rPr lang="en-US" dirty="0"/>
              <a:t>, </a:t>
            </a:r>
            <a:r>
              <a:rPr lang="en-US" dirty="0">
                <a:solidFill>
                  <a:srgbClr val="FF0000"/>
                </a:solidFill>
              </a:rPr>
              <a:t>data anomalies</a:t>
            </a:r>
            <a:r>
              <a:rPr lang="en-US" dirty="0"/>
              <a:t>).</a:t>
            </a:r>
            <a:endParaRPr lang="es-ES" dirty="0"/>
          </a:p>
        </p:txBody>
      </p:sp>
    </p:spTree>
    <p:extLst>
      <p:ext uri="{BB962C8B-B14F-4D97-AF65-F5344CB8AC3E}">
        <p14:creationId xmlns:p14="http://schemas.microsoft.com/office/powerpoint/2010/main" val="2876704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There is another less-obvious consideration to keep in mind when</a:t>
            </a:r>
          </a:p>
          <a:p>
            <a:pPr marL="0" indent="0">
              <a:buNone/>
            </a:pPr>
            <a:r>
              <a:rPr lang="en-US" dirty="0"/>
              <a:t>   designing documents and collections: the potential for documents to</a:t>
            </a:r>
          </a:p>
          <a:p>
            <a:pPr marL="0" indent="0">
              <a:buNone/>
            </a:pPr>
            <a:r>
              <a:rPr lang="en-US" dirty="0"/>
              <a:t>   change size. Documents that are likely to change size are known as</a:t>
            </a:r>
          </a:p>
          <a:p>
            <a:pPr marL="0" indent="0">
              <a:buNone/>
            </a:pPr>
            <a:r>
              <a:rPr lang="es-ES" dirty="0"/>
              <a:t>   </a:t>
            </a:r>
            <a:r>
              <a:rPr lang="es-ES" dirty="0">
                <a:solidFill>
                  <a:srgbClr val="00B050"/>
                </a:solidFill>
              </a:rPr>
              <a:t>mutable </a:t>
            </a:r>
            <a:r>
              <a:rPr lang="es-ES" dirty="0" err="1">
                <a:solidFill>
                  <a:srgbClr val="00B050"/>
                </a:solidFill>
              </a:rPr>
              <a:t>documents</a:t>
            </a:r>
            <a:r>
              <a:rPr lang="es-ES" dirty="0"/>
              <a:t>.</a:t>
            </a:r>
          </a:p>
        </p:txBody>
      </p:sp>
    </p:spTree>
    <p:extLst>
      <p:ext uri="{BB962C8B-B14F-4D97-AF65-F5344CB8AC3E}">
        <p14:creationId xmlns:p14="http://schemas.microsoft.com/office/powerpoint/2010/main" val="34392309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i="1" dirty="0" err="1"/>
              <a:t>Planning</a:t>
            </a:r>
            <a:r>
              <a:rPr lang="es-ES" b="1" i="1" dirty="0"/>
              <a:t> </a:t>
            </a:r>
            <a:r>
              <a:rPr lang="es-ES" b="1" i="1" dirty="0" err="1"/>
              <a:t>for</a:t>
            </a:r>
            <a:r>
              <a:rPr lang="es-ES" b="1" i="1" dirty="0"/>
              <a:t> Mutable </a:t>
            </a:r>
            <a:r>
              <a:rPr lang="es-ES" b="1" i="1" dirty="0" err="1"/>
              <a:t>Documents</a:t>
            </a:r>
            <a:endParaRPr lang="es-ES" dirty="0"/>
          </a:p>
        </p:txBody>
      </p:sp>
      <p:sp>
        <p:nvSpPr>
          <p:cNvPr id="3" name="Marcador de contenido 2"/>
          <p:cNvSpPr>
            <a:spLocks noGrp="1"/>
          </p:cNvSpPr>
          <p:nvPr>
            <p:ph idx="1"/>
          </p:nvPr>
        </p:nvSpPr>
        <p:spPr/>
        <p:txBody>
          <a:bodyPr/>
          <a:lstStyle/>
          <a:p>
            <a:r>
              <a:rPr lang="en-US" dirty="0"/>
              <a:t>Some documents will change frequently, and others will change infrequently. </a:t>
            </a:r>
          </a:p>
          <a:p>
            <a:r>
              <a:rPr lang="en-US" dirty="0"/>
              <a:t>When designing a document database, consider not just how frequently a document will change, but also how the </a:t>
            </a:r>
            <a:r>
              <a:rPr lang="en-US" dirty="0">
                <a:solidFill>
                  <a:srgbClr val="0000FF"/>
                </a:solidFill>
              </a:rPr>
              <a:t>size </a:t>
            </a:r>
            <a:r>
              <a:rPr lang="en-US" dirty="0"/>
              <a:t>of the document may change.</a:t>
            </a:r>
            <a:endParaRPr lang="es-ES" dirty="0"/>
          </a:p>
        </p:txBody>
      </p:sp>
    </p:spTree>
    <p:extLst>
      <p:ext uri="{BB962C8B-B14F-4D97-AF65-F5344CB8AC3E}">
        <p14:creationId xmlns:p14="http://schemas.microsoft.com/office/powerpoint/2010/main" val="1560704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838200" y="1825625"/>
            <a:ext cx="10670628" cy="4351338"/>
          </a:xfrm>
        </p:spPr>
        <p:txBody>
          <a:bodyPr/>
          <a:lstStyle/>
          <a:p>
            <a:pPr marL="0" indent="0">
              <a:buNone/>
            </a:pPr>
            <a:r>
              <a:rPr lang="es-ES" dirty="0" err="1"/>
              <a:t>Consider</a:t>
            </a:r>
            <a:r>
              <a:rPr lang="es-ES" dirty="0"/>
              <a:t> </a:t>
            </a:r>
            <a:r>
              <a:rPr lang="es-ES" dirty="0" err="1"/>
              <a:t>the</a:t>
            </a:r>
            <a:r>
              <a:rPr lang="es-ES" dirty="0"/>
              <a:t> </a:t>
            </a:r>
            <a:r>
              <a:rPr lang="es-ES" dirty="0" err="1"/>
              <a:t>following</a:t>
            </a:r>
            <a:r>
              <a:rPr lang="es-ES" dirty="0"/>
              <a:t> </a:t>
            </a:r>
            <a:r>
              <a:rPr lang="es-ES" dirty="0" err="1"/>
              <a:t>scenarios</a:t>
            </a:r>
            <a:r>
              <a:rPr lang="es-ES" dirty="0"/>
              <a:t>:</a:t>
            </a:r>
          </a:p>
          <a:p>
            <a:r>
              <a:rPr lang="en-US" dirty="0"/>
              <a:t>Trucks in a company fleet transmit location, fuel consumption,</a:t>
            </a:r>
          </a:p>
          <a:p>
            <a:pPr marL="0" indent="0">
              <a:buNone/>
            </a:pPr>
            <a:r>
              <a:rPr lang="en-US" dirty="0"/>
              <a:t>   and other operating metrics </a:t>
            </a:r>
            <a:r>
              <a:rPr lang="en-US" dirty="0">
                <a:solidFill>
                  <a:srgbClr val="0000FF"/>
                </a:solidFill>
              </a:rPr>
              <a:t>every three minutes</a:t>
            </a:r>
          </a:p>
          <a:p>
            <a:r>
              <a:rPr lang="en-US" dirty="0"/>
              <a:t>The price of every stock: If there is a change since the last check (</a:t>
            </a:r>
            <a:r>
              <a:rPr lang="en-US" dirty="0">
                <a:solidFill>
                  <a:srgbClr val="0000FF"/>
                </a:solidFill>
              </a:rPr>
              <a:t>every minute</a:t>
            </a:r>
            <a:r>
              <a:rPr lang="en-US" dirty="0"/>
              <a:t>), the new price information is written to the database.</a:t>
            </a:r>
          </a:p>
          <a:p>
            <a:r>
              <a:rPr lang="en-US" dirty="0"/>
              <a:t>A stream of social networking posts is streamed to an application, which summarizes the number of posts and the overall sentiment </a:t>
            </a:r>
            <a:r>
              <a:rPr lang="es-ES" dirty="0"/>
              <a:t>of </a:t>
            </a:r>
            <a:r>
              <a:rPr lang="es-ES" dirty="0" err="1"/>
              <a:t>the</a:t>
            </a:r>
            <a:r>
              <a:rPr lang="es-ES" dirty="0"/>
              <a:t> </a:t>
            </a:r>
            <a:r>
              <a:rPr lang="es-ES" dirty="0" err="1"/>
              <a:t>posts</a:t>
            </a:r>
            <a:endParaRPr lang="es-ES" dirty="0"/>
          </a:p>
        </p:txBody>
      </p:sp>
    </p:spTree>
    <p:extLst>
      <p:ext uri="{BB962C8B-B14F-4D97-AF65-F5344CB8AC3E}">
        <p14:creationId xmlns:p14="http://schemas.microsoft.com/office/powerpoint/2010/main" val="18053309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Over time, the data written to the database increases.</a:t>
            </a:r>
          </a:p>
          <a:p>
            <a:r>
              <a:rPr lang="en-US" dirty="0"/>
              <a:t>How should an application designer structure the documents to handle such input streams? </a:t>
            </a:r>
          </a:p>
          <a:p>
            <a:r>
              <a:rPr lang="en-US" dirty="0"/>
              <a:t>One option is to </a:t>
            </a:r>
            <a:r>
              <a:rPr lang="en-US"/>
              <a:t>create document </a:t>
            </a:r>
            <a:r>
              <a:rPr lang="en-US" dirty="0"/>
              <a:t>for each new set of data. </a:t>
            </a:r>
          </a:p>
          <a:p>
            <a:r>
              <a:rPr lang="en-US" dirty="0"/>
              <a:t>In the case of the trucks transmitting operational data, this would include a truck ID, time, location data, and so on:</a:t>
            </a:r>
            <a:endParaRPr lang="es-ES" dirty="0"/>
          </a:p>
        </p:txBody>
      </p:sp>
    </p:spTree>
    <p:extLst>
      <p:ext uri="{BB962C8B-B14F-4D97-AF65-F5344CB8AC3E}">
        <p14:creationId xmlns:p14="http://schemas.microsoft.com/office/powerpoint/2010/main" val="23880667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pPr marL="0" indent="0">
              <a:buNone/>
            </a:pPr>
            <a:r>
              <a:rPr lang="es-ES" dirty="0">
                <a:solidFill>
                  <a:srgbClr val="0000FF"/>
                </a:solidFill>
              </a:rPr>
              <a:t>{</a:t>
            </a:r>
          </a:p>
          <a:p>
            <a:pPr marL="0" indent="0">
              <a:buNone/>
            </a:pPr>
            <a:r>
              <a:rPr lang="es-ES" dirty="0">
                <a:solidFill>
                  <a:srgbClr val="0000FF"/>
                </a:solidFill>
              </a:rPr>
              <a:t>"</a:t>
            </a:r>
            <a:r>
              <a:rPr lang="es-ES" dirty="0" err="1">
                <a:solidFill>
                  <a:srgbClr val="0000FF"/>
                </a:solidFill>
              </a:rPr>
              <a:t>truck_ID</a:t>
            </a:r>
            <a:r>
              <a:rPr lang="es-ES" dirty="0">
                <a:solidFill>
                  <a:srgbClr val="0000FF"/>
                </a:solidFill>
              </a:rPr>
              <a:t>": </a:t>
            </a:r>
            <a:r>
              <a:rPr lang="fr-FR" dirty="0">
                <a:solidFill>
                  <a:srgbClr val="0000FF"/>
                </a:solidFill>
              </a:rPr>
              <a:t>"</a:t>
            </a:r>
            <a:r>
              <a:rPr lang="es-ES" dirty="0">
                <a:solidFill>
                  <a:srgbClr val="0000FF"/>
                </a:solidFill>
              </a:rPr>
              <a:t>T87V12</a:t>
            </a:r>
            <a:r>
              <a:rPr lang="fr-FR" dirty="0">
                <a:solidFill>
                  <a:srgbClr val="0000FF"/>
                </a:solidFill>
              </a:rPr>
              <a:t>"</a:t>
            </a:r>
            <a:r>
              <a:rPr lang="es-ES" dirty="0">
                <a:solidFill>
                  <a:srgbClr val="0000FF"/>
                </a:solidFill>
              </a:rPr>
              <a:t>,</a:t>
            </a:r>
          </a:p>
          <a:p>
            <a:pPr marL="0" indent="0">
              <a:buNone/>
            </a:pPr>
            <a:r>
              <a:rPr lang="es-ES" dirty="0">
                <a:solidFill>
                  <a:srgbClr val="0000FF"/>
                </a:solidFill>
              </a:rPr>
              <a:t>"time": </a:t>
            </a:r>
            <a:r>
              <a:rPr lang="fr-FR" dirty="0">
                <a:solidFill>
                  <a:srgbClr val="0000FF"/>
                </a:solidFill>
              </a:rPr>
              <a:t>"</a:t>
            </a:r>
            <a:r>
              <a:rPr lang="es-ES" dirty="0">
                <a:solidFill>
                  <a:srgbClr val="0000FF"/>
                </a:solidFill>
              </a:rPr>
              <a:t>08:10:00</a:t>
            </a:r>
            <a:r>
              <a:rPr lang="fr-FR" dirty="0">
                <a:solidFill>
                  <a:srgbClr val="0000FF"/>
                </a:solidFill>
              </a:rPr>
              <a:t>"</a:t>
            </a:r>
            <a:r>
              <a:rPr lang="es-ES" dirty="0">
                <a:solidFill>
                  <a:srgbClr val="0000FF"/>
                </a:solidFill>
              </a:rPr>
              <a:t>,</a:t>
            </a:r>
          </a:p>
          <a:p>
            <a:pPr marL="0" indent="0">
              <a:buNone/>
            </a:pPr>
            <a:r>
              <a:rPr lang="es-ES" dirty="0">
                <a:solidFill>
                  <a:srgbClr val="0000FF"/>
                </a:solidFill>
              </a:rPr>
              <a:t>"date": </a:t>
            </a:r>
            <a:r>
              <a:rPr lang="fr-FR" dirty="0">
                <a:solidFill>
                  <a:srgbClr val="0000FF"/>
                </a:solidFill>
              </a:rPr>
              <a:t>"</a:t>
            </a:r>
            <a:r>
              <a:rPr lang="es-ES" dirty="0">
                <a:solidFill>
                  <a:srgbClr val="0000FF"/>
                </a:solidFill>
              </a:rPr>
              <a:t>27-May-2015</a:t>
            </a:r>
            <a:r>
              <a:rPr lang="fr-FR" dirty="0">
                <a:solidFill>
                  <a:srgbClr val="0000FF"/>
                </a:solidFill>
              </a:rPr>
              <a:t>"</a:t>
            </a:r>
            <a:r>
              <a:rPr lang="es-ES" dirty="0">
                <a:solidFill>
                  <a:srgbClr val="0000FF"/>
                </a:solidFill>
              </a:rPr>
              <a:t>,</a:t>
            </a:r>
          </a:p>
          <a:p>
            <a:pPr marL="0" indent="0">
              <a:buNone/>
            </a:pPr>
            <a:r>
              <a:rPr lang="es-ES" dirty="0">
                <a:solidFill>
                  <a:srgbClr val="0000FF"/>
                </a:solidFill>
              </a:rPr>
              <a:t>"</a:t>
            </a:r>
            <a:r>
              <a:rPr lang="es-ES" dirty="0" err="1">
                <a:solidFill>
                  <a:srgbClr val="0000FF"/>
                </a:solidFill>
              </a:rPr>
              <a:t>driver_name</a:t>
            </a:r>
            <a:r>
              <a:rPr lang="es-ES" dirty="0">
                <a:solidFill>
                  <a:srgbClr val="0000FF"/>
                </a:solidFill>
              </a:rPr>
              <a:t>": </a:t>
            </a:r>
            <a:r>
              <a:rPr lang="fr-FR" dirty="0">
                <a:solidFill>
                  <a:srgbClr val="0000FF"/>
                </a:solidFill>
              </a:rPr>
              <a:t>"</a:t>
            </a:r>
            <a:r>
              <a:rPr lang="es-ES" dirty="0">
                <a:solidFill>
                  <a:srgbClr val="0000FF"/>
                </a:solidFill>
              </a:rPr>
              <a:t>Jane Washington</a:t>
            </a:r>
            <a:r>
              <a:rPr lang="fr-FR" dirty="0">
                <a:solidFill>
                  <a:srgbClr val="0000FF"/>
                </a:solidFill>
              </a:rPr>
              <a:t>"</a:t>
            </a:r>
            <a:r>
              <a:rPr lang="es-ES" dirty="0">
                <a:solidFill>
                  <a:srgbClr val="0000FF"/>
                </a:solidFill>
              </a:rPr>
              <a:t>,</a:t>
            </a:r>
          </a:p>
          <a:p>
            <a:pPr marL="0" indent="0">
              <a:buNone/>
            </a:pPr>
            <a:r>
              <a:rPr lang="es-ES" dirty="0">
                <a:solidFill>
                  <a:srgbClr val="0000FF"/>
                </a:solidFill>
              </a:rPr>
              <a:t>"</a:t>
            </a:r>
            <a:r>
              <a:rPr lang="es-ES" dirty="0" err="1">
                <a:solidFill>
                  <a:srgbClr val="0000FF"/>
                </a:solidFill>
              </a:rPr>
              <a:t>fuel_consumption_rate</a:t>
            </a:r>
            <a:r>
              <a:rPr lang="es-ES" dirty="0">
                <a:solidFill>
                  <a:srgbClr val="0000FF"/>
                </a:solidFill>
              </a:rPr>
              <a:t>": </a:t>
            </a:r>
            <a:r>
              <a:rPr lang="fr-FR" dirty="0">
                <a:solidFill>
                  <a:srgbClr val="0000FF"/>
                </a:solidFill>
              </a:rPr>
              <a:t>"</a:t>
            </a:r>
            <a:r>
              <a:rPr lang="es-ES" dirty="0">
                <a:solidFill>
                  <a:srgbClr val="0000FF"/>
                </a:solidFill>
              </a:rPr>
              <a:t>14.8 </a:t>
            </a:r>
            <a:r>
              <a:rPr lang="es-ES" dirty="0" err="1">
                <a:solidFill>
                  <a:srgbClr val="0000FF"/>
                </a:solidFill>
              </a:rPr>
              <a:t>mpg</a:t>
            </a:r>
            <a:r>
              <a:rPr lang="fr-FR" dirty="0">
                <a:solidFill>
                  <a:srgbClr val="0000FF"/>
                </a:solidFill>
              </a:rPr>
              <a:t>"</a:t>
            </a:r>
            <a:r>
              <a:rPr lang="es-ES" dirty="0">
                <a:solidFill>
                  <a:srgbClr val="0000FF"/>
                </a:solidFill>
              </a:rPr>
              <a:t>,</a:t>
            </a:r>
          </a:p>
          <a:p>
            <a:pPr marL="0" indent="0">
              <a:buNone/>
            </a:pPr>
            <a:r>
              <a:rPr lang="es-ES" dirty="0">
                <a:solidFill>
                  <a:srgbClr val="0000FF"/>
                </a:solidFill>
              </a:rPr>
              <a:t>…</a:t>
            </a:r>
          </a:p>
          <a:p>
            <a:pPr marL="0" indent="0">
              <a:buNone/>
            </a:pPr>
            <a:r>
              <a:rPr lang="es-ES" dirty="0">
                <a:solidFill>
                  <a:srgbClr val="0000FF"/>
                </a:solidFill>
              </a:rPr>
              <a:t>}</a:t>
            </a:r>
          </a:p>
        </p:txBody>
      </p:sp>
    </p:spTree>
    <p:extLst>
      <p:ext uri="{BB962C8B-B14F-4D97-AF65-F5344CB8AC3E}">
        <p14:creationId xmlns:p14="http://schemas.microsoft.com/office/powerpoint/2010/main" val="31554618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r>
              <a:rPr lang="en-US" dirty="0"/>
              <a:t>Each truck would transmit 20 data sets per hour, assuming a</a:t>
            </a:r>
          </a:p>
          <a:p>
            <a:pPr marL="0" indent="0">
              <a:buNone/>
            </a:pPr>
            <a:r>
              <a:rPr lang="en-US" dirty="0"/>
              <a:t>   10-hour operations day, 200 data sets per day. </a:t>
            </a:r>
          </a:p>
          <a:p>
            <a:r>
              <a:rPr lang="en-US" dirty="0"/>
              <a:t>The truck _ ID, date, and </a:t>
            </a:r>
            <a:r>
              <a:rPr lang="en-US" dirty="0" err="1"/>
              <a:t>driver_name</a:t>
            </a:r>
            <a:r>
              <a:rPr lang="en-US" dirty="0"/>
              <a:t> would be the same for all 200 documents. </a:t>
            </a:r>
          </a:p>
          <a:p>
            <a:r>
              <a:rPr lang="en-US" dirty="0"/>
              <a:t>This looks like an obvious candidate for embedding a document with the operational data in a document about the truck used on a particular day. </a:t>
            </a:r>
          </a:p>
          <a:p>
            <a:r>
              <a:rPr lang="en-US" dirty="0"/>
              <a:t>This could be done with an array holding the operational data documents:</a:t>
            </a:r>
            <a:endParaRPr lang="es-ES" dirty="0"/>
          </a:p>
        </p:txBody>
      </p:sp>
    </p:spTree>
    <p:extLst>
      <p:ext uri="{BB962C8B-B14F-4D97-AF65-F5344CB8AC3E}">
        <p14:creationId xmlns:p14="http://schemas.microsoft.com/office/powerpoint/2010/main" val="39616577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1717" y="772510"/>
            <a:ext cx="10515600" cy="5435984"/>
          </a:xfrm>
        </p:spPr>
        <p:txBody>
          <a:bodyPr>
            <a:normAutofit/>
          </a:bodyPr>
          <a:lstStyle/>
          <a:p>
            <a:pPr marL="0" indent="0">
              <a:buNone/>
            </a:pPr>
            <a:r>
              <a:rPr lang="es-ES" dirty="0">
                <a:solidFill>
                  <a:srgbClr val="0000FF"/>
                </a:solidFill>
              </a:rPr>
              <a:t>{</a:t>
            </a:r>
          </a:p>
          <a:p>
            <a:pPr marL="0" indent="0">
              <a:buNone/>
            </a:pPr>
            <a:r>
              <a:rPr lang="es-ES" dirty="0">
                <a:solidFill>
                  <a:srgbClr val="0000FF"/>
                </a:solidFill>
              </a:rPr>
              <a:t>"</a:t>
            </a:r>
            <a:r>
              <a:rPr lang="es-ES" dirty="0" err="1">
                <a:solidFill>
                  <a:srgbClr val="0000FF"/>
                </a:solidFill>
              </a:rPr>
              <a:t>truck_ID</a:t>
            </a:r>
            <a:r>
              <a:rPr lang="es-ES" dirty="0">
                <a:solidFill>
                  <a:srgbClr val="0000FF"/>
                </a:solidFill>
              </a:rPr>
              <a:t>": </a:t>
            </a:r>
            <a:r>
              <a:rPr lang="fr-FR" dirty="0">
                <a:solidFill>
                  <a:srgbClr val="0000FF"/>
                </a:solidFill>
              </a:rPr>
              <a:t>"</a:t>
            </a:r>
            <a:r>
              <a:rPr lang="es-ES" dirty="0">
                <a:solidFill>
                  <a:srgbClr val="0000FF"/>
                </a:solidFill>
              </a:rPr>
              <a:t>T87V12</a:t>
            </a:r>
            <a:r>
              <a:rPr lang="fr-FR" dirty="0">
                <a:solidFill>
                  <a:srgbClr val="0000FF"/>
                </a:solidFill>
              </a:rPr>
              <a:t>"</a:t>
            </a:r>
            <a:r>
              <a:rPr lang="es-ES" dirty="0">
                <a:solidFill>
                  <a:srgbClr val="0000FF"/>
                </a:solidFill>
              </a:rPr>
              <a:t>,</a:t>
            </a:r>
          </a:p>
          <a:p>
            <a:pPr marL="0" indent="0">
              <a:buNone/>
            </a:pPr>
            <a:r>
              <a:rPr lang="es-ES" dirty="0">
                <a:solidFill>
                  <a:srgbClr val="0000FF"/>
                </a:solidFill>
              </a:rPr>
              <a:t>"date": </a:t>
            </a:r>
            <a:r>
              <a:rPr lang="fr-FR" dirty="0">
                <a:solidFill>
                  <a:srgbClr val="0000FF"/>
                </a:solidFill>
              </a:rPr>
              <a:t>"</a:t>
            </a:r>
            <a:r>
              <a:rPr lang="es-ES" dirty="0">
                <a:solidFill>
                  <a:srgbClr val="0000FF"/>
                </a:solidFill>
              </a:rPr>
              <a:t>27-May-2015</a:t>
            </a:r>
            <a:r>
              <a:rPr lang="fr-FR" dirty="0">
                <a:solidFill>
                  <a:srgbClr val="0000FF"/>
                </a:solidFill>
              </a:rPr>
              <a:t>"</a:t>
            </a:r>
            <a:r>
              <a:rPr lang="es-ES" dirty="0">
                <a:solidFill>
                  <a:srgbClr val="0000FF"/>
                </a:solidFill>
              </a:rPr>
              <a:t>,</a:t>
            </a:r>
          </a:p>
          <a:p>
            <a:pPr marL="0" indent="0">
              <a:buNone/>
            </a:pPr>
            <a:r>
              <a:rPr lang="es-ES" dirty="0">
                <a:solidFill>
                  <a:srgbClr val="0000FF"/>
                </a:solidFill>
              </a:rPr>
              <a:t>"</a:t>
            </a:r>
            <a:r>
              <a:rPr lang="es-ES" dirty="0" err="1">
                <a:solidFill>
                  <a:srgbClr val="0000FF"/>
                </a:solidFill>
              </a:rPr>
              <a:t>driver_name</a:t>
            </a:r>
            <a:r>
              <a:rPr lang="es-ES" dirty="0">
                <a:solidFill>
                  <a:srgbClr val="0000FF"/>
                </a:solidFill>
              </a:rPr>
              <a:t>": </a:t>
            </a:r>
            <a:r>
              <a:rPr lang="fr-FR" dirty="0">
                <a:solidFill>
                  <a:srgbClr val="0000FF"/>
                </a:solidFill>
              </a:rPr>
              <a:t>"</a:t>
            </a:r>
            <a:r>
              <a:rPr lang="es-ES" dirty="0">
                <a:solidFill>
                  <a:srgbClr val="0000FF"/>
                </a:solidFill>
              </a:rPr>
              <a:t>Jane Washington</a:t>
            </a:r>
            <a:r>
              <a:rPr lang="fr-FR" dirty="0">
                <a:solidFill>
                  <a:srgbClr val="0000FF"/>
                </a:solidFill>
              </a:rPr>
              <a:t>"</a:t>
            </a:r>
            <a:r>
              <a:rPr lang="es-ES" dirty="0">
                <a:solidFill>
                  <a:srgbClr val="0000FF"/>
                </a:solidFill>
              </a:rPr>
              <a:t>,</a:t>
            </a:r>
          </a:p>
          <a:p>
            <a:pPr marL="0" indent="0">
              <a:buNone/>
            </a:pPr>
            <a:r>
              <a:rPr lang="es-ES" dirty="0">
                <a:solidFill>
                  <a:srgbClr val="0000FF"/>
                </a:solidFill>
              </a:rPr>
              <a:t>"</a:t>
            </a:r>
            <a:r>
              <a:rPr lang="es-ES" dirty="0" err="1">
                <a:solidFill>
                  <a:srgbClr val="0000FF"/>
                </a:solidFill>
              </a:rPr>
              <a:t>operational_data</a:t>
            </a:r>
            <a:r>
              <a:rPr lang="es-ES" dirty="0">
                <a:solidFill>
                  <a:srgbClr val="0000FF"/>
                </a:solidFill>
              </a:rPr>
              <a:t>":</a:t>
            </a:r>
          </a:p>
          <a:p>
            <a:pPr marL="0" indent="0">
              <a:buNone/>
            </a:pPr>
            <a:r>
              <a:rPr lang="es-ES" dirty="0">
                <a:solidFill>
                  <a:srgbClr val="0000FF"/>
                </a:solidFill>
              </a:rPr>
              <a:t>[ {"time": </a:t>
            </a:r>
            <a:r>
              <a:rPr lang="fr-FR" dirty="0">
                <a:solidFill>
                  <a:srgbClr val="0000FF"/>
                </a:solidFill>
              </a:rPr>
              <a:t>"</a:t>
            </a:r>
            <a:r>
              <a:rPr lang="es-ES" dirty="0">
                <a:solidFill>
                  <a:srgbClr val="0000FF"/>
                </a:solidFill>
              </a:rPr>
              <a:t>00:01</a:t>
            </a:r>
            <a:r>
              <a:rPr lang="fr-FR" dirty="0">
                <a:solidFill>
                  <a:srgbClr val="0000FF"/>
                </a:solidFill>
              </a:rPr>
              <a:t>"</a:t>
            </a:r>
            <a:r>
              <a:rPr lang="es-ES" dirty="0">
                <a:solidFill>
                  <a:srgbClr val="0000FF"/>
                </a:solidFill>
              </a:rPr>
              <a:t>, "</a:t>
            </a:r>
            <a:r>
              <a:rPr lang="es-ES" dirty="0" err="1">
                <a:solidFill>
                  <a:srgbClr val="0000FF"/>
                </a:solidFill>
              </a:rPr>
              <a:t>fuel_consumption_rate</a:t>
            </a:r>
            <a:r>
              <a:rPr lang="es-ES" dirty="0">
                <a:solidFill>
                  <a:srgbClr val="0000FF"/>
                </a:solidFill>
              </a:rPr>
              <a:t>": </a:t>
            </a:r>
            <a:r>
              <a:rPr lang="fr-FR" dirty="0">
                <a:solidFill>
                  <a:srgbClr val="0000FF"/>
                </a:solidFill>
              </a:rPr>
              <a:t>"</a:t>
            </a:r>
            <a:r>
              <a:rPr lang="es-ES" dirty="0">
                <a:solidFill>
                  <a:srgbClr val="0000FF"/>
                </a:solidFill>
              </a:rPr>
              <a:t>14.8 </a:t>
            </a:r>
            <a:r>
              <a:rPr lang="es-ES" dirty="0" err="1">
                <a:solidFill>
                  <a:srgbClr val="0000FF"/>
                </a:solidFill>
              </a:rPr>
              <a:t>mpg</a:t>
            </a:r>
            <a:r>
              <a:rPr lang="fr-FR" dirty="0">
                <a:solidFill>
                  <a:srgbClr val="0000FF"/>
                </a:solidFill>
              </a:rPr>
              <a:t>"</a:t>
            </a:r>
            <a:r>
              <a:rPr lang="es-ES" dirty="0">
                <a:solidFill>
                  <a:srgbClr val="0000FF"/>
                </a:solidFill>
              </a:rPr>
              <a:t>, …},</a:t>
            </a:r>
          </a:p>
          <a:p>
            <a:pPr marL="0" indent="0">
              <a:buNone/>
            </a:pPr>
            <a:r>
              <a:rPr lang="es-ES" dirty="0">
                <a:solidFill>
                  <a:srgbClr val="0000FF"/>
                </a:solidFill>
              </a:rPr>
              <a:t>  {"time": </a:t>
            </a:r>
            <a:r>
              <a:rPr lang="fr-FR" dirty="0">
                <a:solidFill>
                  <a:srgbClr val="0000FF"/>
                </a:solidFill>
              </a:rPr>
              <a:t>"</a:t>
            </a:r>
            <a:r>
              <a:rPr lang="es-ES" dirty="0">
                <a:solidFill>
                  <a:srgbClr val="0000FF"/>
                </a:solidFill>
              </a:rPr>
              <a:t>00:04</a:t>
            </a:r>
            <a:r>
              <a:rPr lang="fr-FR" dirty="0">
                <a:solidFill>
                  <a:srgbClr val="0000FF"/>
                </a:solidFill>
              </a:rPr>
              <a:t>"</a:t>
            </a:r>
            <a:r>
              <a:rPr lang="es-ES" dirty="0">
                <a:solidFill>
                  <a:srgbClr val="0000FF"/>
                </a:solidFill>
              </a:rPr>
              <a:t>, "</a:t>
            </a:r>
            <a:r>
              <a:rPr lang="es-ES" dirty="0" err="1">
                <a:solidFill>
                  <a:srgbClr val="0000FF"/>
                </a:solidFill>
              </a:rPr>
              <a:t>fuel_consumption_rate</a:t>
            </a:r>
            <a:r>
              <a:rPr lang="es-ES" dirty="0">
                <a:solidFill>
                  <a:srgbClr val="0000FF"/>
                </a:solidFill>
              </a:rPr>
              <a:t>": </a:t>
            </a:r>
            <a:r>
              <a:rPr lang="fr-FR" dirty="0">
                <a:solidFill>
                  <a:srgbClr val="0000FF"/>
                </a:solidFill>
              </a:rPr>
              <a:t>"</a:t>
            </a:r>
            <a:r>
              <a:rPr lang="es-ES" dirty="0">
                <a:solidFill>
                  <a:srgbClr val="0000FF"/>
                </a:solidFill>
              </a:rPr>
              <a:t>12.2 </a:t>
            </a:r>
            <a:r>
              <a:rPr lang="es-ES" dirty="0" err="1">
                <a:solidFill>
                  <a:srgbClr val="0000FF"/>
                </a:solidFill>
              </a:rPr>
              <a:t>mpg</a:t>
            </a:r>
            <a:r>
              <a:rPr lang="fr-FR" dirty="0">
                <a:solidFill>
                  <a:srgbClr val="0000FF"/>
                </a:solidFill>
              </a:rPr>
              <a:t>"</a:t>
            </a:r>
            <a:r>
              <a:rPr lang="es-ES" dirty="0">
                <a:solidFill>
                  <a:srgbClr val="0000FF"/>
                </a:solidFill>
              </a:rPr>
              <a:t>, …},</a:t>
            </a:r>
          </a:p>
          <a:p>
            <a:pPr marL="0" indent="0">
              <a:buNone/>
            </a:pPr>
            <a:r>
              <a:rPr lang="es-ES" dirty="0">
                <a:solidFill>
                  <a:srgbClr val="0000FF"/>
                </a:solidFill>
              </a:rPr>
              <a:t>  {"time": </a:t>
            </a:r>
            <a:r>
              <a:rPr lang="fr-FR" dirty="0">
                <a:solidFill>
                  <a:srgbClr val="0000FF"/>
                </a:solidFill>
              </a:rPr>
              <a:t>"</a:t>
            </a:r>
            <a:r>
              <a:rPr lang="es-ES" dirty="0">
                <a:solidFill>
                  <a:srgbClr val="0000FF"/>
                </a:solidFill>
              </a:rPr>
              <a:t>00:07</a:t>
            </a:r>
            <a:r>
              <a:rPr lang="fr-FR" dirty="0">
                <a:solidFill>
                  <a:srgbClr val="0000FF"/>
                </a:solidFill>
              </a:rPr>
              <a:t>"</a:t>
            </a:r>
            <a:r>
              <a:rPr lang="es-ES" dirty="0">
                <a:solidFill>
                  <a:srgbClr val="0000FF"/>
                </a:solidFill>
              </a:rPr>
              <a:t>, "</a:t>
            </a:r>
            <a:r>
              <a:rPr lang="es-ES" dirty="0" err="1">
                <a:solidFill>
                  <a:srgbClr val="0000FF"/>
                </a:solidFill>
              </a:rPr>
              <a:t>fuel_consumption_rate</a:t>
            </a:r>
            <a:r>
              <a:rPr lang="es-ES" dirty="0">
                <a:solidFill>
                  <a:srgbClr val="0000FF"/>
                </a:solidFill>
              </a:rPr>
              <a:t>": </a:t>
            </a:r>
            <a:r>
              <a:rPr lang="fr-FR" dirty="0">
                <a:solidFill>
                  <a:srgbClr val="0000FF"/>
                </a:solidFill>
              </a:rPr>
              <a:t>"</a:t>
            </a:r>
            <a:r>
              <a:rPr lang="es-ES" dirty="0">
                <a:solidFill>
                  <a:srgbClr val="0000FF"/>
                </a:solidFill>
              </a:rPr>
              <a:t>15.1 </a:t>
            </a:r>
            <a:r>
              <a:rPr lang="es-ES" dirty="0" err="1">
                <a:solidFill>
                  <a:srgbClr val="0000FF"/>
                </a:solidFill>
              </a:rPr>
              <a:t>mpg</a:t>
            </a:r>
            <a:r>
              <a:rPr lang="fr-FR" dirty="0">
                <a:solidFill>
                  <a:srgbClr val="0000FF"/>
                </a:solidFill>
              </a:rPr>
              <a:t>"</a:t>
            </a:r>
            <a:r>
              <a:rPr lang="es-ES" dirty="0">
                <a:solidFill>
                  <a:srgbClr val="0000FF"/>
                </a:solidFill>
              </a:rPr>
              <a:t>, …},</a:t>
            </a:r>
          </a:p>
          <a:p>
            <a:pPr marL="0" indent="0">
              <a:buNone/>
            </a:pPr>
            <a:r>
              <a:rPr lang="es-ES" dirty="0">
                <a:solidFill>
                  <a:srgbClr val="0000FF"/>
                </a:solidFill>
              </a:rPr>
              <a:t>...]</a:t>
            </a:r>
          </a:p>
          <a:p>
            <a:pPr marL="0" indent="0">
              <a:buNone/>
            </a:pPr>
            <a:r>
              <a:rPr lang="es-ES" dirty="0">
                <a:solidFill>
                  <a:srgbClr val="0000FF"/>
                </a:solidFill>
              </a:rPr>
              <a:t>}</a:t>
            </a:r>
          </a:p>
        </p:txBody>
      </p:sp>
    </p:spTree>
    <p:extLst>
      <p:ext uri="{BB962C8B-B14F-4D97-AF65-F5344CB8AC3E}">
        <p14:creationId xmlns:p14="http://schemas.microsoft.com/office/powerpoint/2010/main" val="24725139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The document would start with a single operational record in the</a:t>
            </a:r>
          </a:p>
          <a:p>
            <a:pPr marL="0" indent="0">
              <a:buNone/>
            </a:pPr>
            <a:r>
              <a:rPr lang="en-US" dirty="0"/>
              <a:t>array, and at the end of the 10-hour shift, it would have 200 entries in</a:t>
            </a:r>
          </a:p>
          <a:p>
            <a:pPr marL="0" indent="0">
              <a:buNone/>
            </a:pPr>
            <a:r>
              <a:rPr lang="es-ES" dirty="0" err="1"/>
              <a:t>the</a:t>
            </a:r>
            <a:r>
              <a:rPr lang="es-ES" dirty="0"/>
              <a:t> </a:t>
            </a:r>
            <a:r>
              <a:rPr lang="es-ES" dirty="0" err="1"/>
              <a:t>array</a:t>
            </a:r>
            <a:r>
              <a:rPr lang="es-ES" dirty="0"/>
              <a:t>.</a:t>
            </a:r>
          </a:p>
          <a:p>
            <a:r>
              <a:rPr lang="en-US" dirty="0"/>
              <a:t>From a logical modeling perspective, this is a perfectly fine way to</a:t>
            </a:r>
          </a:p>
          <a:p>
            <a:pPr marL="0" indent="0">
              <a:buNone/>
            </a:pPr>
            <a:r>
              <a:rPr lang="en-US" dirty="0"/>
              <a:t>structure the document, assuming this approach fits your query</a:t>
            </a:r>
          </a:p>
          <a:p>
            <a:pPr marL="0" indent="0">
              <a:buNone/>
            </a:pPr>
            <a:r>
              <a:rPr lang="en-US" dirty="0"/>
              <a:t>requirements. </a:t>
            </a:r>
          </a:p>
          <a:p>
            <a:r>
              <a:rPr lang="en-US" dirty="0"/>
              <a:t>From a physical model perspective; however, there is a</a:t>
            </a:r>
          </a:p>
          <a:p>
            <a:pPr marL="0" indent="0">
              <a:buNone/>
            </a:pPr>
            <a:r>
              <a:rPr lang="es-ES" dirty="0" err="1"/>
              <a:t>potential</a:t>
            </a:r>
            <a:r>
              <a:rPr lang="es-ES" dirty="0"/>
              <a:t> performance </a:t>
            </a:r>
            <a:r>
              <a:rPr lang="es-ES" dirty="0" err="1"/>
              <a:t>problem</a:t>
            </a:r>
            <a:r>
              <a:rPr lang="es-ES" dirty="0"/>
              <a:t>.</a:t>
            </a:r>
          </a:p>
        </p:txBody>
      </p:sp>
    </p:spTree>
    <p:extLst>
      <p:ext uri="{BB962C8B-B14F-4D97-AF65-F5344CB8AC3E}">
        <p14:creationId xmlns:p14="http://schemas.microsoft.com/office/powerpoint/2010/main" val="156016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err="1">
                <a:solidFill>
                  <a:srgbClr val="0000FF"/>
                </a:solidFill>
              </a:rPr>
              <a:t>Document</a:t>
            </a:r>
            <a:r>
              <a:rPr lang="es-ES" dirty="0">
                <a:solidFill>
                  <a:srgbClr val="0000FF"/>
                </a:solidFill>
              </a:rPr>
              <a:t> </a:t>
            </a:r>
            <a:r>
              <a:rPr lang="es-ES" dirty="0" err="1">
                <a:solidFill>
                  <a:srgbClr val="0000FF"/>
                </a:solidFill>
              </a:rPr>
              <a:t>database</a:t>
            </a:r>
            <a:r>
              <a:rPr lang="es-ES" dirty="0">
                <a:solidFill>
                  <a:srgbClr val="0000FF"/>
                </a:solidFill>
              </a:rPr>
              <a:t> </a:t>
            </a:r>
            <a:r>
              <a:rPr lang="es-ES" dirty="0" err="1">
                <a:solidFill>
                  <a:srgbClr val="0000FF"/>
                </a:solidFill>
              </a:rPr>
              <a:t>modelers</a:t>
            </a:r>
            <a:r>
              <a:rPr lang="es-ES" dirty="0">
                <a:solidFill>
                  <a:srgbClr val="0000FF"/>
                </a:solidFill>
              </a:rPr>
              <a:t> </a:t>
            </a:r>
            <a:r>
              <a:rPr lang="es-ES" dirty="0" err="1">
                <a:solidFill>
                  <a:srgbClr val="0000FF"/>
                </a:solidFill>
              </a:rPr>
              <a:t>depend</a:t>
            </a:r>
            <a:r>
              <a:rPr lang="es-ES" dirty="0">
                <a:solidFill>
                  <a:srgbClr val="0000FF"/>
                </a:solidFill>
              </a:rPr>
              <a:t> more </a:t>
            </a:r>
            <a:r>
              <a:rPr lang="es-ES" dirty="0" err="1">
                <a:solidFill>
                  <a:srgbClr val="0000FF"/>
                </a:solidFill>
              </a:rPr>
              <a:t>on</a:t>
            </a:r>
            <a:r>
              <a:rPr lang="es-ES" dirty="0">
                <a:solidFill>
                  <a:srgbClr val="0000FF"/>
                </a:solidFill>
              </a:rPr>
              <a:t> </a:t>
            </a:r>
            <a:r>
              <a:rPr lang="es-ES" dirty="0" err="1">
                <a:solidFill>
                  <a:srgbClr val="0000FF"/>
                </a:solidFill>
              </a:rPr>
              <a:t>heuristics</a:t>
            </a:r>
            <a:r>
              <a:rPr lang="es-ES" dirty="0">
                <a:solidFill>
                  <a:srgbClr val="0000FF"/>
                </a:solidFill>
              </a:rPr>
              <a:t>, </a:t>
            </a:r>
            <a:r>
              <a:rPr lang="es-ES" dirty="0" err="1">
                <a:solidFill>
                  <a:srgbClr val="0000FF"/>
                </a:solidFill>
              </a:rPr>
              <a:t>or</a:t>
            </a:r>
            <a:endParaRPr lang="es-ES" dirty="0">
              <a:solidFill>
                <a:srgbClr val="0000FF"/>
              </a:solidFill>
            </a:endParaRPr>
          </a:p>
          <a:p>
            <a:pPr marL="0" indent="0">
              <a:buNone/>
            </a:pPr>
            <a:r>
              <a:rPr lang="en-US" dirty="0">
                <a:solidFill>
                  <a:srgbClr val="0000FF"/>
                </a:solidFill>
              </a:rPr>
              <a:t>   rules of thumb*, when designing databases. </a:t>
            </a:r>
          </a:p>
          <a:p>
            <a:r>
              <a:rPr lang="en-US" b="1" dirty="0"/>
              <a:t>You must consider </a:t>
            </a:r>
            <a:r>
              <a:rPr lang="en-US" b="1" dirty="0">
                <a:solidFill>
                  <a:srgbClr val="0070C0"/>
                </a:solidFill>
              </a:rPr>
              <a:t>how users will query the database</a:t>
            </a:r>
            <a:r>
              <a:rPr lang="en-US" b="1" dirty="0"/>
              <a:t>, how much inserting will be done, and how often and in what ways </a:t>
            </a:r>
            <a:r>
              <a:rPr lang="en-US" dirty="0">
                <a:solidFill>
                  <a:srgbClr val="0000FF"/>
                </a:solidFill>
              </a:rPr>
              <a:t>documents</a:t>
            </a:r>
            <a:r>
              <a:rPr lang="en-US" b="1" dirty="0"/>
              <a:t> will be updated.</a:t>
            </a:r>
            <a:endParaRPr lang="es-ES" b="1" dirty="0"/>
          </a:p>
          <a:p>
            <a:r>
              <a:rPr lang="en-US" dirty="0">
                <a:solidFill>
                  <a:srgbClr val="FF0000"/>
                </a:solidFill>
              </a:rPr>
              <a:t>The rules are not formal**</a:t>
            </a:r>
            <a:r>
              <a:rPr lang="en-US" dirty="0"/>
              <a:t>, they are not logical rules </a:t>
            </a:r>
            <a:r>
              <a:rPr lang="en-US" dirty="0">
                <a:solidFill>
                  <a:srgbClr val="0000FF"/>
                </a:solidFill>
              </a:rPr>
              <a:t>like normalization rules</a:t>
            </a:r>
            <a:r>
              <a:rPr lang="en-US" dirty="0"/>
              <a:t>. </a:t>
            </a:r>
          </a:p>
        </p:txBody>
      </p:sp>
      <p:sp>
        <p:nvSpPr>
          <p:cNvPr id="5" name="CuadroTexto 4"/>
          <p:cNvSpPr txBox="1"/>
          <p:nvPr/>
        </p:nvSpPr>
        <p:spPr>
          <a:xfrm>
            <a:off x="2930985" y="5357793"/>
            <a:ext cx="5849007" cy="954107"/>
          </a:xfrm>
          <a:prstGeom prst="rect">
            <a:avLst/>
          </a:prstGeom>
          <a:solidFill>
            <a:schemeClr val="accent1">
              <a:lumMod val="40000"/>
              <a:lumOff val="60000"/>
            </a:schemeClr>
          </a:solidFill>
        </p:spPr>
        <p:txBody>
          <a:bodyPr wrap="square" rtlCol="0">
            <a:spAutoFit/>
          </a:bodyPr>
          <a:lstStyle/>
          <a:p>
            <a:pPr algn="ctr"/>
            <a:r>
              <a:rPr lang="es-ES" sz="2800" dirty="0">
                <a:solidFill>
                  <a:srgbClr val="FF0000"/>
                </a:solidFill>
              </a:rPr>
              <a:t>**</a:t>
            </a:r>
            <a:r>
              <a:rPr lang="es-ES" sz="2800" dirty="0">
                <a:solidFill>
                  <a:srgbClr val="00B050"/>
                </a:solidFill>
              </a:rPr>
              <a:t>A </a:t>
            </a:r>
            <a:r>
              <a:rPr lang="es-ES" sz="2800" dirty="0" err="1">
                <a:solidFill>
                  <a:srgbClr val="00B050"/>
                </a:solidFill>
              </a:rPr>
              <a:t>delicate</a:t>
            </a:r>
            <a:r>
              <a:rPr lang="es-ES" sz="2800" dirty="0">
                <a:solidFill>
                  <a:srgbClr val="00B050"/>
                </a:solidFill>
              </a:rPr>
              <a:t> and </a:t>
            </a:r>
            <a:r>
              <a:rPr lang="es-ES" sz="2800" dirty="0" err="1">
                <a:solidFill>
                  <a:srgbClr val="00B050"/>
                </a:solidFill>
              </a:rPr>
              <a:t>undesirable</a:t>
            </a:r>
            <a:r>
              <a:rPr lang="es-ES" sz="2800" dirty="0">
                <a:solidFill>
                  <a:srgbClr val="00B050"/>
                </a:solidFill>
              </a:rPr>
              <a:t> </a:t>
            </a:r>
            <a:r>
              <a:rPr lang="es-ES" sz="2800" dirty="0" err="1">
                <a:solidFill>
                  <a:srgbClr val="00B050"/>
                </a:solidFill>
              </a:rPr>
              <a:t>situation</a:t>
            </a:r>
            <a:r>
              <a:rPr lang="es-ES" sz="2800" dirty="0">
                <a:solidFill>
                  <a:srgbClr val="00B050"/>
                </a:solidFill>
              </a:rPr>
              <a:t>! </a:t>
            </a:r>
            <a:r>
              <a:rPr lang="es-ES" sz="2800" dirty="0">
                <a:solidFill>
                  <a:srgbClr val="00B050"/>
                </a:solidFill>
                <a:sym typeface="Wingdings" panose="05000000000000000000" pitchFamily="2" charset="2"/>
              </a:rPr>
              <a:t></a:t>
            </a:r>
            <a:endParaRPr lang="es-ES" sz="2800" dirty="0">
              <a:solidFill>
                <a:srgbClr val="00B050"/>
              </a:solidFill>
            </a:endParaRPr>
          </a:p>
        </p:txBody>
      </p:sp>
      <p:sp>
        <p:nvSpPr>
          <p:cNvPr id="4" name="CuadroTexto 3"/>
          <p:cNvSpPr txBox="1"/>
          <p:nvPr/>
        </p:nvSpPr>
        <p:spPr>
          <a:xfrm>
            <a:off x="0" y="6176963"/>
            <a:ext cx="2490951" cy="523220"/>
          </a:xfrm>
          <a:prstGeom prst="rect">
            <a:avLst/>
          </a:prstGeom>
          <a:noFill/>
        </p:spPr>
        <p:txBody>
          <a:bodyPr wrap="square" rtlCol="0">
            <a:spAutoFit/>
          </a:bodyPr>
          <a:lstStyle/>
          <a:p>
            <a:r>
              <a:rPr lang="en-US" sz="2800" dirty="0">
                <a:solidFill>
                  <a:srgbClr val="0000FF"/>
                </a:solidFill>
              </a:rPr>
              <a:t>*</a:t>
            </a:r>
            <a:r>
              <a:rPr lang="en-US" sz="2000" dirty="0" err="1">
                <a:solidFill>
                  <a:srgbClr val="0000FF"/>
                </a:solidFill>
              </a:rPr>
              <a:t>Regla</a:t>
            </a:r>
            <a:r>
              <a:rPr lang="en-US" sz="2000" dirty="0">
                <a:solidFill>
                  <a:srgbClr val="0000FF"/>
                </a:solidFill>
              </a:rPr>
              <a:t> </a:t>
            </a:r>
            <a:r>
              <a:rPr lang="en-US" sz="2000" dirty="0" err="1">
                <a:solidFill>
                  <a:srgbClr val="0000FF"/>
                </a:solidFill>
              </a:rPr>
              <a:t>práctica</a:t>
            </a:r>
            <a:endParaRPr lang="es-ES" sz="2000" dirty="0"/>
          </a:p>
        </p:txBody>
      </p:sp>
    </p:spTree>
    <p:extLst>
      <p:ext uri="{BB962C8B-B14F-4D97-AF65-F5344CB8AC3E}">
        <p14:creationId xmlns:p14="http://schemas.microsoft.com/office/powerpoint/2010/main" val="21303530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normAutofit/>
          </a:bodyPr>
          <a:lstStyle/>
          <a:p>
            <a:r>
              <a:rPr lang="en-US" dirty="0"/>
              <a:t>When a document is created, the DBMS allocates a certain amount of space for the document. </a:t>
            </a:r>
          </a:p>
          <a:p>
            <a:r>
              <a:rPr lang="en-US" dirty="0"/>
              <a:t>If the document grows larger than the size allocated for it, the document may be moved to another location. </a:t>
            </a:r>
          </a:p>
          <a:p>
            <a:r>
              <a:rPr lang="en-US" dirty="0"/>
              <a:t>This will require the DBMS to read the existing document and copy it to another location, and free the previously used storage space</a:t>
            </a:r>
            <a:endParaRPr lang="es-ES" dirty="0"/>
          </a:p>
        </p:txBody>
      </p:sp>
    </p:spTree>
    <p:extLst>
      <p:ext uri="{BB962C8B-B14F-4D97-AF65-F5344CB8AC3E}">
        <p14:creationId xmlns:p14="http://schemas.microsoft.com/office/powerpoint/2010/main" val="37024282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664372" y="425668"/>
            <a:ext cx="6668814" cy="6243145"/>
          </a:xfrm>
          <a:prstGeom prst="rect">
            <a:avLst/>
          </a:prstGeom>
        </p:spPr>
      </p:pic>
    </p:spTree>
    <p:extLst>
      <p:ext uri="{BB962C8B-B14F-4D97-AF65-F5344CB8AC3E}">
        <p14:creationId xmlns:p14="http://schemas.microsoft.com/office/powerpoint/2010/main" val="12677970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One way to avoid this problem of moving oversized documents is to</a:t>
            </a:r>
          </a:p>
          <a:p>
            <a:pPr marL="0" indent="0">
              <a:buNone/>
            </a:pPr>
            <a:r>
              <a:rPr lang="en-US" dirty="0"/>
              <a:t>   allocate sufficient space for the document </a:t>
            </a:r>
            <a:r>
              <a:rPr lang="en-US" dirty="0">
                <a:solidFill>
                  <a:srgbClr val="0070C0"/>
                </a:solidFill>
              </a:rPr>
              <a:t>at the time the document   </a:t>
            </a:r>
          </a:p>
          <a:p>
            <a:pPr marL="0" indent="0">
              <a:buNone/>
            </a:pPr>
            <a:r>
              <a:rPr lang="en-US" dirty="0">
                <a:solidFill>
                  <a:srgbClr val="0070C0"/>
                </a:solidFill>
              </a:rPr>
              <a:t>   is created</a:t>
            </a:r>
            <a:r>
              <a:rPr lang="en-US" dirty="0"/>
              <a:t>. </a:t>
            </a:r>
          </a:p>
          <a:p>
            <a:r>
              <a:rPr lang="en-US" dirty="0"/>
              <a:t>In the case of the truck operations document, you could</a:t>
            </a:r>
          </a:p>
          <a:p>
            <a:pPr marL="0" indent="0">
              <a:buNone/>
            </a:pPr>
            <a:r>
              <a:rPr lang="en-US" dirty="0"/>
              <a:t>   create the document with an array of 200 embedded documents with</a:t>
            </a:r>
          </a:p>
          <a:p>
            <a:pPr marL="0" indent="0">
              <a:buNone/>
            </a:pPr>
            <a:r>
              <a:rPr lang="en-US" dirty="0"/>
              <a:t>   the time and other fields specified with default values.</a:t>
            </a:r>
            <a:endParaRPr lang="es-ES" dirty="0"/>
          </a:p>
        </p:txBody>
      </p:sp>
    </p:spTree>
    <p:extLst>
      <p:ext uri="{BB962C8B-B14F-4D97-AF65-F5344CB8AC3E}">
        <p14:creationId xmlns:p14="http://schemas.microsoft.com/office/powerpoint/2010/main" val="34780780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solidFill>
                  <a:srgbClr val="0000FF"/>
                </a:solidFill>
              </a:rPr>
              <a:t>Consider the life cycle of a document and when possible plan for anticipated growth. </a:t>
            </a:r>
          </a:p>
          <a:p>
            <a:r>
              <a:rPr lang="en-US" dirty="0">
                <a:solidFill>
                  <a:srgbClr val="0000FF"/>
                </a:solidFill>
              </a:rPr>
              <a:t>Creating a document with sufficient space for the full life of the document can help to avoid I/O overhead.</a:t>
            </a:r>
            <a:endParaRPr lang="es-ES" dirty="0">
              <a:solidFill>
                <a:srgbClr val="0000FF"/>
              </a:solidFill>
            </a:endParaRPr>
          </a:p>
        </p:txBody>
      </p:sp>
    </p:spTree>
    <p:extLst>
      <p:ext uri="{BB962C8B-B14F-4D97-AF65-F5344CB8AC3E}">
        <p14:creationId xmlns:p14="http://schemas.microsoft.com/office/powerpoint/2010/main" val="28445892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Indexes</a:t>
            </a:r>
          </a:p>
        </p:txBody>
      </p:sp>
      <p:sp>
        <p:nvSpPr>
          <p:cNvPr id="3" name="Marcador de contenido 2"/>
          <p:cNvSpPr>
            <a:spLocks noGrp="1"/>
          </p:cNvSpPr>
          <p:nvPr>
            <p:ph idx="1"/>
          </p:nvPr>
        </p:nvSpPr>
        <p:spPr/>
        <p:txBody>
          <a:bodyPr/>
          <a:lstStyle/>
          <a:p>
            <a:r>
              <a:rPr lang="en-US" dirty="0"/>
              <a:t>When you design a document database, you also want to</a:t>
            </a:r>
          </a:p>
          <a:p>
            <a:pPr marL="0" indent="0">
              <a:buNone/>
            </a:pPr>
            <a:r>
              <a:rPr lang="en-US" dirty="0"/>
              <a:t>   try to identify the right number of indexes. </a:t>
            </a:r>
          </a:p>
          <a:p>
            <a:r>
              <a:rPr lang="en-US" dirty="0"/>
              <a:t>You do not want </a:t>
            </a:r>
            <a:r>
              <a:rPr lang="en-US" dirty="0">
                <a:solidFill>
                  <a:srgbClr val="FF0000"/>
                </a:solidFill>
              </a:rPr>
              <a:t>too few</a:t>
            </a:r>
            <a:r>
              <a:rPr lang="en-US" dirty="0"/>
              <a:t>, which could lead to poor read performance, and you do not want </a:t>
            </a:r>
            <a:r>
              <a:rPr lang="en-US" dirty="0">
                <a:solidFill>
                  <a:srgbClr val="FF0000"/>
                </a:solidFill>
              </a:rPr>
              <a:t>too many</a:t>
            </a:r>
            <a:r>
              <a:rPr lang="en-US" dirty="0"/>
              <a:t>, which could lead to poor write performance.</a:t>
            </a:r>
            <a:endParaRPr lang="es-ES" dirty="0"/>
          </a:p>
        </p:txBody>
      </p:sp>
    </p:spTree>
    <p:extLst>
      <p:ext uri="{BB962C8B-B14F-4D97-AF65-F5344CB8AC3E}">
        <p14:creationId xmlns:p14="http://schemas.microsoft.com/office/powerpoint/2010/main" val="2910169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i="1" dirty="0" err="1"/>
              <a:t>Read</a:t>
            </a:r>
            <a:r>
              <a:rPr lang="es-ES" i="1" dirty="0"/>
              <a:t>-Heavy </a:t>
            </a:r>
            <a:r>
              <a:rPr lang="es-ES" i="1" dirty="0" err="1"/>
              <a:t>Applications</a:t>
            </a:r>
            <a:endParaRPr lang="es-ES" dirty="0"/>
          </a:p>
        </p:txBody>
      </p:sp>
      <p:sp>
        <p:nvSpPr>
          <p:cNvPr id="3" name="Marcador de contenido 2"/>
          <p:cNvSpPr>
            <a:spLocks noGrp="1"/>
          </p:cNvSpPr>
          <p:nvPr>
            <p:ph idx="1"/>
          </p:nvPr>
        </p:nvSpPr>
        <p:spPr/>
        <p:txBody>
          <a:bodyPr/>
          <a:lstStyle/>
          <a:p>
            <a:r>
              <a:rPr lang="en-US" dirty="0"/>
              <a:t>Some applications have a </a:t>
            </a:r>
            <a:r>
              <a:rPr lang="en-US" dirty="0">
                <a:solidFill>
                  <a:srgbClr val="0000FF"/>
                </a:solidFill>
              </a:rPr>
              <a:t>high percentage of read operations </a:t>
            </a:r>
            <a:r>
              <a:rPr lang="en-US" dirty="0"/>
              <a:t>relative to the number of write operations. </a:t>
            </a:r>
          </a:p>
          <a:p>
            <a:r>
              <a:rPr lang="en-US" dirty="0"/>
              <a:t>Business intelligence and other analytic applications can fall into this category. </a:t>
            </a:r>
          </a:p>
          <a:p>
            <a:r>
              <a:rPr lang="en-US" dirty="0"/>
              <a:t>Read-heavy applications should have indexes on virtually all fields used to help filter results.</a:t>
            </a:r>
            <a:endParaRPr lang="es-ES" dirty="0"/>
          </a:p>
        </p:txBody>
      </p:sp>
    </p:spTree>
    <p:extLst>
      <p:ext uri="{BB962C8B-B14F-4D97-AF65-F5344CB8AC3E}">
        <p14:creationId xmlns:p14="http://schemas.microsoft.com/office/powerpoint/2010/main" val="24973774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i="1" dirty="0" err="1"/>
              <a:t>Write</a:t>
            </a:r>
            <a:r>
              <a:rPr lang="es-ES" i="1" dirty="0"/>
              <a:t>-Heavy </a:t>
            </a:r>
            <a:r>
              <a:rPr lang="es-ES" i="1" dirty="0" err="1"/>
              <a:t>Applications</a:t>
            </a:r>
            <a:endParaRPr lang="es-ES" dirty="0"/>
          </a:p>
        </p:txBody>
      </p:sp>
      <p:sp>
        <p:nvSpPr>
          <p:cNvPr id="3" name="Marcador de contenido 2"/>
          <p:cNvSpPr>
            <a:spLocks noGrp="1"/>
          </p:cNvSpPr>
          <p:nvPr>
            <p:ph idx="1"/>
          </p:nvPr>
        </p:nvSpPr>
        <p:spPr/>
        <p:txBody>
          <a:bodyPr>
            <a:normAutofit/>
          </a:bodyPr>
          <a:lstStyle/>
          <a:p>
            <a:r>
              <a:rPr lang="en-US" dirty="0"/>
              <a:t>Write-heavy applications are those with relatively </a:t>
            </a:r>
            <a:r>
              <a:rPr lang="en-US" dirty="0">
                <a:solidFill>
                  <a:srgbClr val="0000FF"/>
                </a:solidFill>
              </a:rPr>
              <a:t>high percentages of</a:t>
            </a:r>
          </a:p>
          <a:p>
            <a:pPr marL="0" indent="0">
              <a:buNone/>
            </a:pPr>
            <a:r>
              <a:rPr lang="en-US" dirty="0">
                <a:solidFill>
                  <a:srgbClr val="0000FF"/>
                </a:solidFill>
              </a:rPr>
              <a:t>   write operations </a:t>
            </a:r>
            <a:r>
              <a:rPr lang="en-US" dirty="0"/>
              <a:t>relative to read operations. </a:t>
            </a:r>
          </a:p>
          <a:p>
            <a:r>
              <a:rPr lang="en-US" dirty="0"/>
              <a:t>The document database that receives the truck sensor data described previously would likely be a write-heavy database. </a:t>
            </a:r>
          </a:p>
          <a:p>
            <a:r>
              <a:rPr lang="en-US" dirty="0"/>
              <a:t>Because indexes must be updated, their use will consume CPU, persistent storage, and memory resources and increase the time needed to insert or update a document in the database.</a:t>
            </a:r>
            <a:endParaRPr lang="es-ES" dirty="0"/>
          </a:p>
        </p:txBody>
      </p:sp>
    </p:spTree>
    <p:extLst>
      <p:ext uri="{BB962C8B-B14F-4D97-AF65-F5344CB8AC3E}">
        <p14:creationId xmlns:p14="http://schemas.microsoft.com/office/powerpoint/2010/main" val="29689011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i="1" dirty="0" err="1"/>
              <a:t>Write</a:t>
            </a:r>
            <a:r>
              <a:rPr lang="es-ES" i="1" dirty="0"/>
              <a:t>-Heavy </a:t>
            </a:r>
            <a:r>
              <a:rPr lang="es-ES" i="1" dirty="0" err="1"/>
              <a:t>Applications</a:t>
            </a:r>
            <a:endParaRPr lang="es-ES" dirty="0"/>
          </a:p>
        </p:txBody>
      </p:sp>
      <p:sp>
        <p:nvSpPr>
          <p:cNvPr id="3" name="Marcador de contenido 2"/>
          <p:cNvSpPr>
            <a:spLocks noGrp="1"/>
          </p:cNvSpPr>
          <p:nvPr>
            <p:ph idx="1"/>
          </p:nvPr>
        </p:nvSpPr>
        <p:spPr/>
        <p:txBody>
          <a:bodyPr/>
          <a:lstStyle/>
          <a:p>
            <a:r>
              <a:rPr lang="en-US" dirty="0"/>
              <a:t>Data modelers tend to try to minimize the number of indexes in write-heavy </a:t>
            </a:r>
            <a:r>
              <a:rPr lang="es-ES" dirty="0" err="1"/>
              <a:t>applications</a:t>
            </a:r>
            <a:r>
              <a:rPr lang="es-ES" dirty="0"/>
              <a:t>.</a:t>
            </a:r>
          </a:p>
          <a:p>
            <a:r>
              <a:rPr lang="en-US" dirty="0"/>
              <a:t>Deciding on the number of indexes in a write-heavy application is a matter of balancing competing interests.</a:t>
            </a:r>
          </a:p>
          <a:p>
            <a:r>
              <a:rPr lang="en-US" dirty="0">
                <a:solidFill>
                  <a:srgbClr val="0000FF"/>
                </a:solidFill>
              </a:rPr>
              <a:t>Fewer indexes </a:t>
            </a:r>
            <a:r>
              <a:rPr lang="en-US" dirty="0"/>
              <a:t>typically correlate with </a:t>
            </a:r>
            <a:r>
              <a:rPr lang="en-US" dirty="0">
                <a:solidFill>
                  <a:srgbClr val="00B050"/>
                </a:solidFill>
              </a:rPr>
              <a:t>faster updates </a:t>
            </a:r>
            <a:r>
              <a:rPr lang="en-US" dirty="0"/>
              <a:t>but potentially</a:t>
            </a:r>
          </a:p>
          <a:p>
            <a:pPr marL="0" indent="0">
              <a:buNone/>
            </a:pPr>
            <a:r>
              <a:rPr lang="en-US" dirty="0"/>
              <a:t>   </a:t>
            </a:r>
            <a:r>
              <a:rPr lang="en-US" dirty="0">
                <a:solidFill>
                  <a:srgbClr val="FF0000"/>
                </a:solidFill>
              </a:rPr>
              <a:t>slower reads (affecting queries)</a:t>
            </a:r>
            <a:r>
              <a:rPr lang="en-US" dirty="0"/>
              <a:t>. </a:t>
            </a:r>
          </a:p>
          <a:p>
            <a:endParaRPr lang="es-ES" dirty="0"/>
          </a:p>
        </p:txBody>
      </p:sp>
    </p:spTree>
    <p:extLst>
      <p:ext uri="{BB962C8B-B14F-4D97-AF65-F5344CB8AC3E}">
        <p14:creationId xmlns:p14="http://schemas.microsoft.com/office/powerpoint/2010/main" val="24762023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If users performing read operations can tolerate “some” delay in receiving results, then </a:t>
            </a:r>
            <a:r>
              <a:rPr lang="en-US" dirty="0">
                <a:solidFill>
                  <a:srgbClr val="00B050"/>
                </a:solidFill>
              </a:rPr>
              <a:t>minimizing indexes should be considered</a:t>
            </a:r>
            <a:r>
              <a:rPr lang="en-US" dirty="0"/>
              <a:t>.</a:t>
            </a:r>
          </a:p>
          <a:p>
            <a:r>
              <a:rPr lang="en-US" dirty="0"/>
              <a:t>However, if it is important for users to have “fast” queries against a write-heavy database, </a:t>
            </a:r>
            <a:r>
              <a:rPr lang="en-US" dirty="0">
                <a:solidFill>
                  <a:srgbClr val="00B050"/>
                </a:solidFill>
              </a:rPr>
              <a:t>consider implementing a second database that aggregates the data according to the time-intensive read queries</a:t>
            </a:r>
            <a:r>
              <a:rPr lang="en-US" dirty="0"/>
              <a:t>. </a:t>
            </a:r>
          </a:p>
          <a:p>
            <a:r>
              <a:rPr lang="en-US" dirty="0"/>
              <a:t>This is the basic model used in business intelligence (where a data mart or a data warehouse is the data core): These two types of databases are usually heavily indexed to improve query response time</a:t>
            </a:r>
            <a:endParaRPr lang="es-ES" dirty="0"/>
          </a:p>
        </p:txBody>
      </p:sp>
    </p:spTree>
    <p:extLst>
      <p:ext uri="{BB962C8B-B14F-4D97-AF65-F5344CB8AC3E}">
        <p14:creationId xmlns:p14="http://schemas.microsoft.com/office/powerpoint/2010/main" val="1374765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718441" y="1119352"/>
            <a:ext cx="7930056" cy="5470634"/>
          </a:xfrm>
          <a:prstGeom prst="rect">
            <a:avLst/>
          </a:prstGeom>
        </p:spPr>
      </p:pic>
      <p:sp>
        <p:nvSpPr>
          <p:cNvPr id="2" name="CuadroTexto 1"/>
          <p:cNvSpPr txBox="1"/>
          <p:nvPr/>
        </p:nvSpPr>
        <p:spPr>
          <a:xfrm>
            <a:off x="8639503" y="4004441"/>
            <a:ext cx="1702676" cy="369332"/>
          </a:xfrm>
          <a:prstGeom prst="rect">
            <a:avLst/>
          </a:prstGeom>
          <a:noFill/>
        </p:spPr>
        <p:txBody>
          <a:bodyPr wrap="square" rtlCol="0">
            <a:spAutoFit/>
          </a:bodyPr>
          <a:lstStyle/>
          <a:p>
            <a:r>
              <a:rPr lang="es-ES" dirty="0"/>
              <a:t>Data </a:t>
            </a:r>
            <a:r>
              <a:rPr lang="es-ES" dirty="0" err="1"/>
              <a:t>warehouse</a:t>
            </a:r>
            <a:endParaRPr lang="es-ES" dirty="0"/>
          </a:p>
        </p:txBody>
      </p:sp>
    </p:spTree>
    <p:extLst>
      <p:ext uri="{BB962C8B-B14F-4D97-AF65-F5344CB8AC3E}">
        <p14:creationId xmlns:p14="http://schemas.microsoft.com/office/powerpoint/2010/main" val="81197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b="1" dirty="0"/>
              <a:t>Normalization, </a:t>
            </a:r>
            <a:r>
              <a:rPr lang="en-US" b="1" dirty="0" err="1"/>
              <a:t>Denormalization</a:t>
            </a:r>
            <a:r>
              <a:rPr lang="en-US" b="1" dirty="0"/>
              <a:t>, and the Search for Proper Balance</a:t>
            </a:r>
            <a:endParaRPr lang="es-ES" dirty="0"/>
          </a:p>
        </p:txBody>
      </p:sp>
      <p:sp>
        <p:nvSpPr>
          <p:cNvPr id="3" name="Marcador de contenido 2"/>
          <p:cNvSpPr>
            <a:spLocks noGrp="1"/>
          </p:cNvSpPr>
          <p:nvPr>
            <p:ph idx="1"/>
          </p:nvPr>
        </p:nvSpPr>
        <p:spPr/>
        <p:txBody>
          <a:bodyPr/>
          <a:lstStyle/>
          <a:p>
            <a:r>
              <a:rPr lang="en-US" dirty="0"/>
              <a:t>Unless you have worked with relational databases, you probably would not guess that normalization has to do with eliminating redundancy (</a:t>
            </a:r>
            <a:r>
              <a:rPr lang="en-US" dirty="0">
                <a:solidFill>
                  <a:srgbClr val="0000FF"/>
                </a:solidFill>
              </a:rPr>
              <a:t>some type of redundancy</a:t>
            </a:r>
            <a:r>
              <a:rPr lang="en-US" dirty="0"/>
              <a:t>).</a:t>
            </a:r>
          </a:p>
          <a:p>
            <a:r>
              <a:rPr lang="en-US" dirty="0"/>
              <a:t>Redundant data is considered a bad (or at least undesirable) thing in</a:t>
            </a:r>
          </a:p>
          <a:p>
            <a:pPr marL="0" indent="0">
              <a:buNone/>
            </a:pPr>
            <a:r>
              <a:rPr lang="en-US" dirty="0"/>
              <a:t>   the theory of relational database design. </a:t>
            </a:r>
          </a:p>
          <a:p>
            <a:r>
              <a:rPr lang="en-US" dirty="0"/>
              <a:t>Redundant data is the root of some anomalies, such as two current addresses when only one is allowed.</a:t>
            </a:r>
          </a:p>
          <a:p>
            <a:r>
              <a:rPr lang="en-US" dirty="0"/>
              <a:t>Consider the following model</a:t>
            </a:r>
            <a:endParaRPr lang="es-ES" dirty="0"/>
          </a:p>
        </p:txBody>
      </p:sp>
    </p:spTree>
    <p:extLst>
      <p:ext uri="{BB962C8B-B14F-4D97-AF65-F5344CB8AC3E}">
        <p14:creationId xmlns:p14="http://schemas.microsoft.com/office/powerpoint/2010/main" val="13679386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Identifying the right set of indexes for your application can take some experimentation. </a:t>
            </a:r>
          </a:p>
          <a:p>
            <a:r>
              <a:rPr lang="en-US" dirty="0"/>
              <a:t>Start with the queries you expect to support and implement indexes to reduce the time needed to execute </a:t>
            </a:r>
            <a:r>
              <a:rPr lang="en-US" dirty="0">
                <a:solidFill>
                  <a:srgbClr val="0000FF"/>
                </a:solidFill>
              </a:rPr>
              <a:t>the most important </a:t>
            </a:r>
            <a:r>
              <a:rPr lang="en-US" dirty="0"/>
              <a:t>and the most frequently executed. </a:t>
            </a:r>
          </a:p>
          <a:p>
            <a:r>
              <a:rPr lang="en-US" dirty="0"/>
              <a:t>If you find the need for both read-heavy and write-heavy applications, consider a two-database solution with one database tuned for each type.</a:t>
            </a:r>
            <a:endParaRPr lang="es-ES" dirty="0"/>
          </a:p>
        </p:txBody>
      </p:sp>
    </p:spTree>
    <p:extLst>
      <p:ext uri="{BB962C8B-B14F-4D97-AF65-F5344CB8AC3E}">
        <p14:creationId xmlns:p14="http://schemas.microsoft.com/office/powerpoint/2010/main" val="34129934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Modeling</a:t>
            </a:r>
            <a:r>
              <a:rPr lang="es-ES" dirty="0"/>
              <a:t> </a:t>
            </a:r>
            <a:r>
              <a:rPr lang="es-ES" dirty="0" err="1"/>
              <a:t>common</a:t>
            </a:r>
            <a:r>
              <a:rPr lang="es-ES" dirty="0"/>
              <a:t> </a:t>
            </a:r>
            <a:r>
              <a:rPr lang="es-ES" dirty="0" err="1"/>
              <a:t>relations</a:t>
            </a:r>
            <a:endParaRPr lang="es-ES" dirty="0"/>
          </a:p>
        </p:txBody>
      </p:sp>
      <p:sp>
        <p:nvSpPr>
          <p:cNvPr id="3" name="Marcador de contenido 2"/>
          <p:cNvSpPr>
            <a:spLocks noGrp="1"/>
          </p:cNvSpPr>
          <p:nvPr>
            <p:ph idx="1"/>
          </p:nvPr>
        </p:nvSpPr>
        <p:spPr/>
        <p:txBody>
          <a:bodyPr/>
          <a:lstStyle/>
          <a:p>
            <a:pPr marL="0" indent="0">
              <a:buNone/>
            </a:pPr>
            <a:r>
              <a:rPr lang="en-US" dirty="0"/>
              <a:t>As you gather requirements and design a document database, you will likely find the need for one or more of three common relations:</a:t>
            </a:r>
          </a:p>
          <a:p>
            <a:pPr marL="0" indent="0">
              <a:buNone/>
            </a:pPr>
            <a:endParaRPr lang="en-US" dirty="0"/>
          </a:p>
          <a:p>
            <a:r>
              <a:rPr lang="es-ES" dirty="0" err="1"/>
              <a:t>One</a:t>
            </a:r>
            <a:r>
              <a:rPr lang="es-ES" dirty="0"/>
              <a:t>-to-</a:t>
            </a:r>
            <a:r>
              <a:rPr lang="es-ES" dirty="0" err="1"/>
              <a:t>many</a:t>
            </a:r>
            <a:r>
              <a:rPr lang="es-ES" dirty="0"/>
              <a:t> </a:t>
            </a:r>
            <a:r>
              <a:rPr lang="es-ES" dirty="0" err="1"/>
              <a:t>relations</a:t>
            </a:r>
            <a:endParaRPr lang="es-ES" dirty="0"/>
          </a:p>
          <a:p>
            <a:r>
              <a:rPr lang="es-ES" dirty="0" err="1"/>
              <a:t>Many</a:t>
            </a:r>
            <a:r>
              <a:rPr lang="es-ES" dirty="0"/>
              <a:t>-to-</a:t>
            </a:r>
            <a:r>
              <a:rPr lang="es-ES" dirty="0" err="1"/>
              <a:t>many</a:t>
            </a:r>
            <a:r>
              <a:rPr lang="es-ES" dirty="0"/>
              <a:t> </a:t>
            </a:r>
            <a:r>
              <a:rPr lang="es-ES" dirty="0" err="1"/>
              <a:t>relations</a:t>
            </a:r>
            <a:endParaRPr lang="es-ES" dirty="0"/>
          </a:p>
          <a:p>
            <a:r>
              <a:rPr lang="es-ES" dirty="0" err="1"/>
              <a:t>Hierarchies</a:t>
            </a:r>
            <a:endParaRPr lang="es-ES" dirty="0"/>
          </a:p>
        </p:txBody>
      </p:sp>
    </p:spTree>
    <p:extLst>
      <p:ext uri="{BB962C8B-B14F-4D97-AF65-F5344CB8AC3E}">
        <p14:creationId xmlns:p14="http://schemas.microsoft.com/office/powerpoint/2010/main" val="10124485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i="1" dirty="0"/>
              <a:t>One-to-Many Relations in Document Databases</a:t>
            </a:r>
            <a:endParaRPr lang="es-ES" dirty="0"/>
          </a:p>
        </p:txBody>
      </p:sp>
      <p:sp>
        <p:nvSpPr>
          <p:cNvPr id="3" name="Marcador de contenido 2"/>
          <p:cNvSpPr>
            <a:spLocks noGrp="1"/>
          </p:cNvSpPr>
          <p:nvPr>
            <p:ph idx="1"/>
          </p:nvPr>
        </p:nvSpPr>
        <p:spPr/>
        <p:txBody>
          <a:bodyPr/>
          <a:lstStyle/>
          <a:p>
            <a:r>
              <a:rPr lang="en-US" dirty="0"/>
              <a:t>This is an example in which the typical model of document database</a:t>
            </a:r>
          </a:p>
          <a:p>
            <a:pPr marL="0" indent="0">
              <a:buNone/>
            </a:pPr>
            <a:r>
              <a:rPr lang="en-US" dirty="0"/>
              <a:t>   differs from that of a relational database. </a:t>
            </a:r>
          </a:p>
          <a:p>
            <a:r>
              <a:rPr lang="en-US" dirty="0"/>
              <a:t>In the case of a one-to-many relation, both entities are modeled using </a:t>
            </a:r>
            <a:r>
              <a:rPr lang="en-US" dirty="0">
                <a:solidFill>
                  <a:srgbClr val="0070C0"/>
                </a:solidFill>
              </a:rPr>
              <a:t>a document </a:t>
            </a:r>
            <a:r>
              <a:rPr lang="en-US" dirty="0"/>
              <a:t>embedded within </a:t>
            </a:r>
            <a:r>
              <a:rPr lang="es-ES" dirty="0" err="1"/>
              <a:t>another</a:t>
            </a:r>
            <a:r>
              <a:rPr lang="es-ES" dirty="0"/>
              <a:t> </a:t>
            </a:r>
            <a:r>
              <a:rPr lang="es-ES" dirty="0" err="1"/>
              <a:t>document</a:t>
            </a:r>
            <a:r>
              <a:rPr lang="es-ES" dirty="0"/>
              <a:t>. </a:t>
            </a:r>
          </a:p>
          <a:p>
            <a:r>
              <a:rPr lang="es-ES" dirty="0" err="1"/>
              <a:t>For</a:t>
            </a:r>
            <a:r>
              <a:rPr lang="es-ES" dirty="0"/>
              <a:t> </a:t>
            </a:r>
            <a:r>
              <a:rPr lang="es-ES" dirty="0" err="1"/>
              <a:t>example</a:t>
            </a:r>
            <a:r>
              <a:rPr lang="es-ES" dirty="0"/>
              <a:t>:</a:t>
            </a:r>
          </a:p>
        </p:txBody>
      </p:sp>
    </p:spTree>
    <p:extLst>
      <p:ext uri="{BB962C8B-B14F-4D97-AF65-F5344CB8AC3E}">
        <p14:creationId xmlns:p14="http://schemas.microsoft.com/office/powerpoint/2010/main" val="31479414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056290"/>
            <a:ext cx="10515600" cy="5120673"/>
          </a:xfrm>
        </p:spPr>
        <p:txBody>
          <a:bodyPr>
            <a:normAutofit/>
          </a:bodyPr>
          <a:lstStyle/>
          <a:p>
            <a:pPr marL="0" indent="0">
              <a:buNone/>
            </a:pPr>
            <a:r>
              <a:rPr lang="es-ES" dirty="0">
                <a:solidFill>
                  <a:srgbClr val="0000FF"/>
                </a:solidFill>
              </a:rPr>
              <a:t>{</a:t>
            </a:r>
          </a:p>
          <a:p>
            <a:pPr marL="0" indent="0">
              <a:buNone/>
            </a:pPr>
            <a:r>
              <a:rPr lang="es-ES" dirty="0">
                <a:solidFill>
                  <a:srgbClr val="0000FF"/>
                </a:solidFill>
              </a:rPr>
              <a:t>"</a:t>
            </a:r>
            <a:r>
              <a:rPr lang="es-ES" dirty="0" err="1">
                <a:solidFill>
                  <a:srgbClr val="0000FF"/>
                </a:solidFill>
              </a:rPr>
              <a:t>customer_id</a:t>
            </a:r>
            <a:r>
              <a:rPr lang="es-ES" dirty="0">
                <a:solidFill>
                  <a:srgbClr val="0000FF"/>
                </a:solidFill>
              </a:rPr>
              <a:t>": 76123,</a:t>
            </a:r>
          </a:p>
          <a:p>
            <a:pPr marL="0" indent="0">
              <a:buNone/>
            </a:pPr>
            <a:r>
              <a:rPr lang="es-ES" dirty="0">
                <a:solidFill>
                  <a:srgbClr val="0000FF"/>
                </a:solidFill>
              </a:rPr>
              <a:t>"</a:t>
            </a:r>
            <a:r>
              <a:rPr lang="en-US" dirty="0">
                <a:solidFill>
                  <a:srgbClr val="0000FF"/>
                </a:solidFill>
              </a:rPr>
              <a:t>name</a:t>
            </a:r>
            <a:r>
              <a:rPr lang="es-ES" dirty="0">
                <a:solidFill>
                  <a:srgbClr val="0000FF"/>
                </a:solidFill>
              </a:rPr>
              <a:t>"</a:t>
            </a:r>
            <a:r>
              <a:rPr lang="en-US" dirty="0">
                <a:solidFill>
                  <a:srgbClr val="0000FF"/>
                </a:solidFill>
              </a:rPr>
              <a:t>: </a:t>
            </a:r>
            <a:r>
              <a:rPr lang="fr-FR" dirty="0">
                <a:solidFill>
                  <a:srgbClr val="0000FF"/>
                </a:solidFill>
              </a:rPr>
              <a:t>"</a:t>
            </a:r>
            <a:r>
              <a:rPr lang="en-US" dirty="0">
                <a:solidFill>
                  <a:srgbClr val="0000FF"/>
                </a:solidFill>
              </a:rPr>
              <a:t>Acme Data Modeling Services</a:t>
            </a:r>
            <a:r>
              <a:rPr lang="fr-FR" dirty="0">
                <a:solidFill>
                  <a:srgbClr val="0000FF"/>
                </a:solidFill>
              </a:rPr>
              <a:t>"</a:t>
            </a:r>
            <a:r>
              <a:rPr lang="en-US" dirty="0">
                <a:solidFill>
                  <a:srgbClr val="0000FF"/>
                </a:solidFill>
              </a:rPr>
              <a:t>,</a:t>
            </a:r>
          </a:p>
          <a:p>
            <a:pPr marL="0" indent="0">
              <a:buNone/>
            </a:pPr>
            <a:r>
              <a:rPr lang="es-ES" dirty="0">
                <a:solidFill>
                  <a:srgbClr val="0000FF"/>
                </a:solidFill>
              </a:rPr>
              <a:t>"</a:t>
            </a:r>
            <a:r>
              <a:rPr lang="es-ES" dirty="0" err="1">
                <a:solidFill>
                  <a:srgbClr val="0000FF"/>
                </a:solidFill>
              </a:rPr>
              <a:t>person_or_business</a:t>
            </a:r>
            <a:r>
              <a:rPr lang="es-ES" dirty="0">
                <a:solidFill>
                  <a:srgbClr val="0000FF"/>
                </a:solidFill>
              </a:rPr>
              <a:t>": </a:t>
            </a:r>
            <a:r>
              <a:rPr lang="fr-FR" dirty="0">
                <a:solidFill>
                  <a:srgbClr val="0000FF"/>
                </a:solidFill>
              </a:rPr>
              <a:t>"</a:t>
            </a:r>
            <a:r>
              <a:rPr lang="es-ES" dirty="0" err="1">
                <a:solidFill>
                  <a:srgbClr val="0000FF"/>
                </a:solidFill>
              </a:rPr>
              <a:t>business</a:t>
            </a:r>
            <a:r>
              <a:rPr lang="fr-FR" dirty="0">
                <a:solidFill>
                  <a:srgbClr val="0000FF"/>
                </a:solidFill>
              </a:rPr>
              <a:t>"</a:t>
            </a:r>
            <a:r>
              <a:rPr lang="es-ES" dirty="0">
                <a:solidFill>
                  <a:srgbClr val="0000FF"/>
                </a:solidFill>
              </a:rPr>
              <a:t>,</a:t>
            </a:r>
          </a:p>
          <a:p>
            <a:pPr marL="0" indent="0">
              <a:buNone/>
            </a:pPr>
            <a:r>
              <a:rPr lang="es-ES" dirty="0">
                <a:solidFill>
                  <a:srgbClr val="00B050"/>
                </a:solidFill>
              </a:rPr>
              <a:t>"</a:t>
            </a:r>
            <a:r>
              <a:rPr lang="es-ES" dirty="0" err="1">
                <a:solidFill>
                  <a:srgbClr val="00B050"/>
                </a:solidFill>
              </a:rPr>
              <a:t>address</a:t>
            </a:r>
            <a:r>
              <a:rPr lang="es-ES" dirty="0">
                <a:solidFill>
                  <a:srgbClr val="00B050"/>
                </a:solidFill>
              </a:rPr>
              <a:t>": [</a:t>
            </a:r>
            <a:r>
              <a:rPr lang="en-US" dirty="0">
                <a:solidFill>
                  <a:srgbClr val="00B050"/>
                </a:solidFill>
              </a:rPr>
              <a:t>{</a:t>
            </a:r>
            <a:r>
              <a:rPr lang="es-ES" dirty="0">
                <a:solidFill>
                  <a:srgbClr val="00B050"/>
                </a:solidFill>
              </a:rPr>
              <a:t>"</a:t>
            </a:r>
            <a:r>
              <a:rPr lang="en-US" dirty="0">
                <a:solidFill>
                  <a:srgbClr val="00B050"/>
                </a:solidFill>
              </a:rPr>
              <a:t>street</a:t>
            </a:r>
            <a:r>
              <a:rPr lang="es-ES" dirty="0">
                <a:solidFill>
                  <a:srgbClr val="00B050"/>
                </a:solidFill>
              </a:rPr>
              <a:t>"</a:t>
            </a:r>
            <a:r>
              <a:rPr lang="en-US" dirty="0">
                <a:solidFill>
                  <a:srgbClr val="00B050"/>
                </a:solidFill>
              </a:rPr>
              <a:t>: </a:t>
            </a:r>
            <a:r>
              <a:rPr lang="fr-FR" dirty="0">
                <a:solidFill>
                  <a:srgbClr val="00B050"/>
                </a:solidFill>
              </a:rPr>
              <a:t>"</a:t>
            </a:r>
            <a:r>
              <a:rPr lang="en-US" dirty="0">
                <a:solidFill>
                  <a:srgbClr val="00B050"/>
                </a:solidFill>
              </a:rPr>
              <a:t>276 North Amber St</a:t>
            </a:r>
            <a:r>
              <a:rPr lang="fr-FR" dirty="0">
                <a:solidFill>
                  <a:srgbClr val="00B050"/>
                </a:solidFill>
              </a:rPr>
              <a:t>"</a:t>
            </a:r>
            <a:r>
              <a:rPr lang="en-US" dirty="0">
                <a:solidFill>
                  <a:srgbClr val="00B050"/>
                </a:solidFill>
              </a:rPr>
              <a:t>, </a:t>
            </a:r>
            <a:r>
              <a:rPr lang="es-ES" dirty="0">
                <a:solidFill>
                  <a:srgbClr val="00B050"/>
                </a:solidFill>
              </a:rPr>
              <a:t>"</a:t>
            </a:r>
            <a:r>
              <a:rPr lang="es-ES" dirty="0" err="1">
                <a:solidFill>
                  <a:srgbClr val="00B050"/>
                </a:solidFill>
              </a:rPr>
              <a:t>city</a:t>
            </a:r>
            <a:r>
              <a:rPr lang="es-ES" dirty="0">
                <a:solidFill>
                  <a:srgbClr val="00B050"/>
                </a:solidFill>
              </a:rPr>
              <a:t>": </a:t>
            </a:r>
            <a:r>
              <a:rPr lang="fr-FR" dirty="0">
                <a:solidFill>
                  <a:srgbClr val="00B050"/>
                </a:solidFill>
              </a:rPr>
              <a:t>"</a:t>
            </a:r>
            <a:r>
              <a:rPr lang="es-ES" dirty="0">
                <a:solidFill>
                  <a:srgbClr val="00B050"/>
                </a:solidFill>
              </a:rPr>
              <a:t>Vancouver</a:t>
            </a:r>
            <a:r>
              <a:rPr lang="fr-FR" dirty="0">
                <a:solidFill>
                  <a:srgbClr val="00B050"/>
                </a:solidFill>
              </a:rPr>
              <a:t>"</a:t>
            </a:r>
            <a:r>
              <a:rPr lang="es-ES" dirty="0">
                <a:solidFill>
                  <a:srgbClr val="00B050"/>
                </a:solidFill>
              </a:rPr>
              <a:t>,</a:t>
            </a:r>
          </a:p>
          <a:p>
            <a:pPr marL="0" indent="0">
              <a:buNone/>
            </a:pPr>
            <a:r>
              <a:rPr lang="es-ES" dirty="0">
                <a:solidFill>
                  <a:srgbClr val="00B050"/>
                </a:solidFill>
              </a:rPr>
              <a:t>                     "</a:t>
            </a:r>
            <a:r>
              <a:rPr lang="es-ES" dirty="0" err="1">
                <a:solidFill>
                  <a:srgbClr val="00B050"/>
                </a:solidFill>
              </a:rPr>
              <a:t>state</a:t>
            </a:r>
            <a:r>
              <a:rPr lang="es-ES" dirty="0">
                <a:solidFill>
                  <a:srgbClr val="00B050"/>
                </a:solidFill>
              </a:rPr>
              <a:t>": </a:t>
            </a:r>
            <a:r>
              <a:rPr lang="fr-FR" dirty="0">
                <a:solidFill>
                  <a:srgbClr val="00B050"/>
                </a:solidFill>
              </a:rPr>
              <a:t>"</a:t>
            </a:r>
            <a:r>
              <a:rPr lang="es-ES" dirty="0">
                <a:solidFill>
                  <a:srgbClr val="00B050"/>
                </a:solidFill>
              </a:rPr>
              <a:t>WA</a:t>
            </a:r>
            <a:r>
              <a:rPr lang="fr-FR" dirty="0">
                <a:solidFill>
                  <a:srgbClr val="00B050"/>
                </a:solidFill>
              </a:rPr>
              <a:t>"</a:t>
            </a:r>
            <a:r>
              <a:rPr lang="es-ES" dirty="0">
                <a:solidFill>
                  <a:srgbClr val="00B050"/>
                </a:solidFill>
              </a:rPr>
              <a:t>, "zip": 99076} , </a:t>
            </a:r>
          </a:p>
          <a:p>
            <a:pPr marL="0" indent="0">
              <a:buNone/>
            </a:pPr>
            <a:r>
              <a:rPr lang="es-ES" dirty="0">
                <a:solidFill>
                  <a:srgbClr val="00B050"/>
                </a:solidFill>
              </a:rPr>
              <a:t>                     {"</a:t>
            </a:r>
            <a:r>
              <a:rPr lang="es-ES" dirty="0" err="1">
                <a:solidFill>
                  <a:srgbClr val="00B050"/>
                </a:solidFill>
              </a:rPr>
              <a:t>street</a:t>
            </a:r>
            <a:r>
              <a:rPr lang="es-ES" dirty="0">
                <a:solidFill>
                  <a:srgbClr val="00B050"/>
                </a:solidFill>
              </a:rPr>
              <a:t>": </a:t>
            </a:r>
            <a:r>
              <a:rPr lang="fr-FR" dirty="0">
                <a:solidFill>
                  <a:srgbClr val="00B050"/>
                </a:solidFill>
              </a:rPr>
              <a:t>"</a:t>
            </a:r>
            <a:r>
              <a:rPr lang="es-ES" dirty="0">
                <a:solidFill>
                  <a:srgbClr val="00B050"/>
                </a:solidFill>
              </a:rPr>
              <a:t>89 Morton </a:t>
            </a:r>
            <a:r>
              <a:rPr lang="es-ES" dirty="0" err="1">
                <a:solidFill>
                  <a:srgbClr val="00B050"/>
                </a:solidFill>
              </a:rPr>
              <a:t>St</a:t>
            </a:r>
            <a:r>
              <a:rPr lang="fr-FR" dirty="0">
                <a:solidFill>
                  <a:srgbClr val="00B050"/>
                </a:solidFill>
              </a:rPr>
              <a:t>"</a:t>
            </a:r>
            <a:r>
              <a:rPr lang="es-ES" dirty="0">
                <a:solidFill>
                  <a:srgbClr val="00B050"/>
                </a:solidFill>
              </a:rPr>
              <a:t>, "</a:t>
            </a:r>
            <a:r>
              <a:rPr lang="es-ES" dirty="0" err="1">
                <a:solidFill>
                  <a:srgbClr val="00B050"/>
                </a:solidFill>
              </a:rPr>
              <a:t>city</a:t>
            </a:r>
            <a:r>
              <a:rPr lang="es-ES" dirty="0">
                <a:solidFill>
                  <a:srgbClr val="00B050"/>
                </a:solidFill>
              </a:rPr>
              <a:t>": </a:t>
            </a:r>
            <a:r>
              <a:rPr lang="fr-FR" dirty="0">
                <a:solidFill>
                  <a:srgbClr val="00B050"/>
                </a:solidFill>
              </a:rPr>
              <a:t>"</a:t>
            </a:r>
            <a:r>
              <a:rPr lang="es-ES" dirty="0">
                <a:solidFill>
                  <a:srgbClr val="00B050"/>
                </a:solidFill>
              </a:rPr>
              <a:t>Salem</a:t>
            </a:r>
            <a:r>
              <a:rPr lang="fr-FR" dirty="0">
                <a:solidFill>
                  <a:srgbClr val="00B050"/>
                </a:solidFill>
              </a:rPr>
              <a:t>"</a:t>
            </a:r>
            <a:r>
              <a:rPr lang="es-ES" dirty="0">
                <a:solidFill>
                  <a:srgbClr val="00B050"/>
                </a:solidFill>
              </a:rPr>
              <a:t>, </a:t>
            </a:r>
          </a:p>
          <a:p>
            <a:pPr marL="0" indent="0">
              <a:buNone/>
            </a:pPr>
            <a:r>
              <a:rPr lang="es-ES" dirty="0">
                <a:solidFill>
                  <a:srgbClr val="00B050"/>
                </a:solidFill>
              </a:rPr>
              <a:t>                     "</a:t>
            </a:r>
            <a:r>
              <a:rPr lang="es-ES" dirty="0" err="1">
                <a:solidFill>
                  <a:srgbClr val="00B050"/>
                </a:solidFill>
              </a:rPr>
              <a:t>state</a:t>
            </a:r>
            <a:r>
              <a:rPr lang="es-ES" dirty="0">
                <a:solidFill>
                  <a:srgbClr val="00B050"/>
                </a:solidFill>
              </a:rPr>
              <a:t>": </a:t>
            </a:r>
            <a:r>
              <a:rPr lang="fr-FR" dirty="0">
                <a:solidFill>
                  <a:srgbClr val="00B050"/>
                </a:solidFill>
              </a:rPr>
              <a:t>"</a:t>
            </a:r>
            <a:r>
              <a:rPr lang="es-ES" dirty="0">
                <a:solidFill>
                  <a:srgbClr val="00B050"/>
                </a:solidFill>
              </a:rPr>
              <a:t>NH</a:t>
            </a:r>
            <a:r>
              <a:rPr lang="fr-FR" dirty="0">
                <a:solidFill>
                  <a:srgbClr val="00B050"/>
                </a:solidFill>
              </a:rPr>
              <a:t>"</a:t>
            </a:r>
            <a:r>
              <a:rPr lang="es-ES" dirty="0">
                <a:solidFill>
                  <a:srgbClr val="00B050"/>
                </a:solidFill>
              </a:rPr>
              <a:t>, "zip": 01097}</a:t>
            </a:r>
          </a:p>
          <a:p>
            <a:pPr marL="0" indent="0">
              <a:buNone/>
            </a:pPr>
            <a:r>
              <a:rPr lang="es-ES" dirty="0">
                <a:solidFill>
                  <a:srgbClr val="00B050"/>
                </a:solidFill>
              </a:rPr>
              <a:t>                   ]</a:t>
            </a:r>
          </a:p>
          <a:p>
            <a:pPr marL="0" indent="0">
              <a:buNone/>
            </a:pPr>
            <a:r>
              <a:rPr lang="es-ES" dirty="0">
                <a:solidFill>
                  <a:srgbClr val="0000FF"/>
                </a:solidFill>
              </a:rPr>
              <a:t>}</a:t>
            </a:r>
          </a:p>
        </p:txBody>
      </p:sp>
    </p:spTree>
    <p:extLst>
      <p:ext uri="{BB962C8B-B14F-4D97-AF65-F5344CB8AC3E}">
        <p14:creationId xmlns:p14="http://schemas.microsoft.com/office/powerpoint/2010/main" val="15850673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i="1" dirty="0"/>
              <a:t>One-to-Many Relations in Document Databases</a:t>
            </a:r>
            <a:endParaRPr lang="es-ES" dirty="0"/>
          </a:p>
        </p:txBody>
      </p:sp>
      <p:sp>
        <p:nvSpPr>
          <p:cNvPr id="3" name="Marcador de contenido 2"/>
          <p:cNvSpPr>
            <a:spLocks noGrp="1"/>
          </p:cNvSpPr>
          <p:nvPr>
            <p:ph idx="1"/>
          </p:nvPr>
        </p:nvSpPr>
        <p:spPr/>
        <p:txBody>
          <a:bodyPr/>
          <a:lstStyle/>
          <a:p>
            <a:r>
              <a:rPr lang="en-US" dirty="0"/>
              <a:t>The basic </a:t>
            </a:r>
            <a:r>
              <a:rPr lang="en-US" dirty="0">
                <a:solidFill>
                  <a:srgbClr val="00B050"/>
                </a:solidFill>
              </a:rPr>
              <a:t>pattern</a:t>
            </a:r>
            <a:r>
              <a:rPr lang="en-US" dirty="0"/>
              <a:t> is that the </a:t>
            </a:r>
            <a:r>
              <a:rPr lang="en-US" i="1" dirty="0"/>
              <a:t>one </a:t>
            </a:r>
            <a:r>
              <a:rPr lang="en-US" dirty="0"/>
              <a:t>entity in a one-to-many relation is</a:t>
            </a:r>
          </a:p>
          <a:p>
            <a:pPr marL="0" indent="0">
              <a:buNone/>
            </a:pPr>
            <a:r>
              <a:rPr lang="en-US" dirty="0"/>
              <a:t>   the </a:t>
            </a:r>
            <a:r>
              <a:rPr lang="en-US" dirty="0">
                <a:solidFill>
                  <a:srgbClr val="FF0000"/>
                </a:solidFill>
              </a:rPr>
              <a:t>primary</a:t>
            </a:r>
            <a:r>
              <a:rPr lang="en-US" dirty="0"/>
              <a:t> document, and the </a:t>
            </a:r>
            <a:r>
              <a:rPr lang="en-US" i="1" dirty="0"/>
              <a:t>many </a:t>
            </a:r>
            <a:r>
              <a:rPr lang="en-US" dirty="0"/>
              <a:t>entities are represented as an</a:t>
            </a:r>
          </a:p>
          <a:p>
            <a:pPr marL="0" indent="0">
              <a:buNone/>
            </a:pPr>
            <a:r>
              <a:rPr lang="en-US" dirty="0"/>
              <a:t>   </a:t>
            </a:r>
            <a:r>
              <a:rPr lang="en-US" b="1" dirty="0">
                <a:solidFill>
                  <a:srgbClr val="00B050"/>
                </a:solidFill>
              </a:rPr>
              <a:t>array of embedded documents </a:t>
            </a:r>
            <a:r>
              <a:rPr lang="en-US" dirty="0"/>
              <a:t>(</a:t>
            </a:r>
            <a:r>
              <a:rPr lang="en-US" dirty="0">
                <a:solidFill>
                  <a:srgbClr val="FF0000"/>
                </a:solidFill>
              </a:rPr>
              <a:t>secondary</a:t>
            </a:r>
            <a:r>
              <a:rPr lang="en-US" dirty="0"/>
              <a:t> documents). </a:t>
            </a:r>
          </a:p>
          <a:p>
            <a:r>
              <a:rPr lang="en-US" dirty="0"/>
              <a:t>The primary document has fields about the </a:t>
            </a:r>
            <a:r>
              <a:rPr lang="en-US" i="1" dirty="0"/>
              <a:t>one </a:t>
            </a:r>
            <a:r>
              <a:rPr lang="en-US" dirty="0"/>
              <a:t>entity, and the embedded documents have fields about </a:t>
            </a:r>
            <a:r>
              <a:rPr lang="es-ES" dirty="0" err="1"/>
              <a:t>the</a:t>
            </a:r>
            <a:r>
              <a:rPr lang="es-ES" dirty="0"/>
              <a:t> </a:t>
            </a:r>
            <a:r>
              <a:rPr lang="es-ES" i="1" dirty="0" err="1"/>
              <a:t>many</a:t>
            </a:r>
            <a:r>
              <a:rPr lang="es-ES" i="1" dirty="0"/>
              <a:t> </a:t>
            </a:r>
            <a:r>
              <a:rPr lang="es-ES" dirty="0" err="1"/>
              <a:t>entities</a:t>
            </a:r>
            <a:r>
              <a:rPr lang="es-ES" dirty="0"/>
              <a:t>.</a:t>
            </a:r>
          </a:p>
        </p:txBody>
      </p:sp>
    </p:spTree>
    <p:extLst>
      <p:ext uri="{BB962C8B-B14F-4D97-AF65-F5344CB8AC3E}">
        <p14:creationId xmlns:p14="http://schemas.microsoft.com/office/powerpoint/2010/main" val="21489823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i="1" dirty="0"/>
              <a:t>Many-to-Many Relations in Document Databases</a:t>
            </a:r>
            <a:endParaRPr lang="es-ES" dirty="0"/>
          </a:p>
        </p:txBody>
      </p:sp>
      <p:sp>
        <p:nvSpPr>
          <p:cNvPr id="3" name="Marcador de contenido 2"/>
          <p:cNvSpPr>
            <a:spLocks noGrp="1"/>
          </p:cNvSpPr>
          <p:nvPr>
            <p:ph idx="1"/>
          </p:nvPr>
        </p:nvSpPr>
        <p:spPr/>
        <p:txBody>
          <a:bodyPr/>
          <a:lstStyle/>
          <a:p>
            <a:r>
              <a:rPr lang="en-US" dirty="0"/>
              <a:t>Many-to-many relations are modeled using two collections—one for</a:t>
            </a:r>
          </a:p>
          <a:p>
            <a:pPr marL="0" indent="0">
              <a:buNone/>
            </a:pPr>
            <a:r>
              <a:rPr lang="en-US" dirty="0"/>
              <a:t>   each type of entity. </a:t>
            </a:r>
          </a:p>
          <a:p>
            <a:r>
              <a:rPr lang="en-US" dirty="0"/>
              <a:t>Each collection maintains a list of identifiers that reference related entities. </a:t>
            </a:r>
          </a:p>
          <a:p>
            <a:r>
              <a:rPr lang="en-US" dirty="0"/>
              <a:t>For example, a document with course data would include an array of student IDs, and a student document would include a list of course IDs, as in the following:</a:t>
            </a:r>
            <a:endParaRPr lang="es-ES" dirty="0"/>
          </a:p>
        </p:txBody>
      </p:sp>
    </p:spTree>
    <p:extLst>
      <p:ext uri="{BB962C8B-B14F-4D97-AF65-F5344CB8AC3E}">
        <p14:creationId xmlns:p14="http://schemas.microsoft.com/office/powerpoint/2010/main" val="24378030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04041"/>
            <a:ext cx="10515600" cy="5372922"/>
          </a:xfrm>
        </p:spPr>
        <p:txBody>
          <a:bodyPr>
            <a:normAutofit fontScale="85000" lnSpcReduction="20000"/>
          </a:bodyPr>
          <a:lstStyle/>
          <a:p>
            <a:pPr marL="0" indent="0">
              <a:buNone/>
            </a:pPr>
            <a:r>
              <a:rPr lang="es-ES" b="1" dirty="0" err="1"/>
              <a:t>Courses</a:t>
            </a:r>
            <a:r>
              <a:rPr lang="es-ES" b="1" dirty="0"/>
              <a:t>:</a:t>
            </a:r>
          </a:p>
          <a:p>
            <a:pPr marL="0" indent="0">
              <a:buNone/>
            </a:pPr>
            <a:r>
              <a:rPr lang="es-ES" dirty="0">
                <a:solidFill>
                  <a:srgbClr val="0000FF"/>
                </a:solidFill>
              </a:rPr>
              <a:t>{</a:t>
            </a:r>
          </a:p>
          <a:p>
            <a:pPr marL="0" indent="0">
              <a:buNone/>
            </a:pPr>
            <a:r>
              <a:rPr lang="es-ES" dirty="0">
                <a:solidFill>
                  <a:srgbClr val="996633"/>
                </a:solidFill>
              </a:rPr>
              <a:t>{"</a:t>
            </a:r>
            <a:r>
              <a:rPr lang="es-ES" dirty="0" err="1">
                <a:solidFill>
                  <a:srgbClr val="996633"/>
                </a:solidFill>
              </a:rPr>
              <a:t>courseID</a:t>
            </a:r>
            <a:r>
              <a:rPr lang="es-ES" dirty="0">
                <a:solidFill>
                  <a:srgbClr val="996633"/>
                </a:solidFill>
              </a:rPr>
              <a:t>": "C1667",</a:t>
            </a:r>
          </a:p>
          <a:p>
            <a:pPr marL="0" indent="0">
              <a:buNone/>
            </a:pPr>
            <a:r>
              <a:rPr lang="es-ES" dirty="0">
                <a:solidFill>
                  <a:srgbClr val="996633"/>
                </a:solidFill>
              </a:rPr>
              <a:t>"</a:t>
            </a:r>
            <a:r>
              <a:rPr lang="es-ES" dirty="0" err="1">
                <a:solidFill>
                  <a:srgbClr val="996633"/>
                </a:solidFill>
              </a:rPr>
              <a:t>title</a:t>
            </a:r>
            <a:r>
              <a:rPr lang="es-ES" dirty="0">
                <a:solidFill>
                  <a:srgbClr val="996633"/>
                </a:solidFill>
              </a:rPr>
              <a:t>": "</a:t>
            </a:r>
            <a:r>
              <a:rPr lang="es-ES" dirty="0" err="1">
                <a:solidFill>
                  <a:srgbClr val="996633"/>
                </a:solidFill>
              </a:rPr>
              <a:t>Introduction</a:t>
            </a:r>
            <a:r>
              <a:rPr lang="es-ES" dirty="0">
                <a:solidFill>
                  <a:srgbClr val="996633"/>
                </a:solidFill>
              </a:rPr>
              <a:t> </a:t>
            </a:r>
            <a:r>
              <a:rPr lang="es-ES" dirty="0" err="1">
                <a:solidFill>
                  <a:srgbClr val="996633"/>
                </a:solidFill>
              </a:rPr>
              <a:t>to</a:t>
            </a:r>
            <a:r>
              <a:rPr lang="es-ES" dirty="0">
                <a:solidFill>
                  <a:srgbClr val="996633"/>
                </a:solidFill>
              </a:rPr>
              <a:t> </a:t>
            </a:r>
            <a:r>
              <a:rPr lang="es-ES" dirty="0" err="1">
                <a:solidFill>
                  <a:srgbClr val="996633"/>
                </a:solidFill>
              </a:rPr>
              <a:t>Anthropology</a:t>
            </a:r>
            <a:r>
              <a:rPr lang="es-ES" dirty="0">
                <a:solidFill>
                  <a:srgbClr val="996633"/>
                </a:solidFill>
              </a:rPr>
              <a:t>",</a:t>
            </a:r>
          </a:p>
          <a:p>
            <a:pPr marL="0" indent="0">
              <a:buNone/>
            </a:pPr>
            <a:r>
              <a:rPr lang="es-ES" dirty="0">
                <a:solidFill>
                  <a:srgbClr val="996633"/>
                </a:solidFill>
              </a:rPr>
              <a:t>"instructor": "Dr. </a:t>
            </a:r>
            <a:r>
              <a:rPr lang="es-ES" dirty="0" err="1">
                <a:solidFill>
                  <a:srgbClr val="996633"/>
                </a:solidFill>
              </a:rPr>
              <a:t>Margret</a:t>
            </a:r>
            <a:r>
              <a:rPr lang="es-ES" dirty="0">
                <a:solidFill>
                  <a:srgbClr val="996633"/>
                </a:solidFill>
              </a:rPr>
              <a:t> Austin",</a:t>
            </a:r>
          </a:p>
          <a:p>
            <a:pPr marL="0" indent="0">
              <a:buNone/>
            </a:pPr>
            <a:r>
              <a:rPr lang="es-ES" dirty="0">
                <a:solidFill>
                  <a:srgbClr val="996633"/>
                </a:solidFill>
              </a:rPr>
              <a:t>"</a:t>
            </a:r>
            <a:r>
              <a:rPr lang="es-ES" dirty="0" err="1">
                <a:solidFill>
                  <a:srgbClr val="996633"/>
                </a:solidFill>
              </a:rPr>
              <a:t>credits</a:t>
            </a:r>
            <a:r>
              <a:rPr lang="es-ES" dirty="0">
                <a:solidFill>
                  <a:srgbClr val="996633"/>
                </a:solidFill>
              </a:rPr>
              <a:t>": 3,</a:t>
            </a:r>
          </a:p>
          <a:p>
            <a:pPr marL="0" indent="0">
              <a:buNone/>
            </a:pPr>
            <a:r>
              <a:rPr lang="es-ES" dirty="0">
                <a:solidFill>
                  <a:srgbClr val="00B050"/>
                </a:solidFill>
              </a:rPr>
              <a:t>"</a:t>
            </a:r>
            <a:r>
              <a:rPr lang="es-ES" dirty="0" err="1">
                <a:solidFill>
                  <a:srgbClr val="00B050"/>
                </a:solidFill>
              </a:rPr>
              <a:t>enrolledStudents</a:t>
            </a:r>
            <a:r>
              <a:rPr lang="es-ES" dirty="0">
                <a:solidFill>
                  <a:srgbClr val="00B050"/>
                </a:solidFill>
              </a:rPr>
              <a:t>": ["S1837", "S3737", "S9825", …,"S1847"] },</a:t>
            </a:r>
          </a:p>
          <a:p>
            <a:pPr marL="0" indent="0">
              <a:buNone/>
            </a:pPr>
            <a:r>
              <a:rPr lang="es-ES" dirty="0">
                <a:solidFill>
                  <a:srgbClr val="996633"/>
                </a:solidFill>
              </a:rPr>
              <a:t>{"</a:t>
            </a:r>
            <a:r>
              <a:rPr lang="es-ES" dirty="0" err="1">
                <a:solidFill>
                  <a:srgbClr val="996633"/>
                </a:solidFill>
              </a:rPr>
              <a:t>courseID</a:t>
            </a:r>
            <a:r>
              <a:rPr lang="es-ES" dirty="0">
                <a:solidFill>
                  <a:srgbClr val="996633"/>
                </a:solidFill>
              </a:rPr>
              <a:t>": "C2873",</a:t>
            </a:r>
          </a:p>
          <a:p>
            <a:pPr marL="0" indent="0">
              <a:buNone/>
            </a:pPr>
            <a:r>
              <a:rPr lang="es-ES" dirty="0">
                <a:solidFill>
                  <a:srgbClr val="996633"/>
                </a:solidFill>
              </a:rPr>
              <a:t>"</a:t>
            </a:r>
            <a:r>
              <a:rPr lang="en-US" dirty="0">
                <a:solidFill>
                  <a:srgbClr val="996633"/>
                </a:solidFill>
              </a:rPr>
              <a:t>title</a:t>
            </a:r>
            <a:r>
              <a:rPr lang="es-ES" dirty="0">
                <a:solidFill>
                  <a:srgbClr val="996633"/>
                </a:solidFill>
              </a:rPr>
              <a:t>"</a:t>
            </a:r>
            <a:r>
              <a:rPr lang="en-US" dirty="0">
                <a:solidFill>
                  <a:srgbClr val="996633"/>
                </a:solidFill>
              </a:rPr>
              <a:t>: </a:t>
            </a:r>
            <a:r>
              <a:rPr lang="es-ES" dirty="0">
                <a:solidFill>
                  <a:srgbClr val="996633"/>
                </a:solidFill>
              </a:rPr>
              <a:t>"</a:t>
            </a:r>
            <a:r>
              <a:rPr lang="en-US" dirty="0">
                <a:solidFill>
                  <a:srgbClr val="996633"/>
                </a:solidFill>
              </a:rPr>
              <a:t>Algorithms and Data Structures</a:t>
            </a:r>
            <a:r>
              <a:rPr lang="es-ES" dirty="0">
                <a:solidFill>
                  <a:srgbClr val="996633"/>
                </a:solidFill>
              </a:rPr>
              <a:t>"</a:t>
            </a:r>
            <a:r>
              <a:rPr lang="en-US" dirty="0">
                <a:solidFill>
                  <a:srgbClr val="996633"/>
                </a:solidFill>
              </a:rPr>
              <a:t>,</a:t>
            </a:r>
          </a:p>
          <a:p>
            <a:pPr marL="0" indent="0">
              <a:buNone/>
            </a:pPr>
            <a:r>
              <a:rPr lang="es-ES" dirty="0">
                <a:solidFill>
                  <a:srgbClr val="996633"/>
                </a:solidFill>
              </a:rPr>
              <a:t>"instructor": "Dr. Susan Johnson",</a:t>
            </a:r>
          </a:p>
          <a:p>
            <a:pPr marL="0" indent="0">
              <a:buNone/>
            </a:pPr>
            <a:r>
              <a:rPr lang="es-ES" dirty="0">
                <a:solidFill>
                  <a:srgbClr val="996633"/>
                </a:solidFill>
              </a:rPr>
              <a:t>"</a:t>
            </a:r>
            <a:r>
              <a:rPr lang="es-ES" dirty="0" err="1">
                <a:solidFill>
                  <a:srgbClr val="996633"/>
                </a:solidFill>
              </a:rPr>
              <a:t>credits</a:t>
            </a:r>
            <a:r>
              <a:rPr lang="es-ES" dirty="0">
                <a:solidFill>
                  <a:srgbClr val="996633"/>
                </a:solidFill>
              </a:rPr>
              <a:t>": 3,</a:t>
            </a:r>
          </a:p>
          <a:p>
            <a:pPr marL="0" indent="0">
              <a:buNone/>
            </a:pPr>
            <a:r>
              <a:rPr lang="es-ES" dirty="0">
                <a:solidFill>
                  <a:srgbClr val="00B050"/>
                </a:solidFill>
              </a:rPr>
              <a:t>"</a:t>
            </a:r>
            <a:r>
              <a:rPr lang="es-ES" dirty="0" err="1">
                <a:solidFill>
                  <a:srgbClr val="00B050"/>
                </a:solidFill>
              </a:rPr>
              <a:t>enrolledStudents</a:t>
            </a:r>
            <a:r>
              <a:rPr lang="es-ES" dirty="0">
                <a:solidFill>
                  <a:srgbClr val="00B050"/>
                </a:solidFill>
              </a:rPr>
              <a:t>": ["S1837", "S3737", "S4321", "S9825“,…, "S1847"] </a:t>
            </a:r>
            <a:r>
              <a:rPr lang="es-ES" dirty="0">
                <a:solidFill>
                  <a:srgbClr val="996633"/>
                </a:solidFill>
              </a:rPr>
              <a:t>},</a:t>
            </a:r>
          </a:p>
          <a:p>
            <a:pPr marL="0" indent="0">
              <a:buNone/>
            </a:pPr>
            <a:r>
              <a:rPr lang="es-ES" dirty="0">
                <a:solidFill>
                  <a:srgbClr val="0000FF"/>
                </a:solidFill>
              </a:rPr>
              <a:t>...</a:t>
            </a:r>
          </a:p>
          <a:p>
            <a:pPr marL="0" indent="0">
              <a:buNone/>
            </a:pPr>
            <a:r>
              <a:rPr lang="es-ES" dirty="0">
                <a:solidFill>
                  <a:srgbClr val="0000FF"/>
                </a:solidFill>
              </a:rPr>
              <a:t>}</a:t>
            </a:r>
          </a:p>
        </p:txBody>
      </p:sp>
    </p:spTree>
    <p:extLst>
      <p:ext uri="{BB962C8B-B14F-4D97-AF65-F5344CB8AC3E}">
        <p14:creationId xmlns:p14="http://schemas.microsoft.com/office/powerpoint/2010/main" val="28550268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85496" y="658976"/>
            <a:ext cx="10515600" cy="5867948"/>
          </a:xfrm>
        </p:spPr>
        <p:txBody>
          <a:bodyPr>
            <a:noAutofit/>
          </a:bodyPr>
          <a:lstStyle/>
          <a:p>
            <a:pPr marL="0" indent="0">
              <a:buNone/>
            </a:pPr>
            <a:r>
              <a:rPr lang="es-ES" sz="2400" b="1" dirty="0" err="1"/>
              <a:t>Students</a:t>
            </a:r>
            <a:r>
              <a:rPr lang="es-ES" sz="2400" b="1" dirty="0"/>
              <a:t>:</a:t>
            </a:r>
          </a:p>
          <a:p>
            <a:pPr marL="0" indent="0">
              <a:buNone/>
            </a:pPr>
            <a:r>
              <a:rPr lang="es-ES" sz="2400" dirty="0">
                <a:solidFill>
                  <a:srgbClr val="0000FF"/>
                </a:solidFill>
              </a:rPr>
              <a:t>{</a:t>
            </a:r>
          </a:p>
          <a:p>
            <a:pPr marL="0" indent="0">
              <a:buNone/>
            </a:pPr>
            <a:r>
              <a:rPr lang="es-ES" sz="2400" dirty="0">
                <a:solidFill>
                  <a:srgbClr val="996633"/>
                </a:solidFill>
              </a:rPr>
              <a:t>{"</a:t>
            </a:r>
            <a:r>
              <a:rPr lang="es-ES" sz="2400" dirty="0" err="1">
                <a:solidFill>
                  <a:srgbClr val="996633"/>
                </a:solidFill>
              </a:rPr>
              <a:t>studentID</a:t>
            </a:r>
            <a:r>
              <a:rPr lang="es-ES" sz="2400" dirty="0">
                <a:solidFill>
                  <a:srgbClr val="996633"/>
                </a:solidFill>
              </a:rPr>
              <a:t>": "S1837",</a:t>
            </a:r>
          </a:p>
          <a:p>
            <a:pPr marL="0" indent="0">
              <a:buNone/>
            </a:pPr>
            <a:r>
              <a:rPr lang="es-ES" sz="2400" dirty="0">
                <a:solidFill>
                  <a:srgbClr val="996633"/>
                </a:solidFill>
              </a:rPr>
              <a:t>"</a:t>
            </a:r>
            <a:r>
              <a:rPr lang="es-ES" sz="2400" dirty="0" err="1">
                <a:solidFill>
                  <a:srgbClr val="996633"/>
                </a:solidFill>
              </a:rPr>
              <a:t>name</a:t>
            </a:r>
            <a:r>
              <a:rPr lang="es-ES" sz="2400" dirty="0">
                <a:solidFill>
                  <a:srgbClr val="996633"/>
                </a:solidFill>
              </a:rPr>
              <a:t>": "Brian Nelson",</a:t>
            </a:r>
          </a:p>
          <a:p>
            <a:pPr marL="0" indent="0">
              <a:buNone/>
            </a:pPr>
            <a:r>
              <a:rPr lang="es-ES" sz="2400" dirty="0">
                <a:solidFill>
                  <a:srgbClr val="996633"/>
                </a:solidFill>
              </a:rPr>
              <a:t>"</a:t>
            </a:r>
            <a:r>
              <a:rPr lang="es-ES" sz="2400" dirty="0" err="1">
                <a:solidFill>
                  <a:srgbClr val="996633"/>
                </a:solidFill>
              </a:rPr>
              <a:t>gradYear</a:t>
            </a:r>
            <a:r>
              <a:rPr lang="es-ES" sz="2400" dirty="0">
                <a:solidFill>
                  <a:srgbClr val="996633"/>
                </a:solidFill>
              </a:rPr>
              <a:t>": 2018,</a:t>
            </a:r>
          </a:p>
          <a:p>
            <a:pPr marL="0" indent="0">
              <a:buNone/>
            </a:pPr>
            <a:r>
              <a:rPr lang="es-ES" sz="2400" dirty="0">
                <a:solidFill>
                  <a:srgbClr val="00B050"/>
                </a:solidFill>
              </a:rPr>
              <a:t>"</a:t>
            </a:r>
            <a:r>
              <a:rPr lang="es-ES" sz="2400" dirty="0" err="1">
                <a:solidFill>
                  <a:srgbClr val="00B050"/>
                </a:solidFill>
              </a:rPr>
              <a:t>courses</a:t>
            </a:r>
            <a:r>
              <a:rPr lang="es-ES" sz="2400" dirty="0">
                <a:solidFill>
                  <a:srgbClr val="00B050"/>
                </a:solidFill>
              </a:rPr>
              <a:t>": ["C1667", "C2873", "C3876"] </a:t>
            </a:r>
            <a:r>
              <a:rPr lang="es-ES" sz="2400" dirty="0">
                <a:solidFill>
                  <a:srgbClr val="996633"/>
                </a:solidFill>
              </a:rPr>
              <a:t>},</a:t>
            </a:r>
          </a:p>
          <a:p>
            <a:pPr marL="0" indent="0">
              <a:buNone/>
            </a:pPr>
            <a:r>
              <a:rPr lang="es-ES" sz="2400" dirty="0">
                <a:solidFill>
                  <a:srgbClr val="996633"/>
                </a:solidFill>
              </a:rPr>
              <a:t>{"</a:t>
            </a:r>
            <a:r>
              <a:rPr lang="es-ES" sz="2400" dirty="0" err="1">
                <a:solidFill>
                  <a:srgbClr val="996633"/>
                </a:solidFill>
              </a:rPr>
              <a:t>studentID</a:t>
            </a:r>
            <a:r>
              <a:rPr lang="es-ES" sz="2400" dirty="0">
                <a:solidFill>
                  <a:srgbClr val="996633"/>
                </a:solidFill>
              </a:rPr>
              <a:t>": "S3737",</a:t>
            </a:r>
          </a:p>
          <a:p>
            <a:pPr marL="0" indent="0">
              <a:buNone/>
            </a:pPr>
            <a:r>
              <a:rPr lang="es-ES" sz="2400" dirty="0">
                <a:solidFill>
                  <a:srgbClr val="996633"/>
                </a:solidFill>
              </a:rPr>
              <a:t>"</a:t>
            </a:r>
            <a:r>
              <a:rPr lang="es-ES" sz="2400" dirty="0" err="1">
                <a:solidFill>
                  <a:srgbClr val="996633"/>
                </a:solidFill>
              </a:rPr>
              <a:t>name</a:t>
            </a:r>
            <a:r>
              <a:rPr lang="es-ES" sz="2400" dirty="0">
                <a:solidFill>
                  <a:srgbClr val="996633"/>
                </a:solidFill>
              </a:rPr>
              <a:t>": "Yolanda </a:t>
            </a:r>
            <a:r>
              <a:rPr lang="es-ES" sz="2400" dirty="0" err="1">
                <a:solidFill>
                  <a:srgbClr val="996633"/>
                </a:solidFill>
              </a:rPr>
              <a:t>Deltor</a:t>
            </a:r>
            <a:r>
              <a:rPr lang="es-ES" sz="2400" dirty="0">
                <a:solidFill>
                  <a:srgbClr val="996633"/>
                </a:solidFill>
              </a:rPr>
              <a:t>",</a:t>
            </a:r>
          </a:p>
          <a:p>
            <a:pPr marL="0" indent="0">
              <a:buNone/>
            </a:pPr>
            <a:r>
              <a:rPr lang="es-ES" sz="2400" dirty="0">
                <a:solidFill>
                  <a:srgbClr val="996633"/>
                </a:solidFill>
              </a:rPr>
              <a:t>"</a:t>
            </a:r>
            <a:r>
              <a:rPr lang="es-ES" sz="2400" dirty="0" err="1">
                <a:solidFill>
                  <a:srgbClr val="996633"/>
                </a:solidFill>
              </a:rPr>
              <a:t>gradYear</a:t>
            </a:r>
            <a:r>
              <a:rPr lang="es-ES" sz="2400" dirty="0">
                <a:solidFill>
                  <a:srgbClr val="996633"/>
                </a:solidFill>
              </a:rPr>
              <a:t>": 2017,</a:t>
            </a:r>
          </a:p>
          <a:p>
            <a:pPr marL="0" indent="0">
              <a:buNone/>
            </a:pPr>
            <a:r>
              <a:rPr lang="es-ES" sz="2400" dirty="0">
                <a:solidFill>
                  <a:srgbClr val="00B050"/>
                </a:solidFill>
              </a:rPr>
              <a:t>"</a:t>
            </a:r>
            <a:r>
              <a:rPr lang="es-ES" sz="2400" dirty="0" err="1">
                <a:solidFill>
                  <a:srgbClr val="00B050"/>
                </a:solidFill>
              </a:rPr>
              <a:t>courses</a:t>
            </a:r>
            <a:r>
              <a:rPr lang="es-ES" sz="2400" dirty="0">
                <a:solidFill>
                  <a:srgbClr val="00B050"/>
                </a:solidFill>
              </a:rPr>
              <a:t>": ["C1667", "C2873"] </a:t>
            </a:r>
            <a:r>
              <a:rPr lang="es-ES" sz="2400" dirty="0">
                <a:solidFill>
                  <a:srgbClr val="996633"/>
                </a:solidFill>
              </a:rPr>
              <a:t>},</a:t>
            </a:r>
          </a:p>
          <a:p>
            <a:pPr marL="0" indent="0">
              <a:buNone/>
            </a:pPr>
            <a:r>
              <a:rPr lang="es-ES" sz="2400" dirty="0">
                <a:solidFill>
                  <a:srgbClr val="0000FF"/>
                </a:solidFill>
              </a:rPr>
              <a:t>…</a:t>
            </a:r>
          </a:p>
          <a:p>
            <a:pPr marL="0" indent="0">
              <a:buNone/>
            </a:pPr>
            <a:r>
              <a:rPr lang="es-ES" sz="2400" dirty="0">
                <a:solidFill>
                  <a:srgbClr val="0000FF"/>
                </a:solidFill>
              </a:rPr>
              <a:t>}</a:t>
            </a:r>
          </a:p>
        </p:txBody>
      </p:sp>
    </p:spTree>
    <p:extLst>
      <p:ext uri="{BB962C8B-B14F-4D97-AF65-F5344CB8AC3E}">
        <p14:creationId xmlns:p14="http://schemas.microsoft.com/office/powerpoint/2010/main" val="7312023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i="1" dirty="0"/>
              <a:t>Many-to-Many Relations in Document Databases</a:t>
            </a:r>
            <a:endParaRPr lang="es-ES" dirty="0"/>
          </a:p>
        </p:txBody>
      </p:sp>
      <p:sp>
        <p:nvSpPr>
          <p:cNvPr id="3" name="Marcador de contenido 2"/>
          <p:cNvSpPr>
            <a:spLocks noGrp="1"/>
          </p:cNvSpPr>
          <p:nvPr>
            <p:ph idx="1"/>
          </p:nvPr>
        </p:nvSpPr>
        <p:spPr/>
        <p:txBody>
          <a:bodyPr/>
          <a:lstStyle/>
          <a:p>
            <a:r>
              <a:rPr lang="en-US" dirty="0"/>
              <a:t>The pattern minimizes duplicate data by referencing related documents with identifiers instead of embedded documents.</a:t>
            </a:r>
          </a:p>
          <a:p>
            <a:r>
              <a:rPr lang="en-US" dirty="0"/>
              <a:t>Care must be taken when updating many-to-many relationships so</a:t>
            </a:r>
          </a:p>
          <a:p>
            <a:pPr marL="0" indent="0">
              <a:buNone/>
            </a:pPr>
            <a:r>
              <a:rPr lang="en-US" dirty="0"/>
              <a:t>   that both entities are correctly updated. </a:t>
            </a:r>
          </a:p>
          <a:p>
            <a:r>
              <a:rPr lang="en-US" dirty="0">
                <a:solidFill>
                  <a:srgbClr val="FF0000"/>
                </a:solidFill>
              </a:rPr>
              <a:t>Document databases will not catch referential integrity errors as a relational database will: Document databases will allow you to insert a student document with a </a:t>
            </a:r>
            <a:r>
              <a:rPr lang="en-US" dirty="0" err="1">
                <a:solidFill>
                  <a:srgbClr val="FF0000"/>
                </a:solidFill>
              </a:rPr>
              <a:t>courseID</a:t>
            </a:r>
            <a:r>
              <a:rPr lang="en-US" dirty="0">
                <a:solidFill>
                  <a:srgbClr val="FF0000"/>
                </a:solidFill>
              </a:rPr>
              <a:t> that does not correspond to an existing course.</a:t>
            </a:r>
            <a:endParaRPr lang="es-ES" dirty="0">
              <a:solidFill>
                <a:srgbClr val="FF0000"/>
              </a:solidFill>
            </a:endParaRPr>
          </a:p>
        </p:txBody>
      </p:sp>
    </p:spTree>
    <p:extLst>
      <p:ext uri="{BB962C8B-B14F-4D97-AF65-F5344CB8AC3E}">
        <p14:creationId xmlns:p14="http://schemas.microsoft.com/office/powerpoint/2010/main" val="38640997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nl-NL" i="1" dirty="0"/>
              <a:t>Modeling Hierarchies in Document Databases</a:t>
            </a:r>
            <a:endParaRPr lang="es-ES" dirty="0"/>
          </a:p>
        </p:txBody>
      </p:sp>
      <p:sp>
        <p:nvSpPr>
          <p:cNvPr id="3" name="Marcador de contenido 2"/>
          <p:cNvSpPr>
            <a:spLocks noGrp="1"/>
          </p:cNvSpPr>
          <p:nvPr>
            <p:ph idx="1"/>
          </p:nvPr>
        </p:nvSpPr>
        <p:spPr/>
        <p:txBody>
          <a:bodyPr/>
          <a:lstStyle/>
          <a:p>
            <a:r>
              <a:rPr lang="en-US" dirty="0"/>
              <a:t>Hierarchies describe instances of entities in some kind of parent-child</a:t>
            </a:r>
          </a:p>
          <a:p>
            <a:pPr marL="0" indent="0">
              <a:buNone/>
            </a:pPr>
            <a:r>
              <a:rPr lang="es-ES" dirty="0" err="1"/>
              <a:t>or</a:t>
            </a:r>
            <a:r>
              <a:rPr lang="es-ES" dirty="0"/>
              <a:t> </a:t>
            </a:r>
            <a:r>
              <a:rPr lang="es-ES" dirty="0" err="1"/>
              <a:t>part-subpart</a:t>
            </a:r>
            <a:r>
              <a:rPr lang="es-ES" dirty="0"/>
              <a:t> </a:t>
            </a:r>
            <a:r>
              <a:rPr lang="es-ES" dirty="0" err="1"/>
              <a:t>relation</a:t>
            </a:r>
            <a:r>
              <a:rPr lang="es-ES" dirty="0"/>
              <a:t>.</a:t>
            </a:r>
          </a:p>
          <a:p>
            <a:r>
              <a:rPr lang="en-US" dirty="0"/>
              <a:t>There are a few </a:t>
            </a:r>
            <a:r>
              <a:rPr lang="en-US" dirty="0">
                <a:solidFill>
                  <a:srgbClr val="0000FF"/>
                </a:solidFill>
              </a:rPr>
              <a:t>different ways </a:t>
            </a:r>
            <a:r>
              <a:rPr lang="en-US" dirty="0"/>
              <a:t>to model hierarchical relations. Each</a:t>
            </a:r>
          </a:p>
          <a:p>
            <a:pPr marL="0" indent="0">
              <a:buNone/>
            </a:pPr>
            <a:r>
              <a:rPr lang="en-US" dirty="0"/>
              <a:t>   works well with particular types of queries.</a:t>
            </a:r>
            <a:endParaRPr lang="es-ES" dirty="0"/>
          </a:p>
          <a:p>
            <a:r>
              <a:rPr lang="es-ES" dirty="0" err="1"/>
              <a:t>Consider</a:t>
            </a:r>
            <a:r>
              <a:rPr lang="es-ES" dirty="0"/>
              <a:t> </a:t>
            </a:r>
            <a:r>
              <a:rPr lang="es-ES" dirty="0" err="1"/>
              <a:t>the</a:t>
            </a:r>
            <a:r>
              <a:rPr lang="es-ES" dirty="0"/>
              <a:t> </a:t>
            </a:r>
            <a:r>
              <a:rPr lang="es-ES" dirty="0" err="1"/>
              <a:t>following</a:t>
            </a:r>
            <a:r>
              <a:rPr lang="es-ES" dirty="0"/>
              <a:t> </a:t>
            </a:r>
            <a:r>
              <a:rPr lang="es-ES" dirty="0" err="1"/>
              <a:t>example</a:t>
            </a:r>
            <a:r>
              <a:rPr lang="es-ES" dirty="0"/>
              <a:t>, a </a:t>
            </a:r>
            <a:r>
              <a:rPr lang="es-ES" dirty="0" err="1"/>
              <a:t>product</a:t>
            </a:r>
            <a:r>
              <a:rPr lang="es-ES" dirty="0"/>
              <a:t> </a:t>
            </a:r>
            <a:r>
              <a:rPr lang="es-ES" dirty="0" err="1"/>
              <a:t>hierarchy</a:t>
            </a:r>
            <a:r>
              <a:rPr lang="es-ES" dirty="0"/>
              <a:t>:</a:t>
            </a:r>
          </a:p>
        </p:txBody>
      </p:sp>
    </p:spTree>
    <p:extLst>
      <p:ext uri="{BB962C8B-B14F-4D97-AF65-F5344CB8AC3E}">
        <p14:creationId xmlns:p14="http://schemas.microsoft.com/office/powerpoint/2010/main" val="2114570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38703" y="772511"/>
            <a:ext cx="8119242" cy="5155324"/>
          </a:xfrm>
          <a:prstGeom prst="rect">
            <a:avLst/>
          </a:prstGeom>
        </p:spPr>
      </p:pic>
      <p:sp>
        <p:nvSpPr>
          <p:cNvPr id="5" name="CuadroTexto 4"/>
          <p:cNvSpPr txBox="1"/>
          <p:nvPr/>
        </p:nvSpPr>
        <p:spPr>
          <a:xfrm>
            <a:off x="9259614" y="0"/>
            <a:ext cx="2932386" cy="3416320"/>
          </a:xfrm>
          <a:prstGeom prst="rect">
            <a:avLst/>
          </a:prstGeom>
          <a:solidFill>
            <a:schemeClr val="accent1">
              <a:lumMod val="40000"/>
              <a:lumOff val="60000"/>
            </a:schemeClr>
          </a:solidFill>
        </p:spPr>
        <p:txBody>
          <a:bodyPr wrap="square" rtlCol="0">
            <a:spAutoFit/>
          </a:bodyPr>
          <a:lstStyle/>
          <a:p>
            <a:r>
              <a:rPr lang="es-ES" sz="2400" dirty="0"/>
              <a:t>Note: </a:t>
            </a:r>
            <a:r>
              <a:rPr lang="es-ES" sz="2400" dirty="0" err="1"/>
              <a:t>This</a:t>
            </a:r>
            <a:r>
              <a:rPr lang="es-ES" sz="2400" dirty="0"/>
              <a:t> </a:t>
            </a:r>
            <a:r>
              <a:rPr lang="es-ES" sz="2400" dirty="0" err="1"/>
              <a:t>is</a:t>
            </a:r>
            <a:r>
              <a:rPr lang="es-ES" sz="2400" dirty="0"/>
              <a:t> </a:t>
            </a:r>
            <a:r>
              <a:rPr lang="es-ES" sz="2400" dirty="0" err="1"/>
              <a:t>not</a:t>
            </a:r>
            <a:r>
              <a:rPr lang="es-ES" sz="2400" dirty="0"/>
              <a:t> Richard </a:t>
            </a:r>
            <a:r>
              <a:rPr lang="es-ES" sz="2400" dirty="0" err="1"/>
              <a:t>Barker’s</a:t>
            </a:r>
            <a:r>
              <a:rPr lang="es-ES" sz="2400" dirty="0"/>
              <a:t> </a:t>
            </a:r>
            <a:r>
              <a:rPr lang="es-ES" sz="2400" dirty="0" err="1"/>
              <a:t>notation</a:t>
            </a:r>
            <a:r>
              <a:rPr lang="es-ES" sz="2400" dirty="0"/>
              <a:t> </a:t>
            </a:r>
            <a:r>
              <a:rPr lang="es-ES" sz="2400" dirty="0" err="1"/>
              <a:t>for</a:t>
            </a:r>
            <a:r>
              <a:rPr lang="es-ES" sz="2400" dirty="0"/>
              <a:t> E-R </a:t>
            </a:r>
            <a:r>
              <a:rPr lang="es-ES" sz="2400" dirty="0" err="1"/>
              <a:t>model</a:t>
            </a:r>
            <a:r>
              <a:rPr lang="es-ES" sz="2400" dirty="0"/>
              <a:t>: </a:t>
            </a:r>
            <a:r>
              <a:rPr lang="es-ES" sz="2400" dirty="0" err="1"/>
              <a:t>names</a:t>
            </a:r>
            <a:r>
              <a:rPr lang="es-ES" sz="2400" dirty="0"/>
              <a:t> of </a:t>
            </a:r>
            <a:r>
              <a:rPr lang="es-ES" sz="2400" dirty="0" err="1"/>
              <a:t>entities</a:t>
            </a:r>
            <a:r>
              <a:rPr lang="es-ES" sz="2400" dirty="0"/>
              <a:t> </a:t>
            </a:r>
            <a:r>
              <a:rPr lang="es-ES" sz="2400" dirty="0" err="1"/>
              <a:t>should</a:t>
            </a:r>
            <a:r>
              <a:rPr lang="es-ES" sz="2400" dirty="0"/>
              <a:t> be in singular and in </a:t>
            </a:r>
            <a:r>
              <a:rPr lang="es-ES" sz="2400" dirty="0" err="1"/>
              <a:t>uppercase</a:t>
            </a:r>
            <a:r>
              <a:rPr lang="es-ES" sz="2400" dirty="0"/>
              <a:t>. </a:t>
            </a:r>
          </a:p>
          <a:p>
            <a:r>
              <a:rPr lang="es-ES" sz="2400" dirty="0"/>
              <a:t>Boxes </a:t>
            </a:r>
            <a:r>
              <a:rPr lang="es-ES" sz="2400" dirty="0" err="1"/>
              <a:t>must</a:t>
            </a:r>
            <a:r>
              <a:rPr lang="es-ES" sz="2400" dirty="0"/>
              <a:t> be </a:t>
            </a:r>
            <a:r>
              <a:rPr lang="es-ES" sz="2400" dirty="0" err="1"/>
              <a:t>rounded</a:t>
            </a:r>
            <a:endParaRPr lang="es-ES" sz="2400" dirty="0"/>
          </a:p>
        </p:txBody>
      </p:sp>
    </p:spTree>
    <p:extLst>
      <p:ext uri="{BB962C8B-B14F-4D97-AF65-F5344CB8AC3E}">
        <p14:creationId xmlns:p14="http://schemas.microsoft.com/office/powerpoint/2010/main" val="21240895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56291" y="851338"/>
            <a:ext cx="9392142" cy="5186855"/>
          </a:xfrm>
          <a:prstGeom prst="rect">
            <a:avLst/>
          </a:prstGeom>
        </p:spPr>
      </p:pic>
      <p:sp>
        <p:nvSpPr>
          <p:cNvPr id="2" name="CuadroTexto 1"/>
          <p:cNvSpPr txBox="1"/>
          <p:nvPr/>
        </p:nvSpPr>
        <p:spPr>
          <a:xfrm>
            <a:off x="5042910" y="1276273"/>
            <a:ext cx="709452" cy="369332"/>
          </a:xfrm>
          <a:prstGeom prst="rect">
            <a:avLst/>
          </a:prstGeom>
          <a:noFill/>
        </p:spPr>
        <p:txBody>
          <a:bodyPr wrap="square" rtlCol="0">
            <a:spAutoFit/>
          </a:bodyPr>
          <a:lstStyle/>
          <a:p>
            <a:r>
              <a:rPr lang="es-ES" dirty="0">
                <a:solidFill>
                  <a:srgbClr val="0000FF"/>
                </a:solidFill>
              </a:rPr>
              <a:t>PC01</a:t>
            </a:r>
          </a:p>
        </p:txBody>
      </p:sp>
      <p:sp>
        <p:nvSpPr>
          <p:cNvPr id="5" name="CuadroTexto 4"/>
          <p:cNvSpPr txBox="1"/>
          <p:nvPr/>
        </p:nvSpPr>
        <p:spPr>
          <a:xfrm>
            <a:off x="4764381" y="5984909"/>
            <a:ext cx="825066" cy="369332"/>
          </a:xfrm>
          <a:prstGeom prst="rect">
            <a:avLst/>
          </a:prstGeom>
          <a:noFill/>
        </p:spPr>
        <p:txBody>
          <a:bodyPr wrap="square" rtlCol="0">
            <a:spAutoFit/>
          </a:bodyPr>
          <a:lstStyle/>
          <a:p>
            <a:r>
              <a:rPr lang="es-ES" dirty="0">
                <a:solidFill>
                  <a:srgbClr val="0000FF"/>
                </a:solidFill>
              </a:rPr>
              <a:t>PC233</a:t>
            </a:r>
          </a:p>
        </p:txBody>
      </p:sp>
      <p:sp>
        <p:nvSpPr>
          <p:cNvPr id="6" name="CuadroTexto 5"/>
          <p:cNvSpPr txBox="1"/>
          <p:nvPr/>
        </p:nvSpPr>
        <p:spPr>
          <a:xfrm>
            <a:off x="4007631" y="4556652"/>
            <a:ext cx="709452" cy="369332"/>
          </a:xfrm>
          <a:prstGeom prst="rect">
            <a:avLst/>
          </a:prstGeom>
          <a:noFill/>
        </p:spPr>
        <p:txBody>
          <a:bodyPr wrap="square" rtlCol="0">
            <a:spAutoFit/>
          </a:bodyPr>
          <a:lstStyle/>
          <a:p>
            <a:r>
              <a:rPr lang="es-ES" dirty="0">
                <a:solidFill>
                  <a:srgbClr val="0000FF"/>
                </a:solidFill>
              </a:rPr>
              <a:t>PC72</a:t>
            </a:r>
          </a:p>
        </p:txBody>
      </p:sp>
      <p:sp>
        <p:nvSpPr>
          <p:cNvPr id="7" name="CuadroTexto 6"/>
          <p:cNvSpPr txBox="1"/>
          <p:nvPr/>
        </p:nvSpPr>
        <p:spPr>
          <a:xfrm>
            <a:off x="5009326" y="2503563"/>
            <a:ext cx="709452" cy="369332"/>
          </a:xfrm>
          <a:prstGeom prst="rect">
            <a:avLst/>
          </a:prstGeom>
          <a:noFill/>
        </p:spPr>
        <p:txBody>
          <a:bodyPr wrap="square" rtlCol="0">
            <a:spAutoFit/>
          </a:bodyPr>
          <a:lstStyle/>
          <a:p>
            <a:r>
              <a:rPr lang="es-ES" dirty="0">
                <a:solidFill>
                  <a:srgbClr val="0000FF"/>
                </a:solidFill>
              </a:rPr>
              <a:t>PC37</a:t>
            </a:r>
          </a:p>
        </p:txBody>
      </p:sp>
      <p:sp>
        <p:nvSpPr>
          <p:cNvPr id="8" name="CuadroTexto 7"/>
          <p:cNvSpPr txBox="1"/>
          <p:nvPr/>
        </p:nvSpPr>
        <p:spPr>
          <a:xfrm>
            <a:off x="1849827" y="2503724"/>
            <a:ext cx="709452" cy="369332"/>
          </a:xfrm>
          <a:prstGeom prst="rect">
            <a:avLst/>
          </a:prstGeom>
          <a:noFill/>
        </p:spPr>
        <p:txBody>
          <a:bodyPr wrap="square" rtlCol="0">
            <a:spAutoFit/>
          </a:bodyPr>
          <a:lstStyle/>
          <a:p>
            <a:r>
              <a:rPr lang="es-ES" dirty="0">
                <a:solidFill>
                  <a:srgbClr val="0000FF"/>
                </a:solidFill>
              </a:rPr>
              <a:t>PC39</a:t>
            </a:r>
          </a:p>
        </p:txBody>
      </p:sp>
      <p:sp>
        <p:nvSpPr>
          <p:cNvPr id="9" name="CuadroTexto 8"/>
          <p:cNvSpPr txBox="1"/>
          <p:nvPr/>
        </p:nvSpPr>
        <p:spPr>
          <a:xfrm>
            <a:off x="8148716" y="2503724"/>
            <a:ext cx="709452" cy="369332"/>
          </a:xfrm>
          <a:prstGeom prst="rect">
            <a:avLst/>
          </a:prstGeom>
          <a:noFill/>
        </p:spPr>
        <p:txBody>
          <a:bodyPr wrap="square" rtlCol="0">
            <a:spAutoFit/>
          </a:bodyPr>
          <a:lstStyle/>
          <a:p>
            <a:r>
              <a:rPr lang="es-ES" dirty="0">
                <a:solidFill>
                  <a:srgbClr val="0000FF"/>
                </a:solidFill>
              </a:rPr>
              <a:t>PC41</a:t>
            </a:r>
          </a:p>
        </p:txBody>
      </p:sp>
      <p:sp>
        <p:nvSpPr>
          <p:cNvPr id="10" name="CuadroTexto 9"/>
          <p:cNvSpPr txBox="1"/>
          <p:nvPr/>
        </p:nvSpPr>
        <p:spPr>
          <a:xfrm>
            <a:off x="5397636" y="4925984"/>
            <a:ext cx="709452" cy="369332"/>
          </a:xfrm>
          <a:prstGeom prst="rect">
            <a:avLst/>
          </a:prstGeom>
          <a:noFill/>
        </p:spPr>
        <p:txBody>
          <a:bodyPr wrap="square" rtlCol="0">
            <a:spAutoFit/>
          </a:bodyPr>
          <a:lstStyle/>
          <a:p>
            <a:r>
              <a:rPr lang="es-ES" dirty="0">
                <a:solidFill>
                  <a:srgbClr val="0000FF"/>
                </a:solidFill>
              </a:rPr>
              <a:t>PC73</a:t>
            </a:r>
          </a:p>
        </p:txBody>
      </p:sp>
      <p:sp>
        <p:nvSpPr>
          <p:cNvPr id="11" name="CuadroTexto 10"/>
          <p:cNvSpPr txBox="1"/>
          <p:nvPr/>
        </p:nvSpPr>
        <p:spPr>
          <a:xfrm>
            <a:off x="6322241" y="4100507"/>
            <a:ext cx="709452" cy="369332"/>
          </a:xfrm>
          <a:prstGeom prst="rect">
            <a:avLst/>
          </a:prstGeom>
          <a:noFill/>
        </p:spPr>
        <p:txBody>
          <a:bodyPr wrap="square" rtlCol="0">
            <a:spAutoFit/>
          </a:bodyPr>
          <a:lstStyle/>
          <a:p>
            <a:r>
              <a:rPr lang="es-ES" dirty="0">
                <a:solidFill>
                  <a:srgbClr val="0000FF"/>
                </a:solidFill>
              </a:rPr>
              <a:t>PC74</a:t>
            </a:r>
          </a:p>
        </p:txBody>
      </p:sp>
      <p:sp>
        <p:nvSpPr>
          <p:cNvPr id="12" name="CuadroTexto 11"/>
          <p:cNvSpPr txBox="1"/>
          <p:nvPr/>
        </p:nvSpPr>
        <p:spPr>
          <a:xfrm>
            <a:off x="3736425" y="5990901"/>
            <a:ext cx="825066" cy="369332"/>
          </a:xfrm>
          <a:prstGeom prst="rect">
            <a:avLst/>
          </a:prstGeom>
          <a:noFill/>
        </p:spPr>
        <p:txBody>
          <a:bodyPr wrap="square" rtlCol="0">
            <a:spAutoFit/>
          </a:bodyPr>
          <a:lstStyle/>
          <a:p>
            <a:r>
              <a:rPr lang="es-ES" dirty="0">
                <a:solidFill>
                  <a:srgbClr val="0000FF"/>
                </a:solidFill>
              </a:rPr>
              <a:t>PC234</a:t>
            </a:r>
          </a:p>
        </p:txBody>
      </p:sp>
      <p:sp>
        <p:nvSpPr>
          <p:cNvPr id="13" name="CuadroTexto 12"/>
          <p:cNvSpPr txBox="1"/>
          <p:nvPr/>
        </p:nvSpPr>
        <p:spPr>
          <a:xfrm>
            <a:off x="1140375" y="3731175"/>
            <a:ext cx="709452" cy="369332"/>
          </a:xfrm>
          <a:prstGeom prst="rect">
            <a:avLst/>
          </a:prstGeom>
          <a:noFill/>
        </p:spPr>
        <p:txBody>
          <a:bodyPr wrap="square" rtlCol="0">
            <a:spAutoFit/>
          </a:bodyPr>
          <a:lstStyle/>
          <a:p>
            <a:r>
              <a:rPr lang="es-ES" dirty="0">
                <a:solidFill>
                  <a:srgbClr val="0000FF"/>
                </a:solidFill>
              </a:rPr>
              <a:t>PC15</a:t>
            </a:r>
          </a:p>
        </p:txBody>
      </p:sp>
      <p:sp>
        <p:nvSpPr>
          <p:cNvPr id="14" name="CuadroTexto 13"/>
          <p:cNvSpPr txBox="1"/>
          <p:nvPr/>
        </p:nvSpPr>
        <p:spPr>
          <a:xfrm>
            <a:off x="2196660" y="3731175"/>
            <a:ext cx="709452" cy="369332"/>
          </a:xfrm>
          <a:prstGeom prst="rect">
            <a:avLst/>
          </a:prstGeom>
          <a:noFill/>
        </p:spPr>
        <p:txBody>
          <a:bodyPr wrap="square" rtlCol="0">
            <a:spAutoFit/>
          </a:bodyPr>
          <a:lstStyle/>
          <a:p>
            <a:r>
              <a:rPr lang="es-ES" dirty="0">
                <a:solidFill>
                  <a:srgbClr val="0000FF"/>
                </a:solidFill>
              </a:rPr>
              <a:t>PC16</a:t>
            </a:r>
          </a:p>
        </p:txBody>
      </p:sp>
      <p:sp>
        <p:nvSpPr>
          <p:cNvPr id="15" name="CuadroTexto 14"/>
          <p:cNvSpPr txBox="1"/>
          <p:nvPr/>
        </p:nvSpPr>
        <p:spPr>
          <a:xfrm>
            <a:off x="3179958" y="3731175"/>
            <a:ext cx="709452" cy="369332"/>
          </a:xfrm>
          <a:prstGeom prst="rect">
            <a:avLst/>
          </a:prstGeom>
          <a:noFill/>
        </p:spPr>
        <p:txBody>
          <a:bodyPr wrap="square" rtlCol="0">
            <a:spAutoFit/>
          </a:bodyPr>
          <a:lstStyle/>
          <a:p>
            <a:r>
              <a:rPr lang="es-ES" dirty="0">
                <a:solidFill>
                  <a:srgbClr val="0000FF"/>
                </a:solidFill>
              </a:rPr>
              <a:t>PC17</a:t>
            </a:r>
          </a:p>
        </p:txBody>
      </p:sp>
      <p:sp>
        <p:nvSpPr>
          <p:cNvPr id="16" name="CuadroTexto 15"/>
          <p:cNvSpPr txBox="1"/>
          <p:nvPr/>
        </p:nvSpPr>
        <p:spPr>
          <a:xfrm>
            <a:off x="7412421" y="5343045"/>
            <a:ext cx="709452" cy="369332"/>
          </a:xfrm>
          <a:prstGeom prst="rect">
            <a:avLst/>
          </a:prstGeom>
          <a:noFill/>
        </p:spPr>
        <p:txBody>
          <a:bodyPr wrap="square" rtlCol="0">
            <a:spAutoFit/>
          </a:bodyPr>
          <a:lstStyle/>
          <a:p>
            <a:r>
              <a:rPr lang="es-ES" dirty="0">
                <a:solidFill>
                  <a:srgbClr val="0000FF"/>
                </a:solidFill>
              </a:rPr>
              <a:t>PC99</a:t>
            </a:r>
          </a:p>
        </p:txBody>
      </p:sp>
      <p:sp>
        <p:nvSpPr>
          <p:cNvPr id="17" name="CuadroTexto 16"/>
          <p:cNvSpPr txBox="1"/>
          <p:nvPr/>
        </p:nvSpPr>
        <p:spPr>
          <a:xfrm>
            <a:off x="9433029" y="5333271"/>
            <a:ext cx="999638" cy="369332"/>
          </a:xfrm>
          <a:prstGeom prst="rect">
            <a:avLst/>
          </a:prstGeom>
          <a:noFill/>
        </p:spPr>
        <p:txBody>
          <a:bodyPr wrap="square" rtlCol="0">
            <a:spAutoFit/>
          </a:bodyPr>
          <a:lstStyle/>
          <a:p>
            <a:r>
              <a:rPr lang="es-ES" dirty="0">
                <a:solidFill>
                  <a:srgbClr val="0000FF"/>
                </a:solidFill>
              </a:rPr>
              <a:t>PC100</a:t>
            </a:r>
          </a:p>
        </p:txBody>
      </p:sp>
      <p:sp>
        <p:nvSpPr>
          <p:cNvPr id="18" name="CuadroTexto 17"/>
          <p:cNvSpPr txBox="1"/>
          <p:nvPr/>
        </p:nvSpPr>
        <p:spPr>
          <a:xfrm>
            <a:off x="7694880" y="4059307"/>
            <a:ext cx="709452" cy="369332"/>
          </a:xfrm>
          <a:prstGeom prst="rect">
            <a:avLst/>
          </a:prstGeom>
          <a:noFill/>
        </p:spPr>
        <p:txBody>
          <a:bodyPr wrap="square" rtlCol="0">
            <a:spAutoFit/>
          </a:bodyPr>
          <a:lstStyle/>
          <a:p>
            <a:r>
              <a:rPr lang="es-ES" dirty="0">
                <a:solidFill>
                  <a:srgbClr val="0000FF"/>
                </a:solidFill>
              </a:rPr>
              <a:t>PC7</a:t>
            </a:r>
          </a:p>
        </p:txBody>
      </p:sp>
      <p:sp>
        <p:nvSpPr>
          <p:cNvPr id="19" name="CuadroTexto 18"/>
          <p:cNvSpPr txBox="1"/>
          <p:nvPr/>
        </p:nvSpPr>
        <p:spPr>
          <a:xfrm>
            <a:off x="8802407" y="3434362"/>
            <a:ext cx="709452" cy="369332"/>
          </a:xfrm>
          <a:prstGeom prst="rect">
            <a:avLst/>
          </a:prstGeom>
          <a:noFill/>
        </p:spPr>
        <p:txBody>
          <a:bodyPr wrap="square" rtlCol="0">
            <a:spAutoFit/>
          </a:bodyPr>
          <a:lstStyle/>
          <a:p>
            <a:r>
              <a:rPr lang="es-ES" dirty="0">
                <a:solidFill>
                  <a:srgbClr val="0000FF"/>
                </a:solidFill>
              </a:rPr>
              <a:t>PC8</a:t>
            </a:r>
          </a:p>
        </p:txBody>
      </p:sp>
      <p:sp>
        <p:nvSpPr>
          <p:cNvPr id="20" name="CuadroTexto 19"/>
          <p:cNvSpPr txBox="1"/>
          <p:nvPr/>
        </p:nvSpPr>
        <p:spPr>
          <a:xfrm>
            <a:off x="9515784" y="3689975"/>
            <a:ext cx="709452" cy="369332"/>
          </a:xfrm>
          <a:prstGeom prst="rect">
            <a:avLst/>
          </a:prstGeom>
          <a:noFill/>
        </p:spPr>
        <p:txBody>
          <a:bodyPr wrap="square" rtlCol="0">
            <a:spAutoFit/>
          </a:bodyPr>
          <a:lstStyle/>
          <a:p>
            <a:r>
              <a:rPr lang="es-ES" dirty="0">
                <a:solidFill>
                  <a:srgbClr val="0000FF"/>
                </a:solidFill>
              </a:rPr>
              <a:t>PC9</a:t>
            </a:r>
          </a:p>
        </p:txBody>
      </p:sp>
    </p:spTree>
    <p:extLst>
      <p:ext uri="{BB962C8B-B14F-4D97-AF65-F5344CB8AC3E}">
        <p14:creationId xmlns:p14="http://schemas.microsoft.com/office/powerpoint/2010/main" val="2351729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nl-NL" i="1" dirty="0"/>
              <a:t>Modeling Hierarchies in Document Databases</a:t>
            </a:r>
            <a:endParaRPr lang="es-ES" dirty="0"/>
          </a:p>
        </p:txBody>
      </p:sp>
      <p:sp>
        <p:nvSpPr>
          <p:cNvPr id="3" name="Marcador de contenido 2"/>
          <p:cNvSpPr>
            <a:spLocks noGrp="1"/>
          </p:cNvSpPr>
          <p:nvPr>
            <p:ph idx="1"/>
          </p:nvPr>
        </p:nvSpPr>
        <p:spPr/>
        <p:txBody>
          <a:bodyPr/>
          <a:lstStyle/>
          <a:p>
            <a:r>
              <a:rPr lang="es-ES" b="1" dirty="0" err="1"/>
              <a:t>Parent</a:t>
            </a:r>
            <a:r>
              <a:rPr lang="es-ES" b="1" dirty="0"/>
              <a:t> </a:t>
            </a:r>
            <a:r>
              <a:rPr lang="es-ES" b="1" dirty="0" err="1"/>
              <a:t>or</a:t>
            </a:r>
            <a:r>
              <a:rPr lang="es-ES" b="1" dirty="0"/>
              <a:t> </a:t>
            </a:r>
            <a:r>
              <a:rPr lang="es-ES" b="1" dirty="0" err="1"/>
              <a:t>Child</a:t>
            </a:r>
            <a:r>
              <a:rPr lang="es-ES" b="1" dirty="0"/>
              <a:t> </a:t>
            </a:r>
            <a:r>
              <a:rPr lang="es-ES" b="1" dirty="0" err="1"/>
              <a:t>References</a:t>
            </a:r>
            <a:endParaRPr lang="es-ES" b="1" dirty="0"/>
          </a:p>
          <a:p>
            <a:pPr marL="0" indent="0">
              <a:buNone/>
            </a:pPr>
            <a:r>
              <a:rPr lang="en-US" dirty="0"/>
              <a:t>A simple technique is to keep a reference to either the parent or the</a:t>
            </a:r>
          </a:p>
          <a:p>
            <a:pPr marL="0" indent="0">
              <a:buNone/>
            </a:pPr>
            <a:r>
              <a:rPr lang="en-US" dirty="0"/>
              <a:t>children of an entity. </a:t>
            </a:r>
          </a:p>
          <a:p>
            <a:pPr marL="0" indent="0">
              <a:buNone/>
            </a:pPr>
            <a:r>
              <a:rPr lang="en-US" dirty="0"/>
              <a:t>Using the data depicted in the previous Figure, you could</a:t>
            </a:r>
          </a:p>
          <a:p>
            <a:pPr marL="0" indent="0">
              <a:buNone/>
            </a:pPr>
            <a:r>
              <a:rPr lang="en-US" dirty="0"/>
              <a:t>model product categories with references to their parents:</a:t>
            </a:r>
            <a:endParaRPr lang="es-ES" dirty="0"/>
          </a:p>
        </p:txBody>
      </p:sp>
    </p:spTree>
    <p:extLst>
      <p:ext uri="{BB962C8B-B14F-4D97-AF65-F5344CB8AC3E}">
        <p14:creationId xmlns:p14="http://schemas.microsoft.com/office/powerpoint/2010/main" val="19323821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a:xfrm>
            <a:off x="838200" y="1690688"/>
            <a:ext cx="10515600" cy="5167312"/>
          </a:xfrm>
        </p:spPr>
        <p:txBody>
          <a:bodyPr>
            <a:noAutofit/>
          </a:bodyPr>
          <a:lstStyle/>
          <a:p>
            <a:pPr marL="0" indent="0">
              <a:buNone/>
            </a:pPr>
            <a:r>
              <a:rPr lang="es-ES" dirty="0">
                <a:solidFill>
                  <a:srgbClr val="0000FF"/>
                </a:solidFill>
              </a:rPr>
              <a:t>{</a:t>
            </a:r>
          </a:p>
          <a:p>
            <a:pPr marL="0" indent="0">
              <a:buNone/>
            </a:pPr>
            <a:r>
              <a:rPr lang="es-ES" dirty="0">
                <a:solidFill>
                  <a:srgbClr val="0000FF"/>
                </a:solidFill>
              </a:rPr>
              <a:t>{"</a:t>
            </a:r>
            <a:r>
              <a:rPr lang="es-ES" dirty="0" err="1">
                <a:solidFill>
                  <a:srgbClr val="0000FF"/>
                </a:solidFill>
              </a:rPr>
              <a:t>productCategoryID</a:t>
            </a:r>
            <a:r>
              <a:rPr lang="es-ES" dirty="0">
                <a:solidFill>
                  <a:srgbClr val="0000FF"/>
                </a:solidFill>
              </a:rPr>
              <a:t>": "PC233", "</a:t>
            </a:r>
            <a:r>
              <a:rPr lang="es-ES" dirty="0" err="1">
                <a:solidFill>
                  <a:srgbClr val="0000FF"/>
                </a:solidFill>
              </a:rPr>
              <a:t>name</a:t>
            </a:r>
            <a:r>
              <a:rPr lang="es-ES" dirty="0">
                <a:solidFill>
                  <a:srgbClr val="0000FF"/>
                </a:solidFill>
              </a:rPr>
              <a:t>": "</a:t>
            </a:r>
            <a:r>
              <a:rPr lang="es-ES" dirty="0" err="1">
                <a:solidFill>
                  <a:srgbClr val="0000FF"/>
                </a:solidFill>
              </a:rPr>
              <a:t>Pencils</a:t>
            </a:r>
            <a:r>
              <a:rPr lang="es-ES" dirty="0">
                <a:solidFill>
                  <a:srgbClr val="0000FF"/>
                </a:solidFill>
              </a:rPr>
              <a:t>",</a:t>
            </a:r>
          </a:p>
          <a:p>
            <a:pPr marL="0" indent="0">
              <a:buNone/>
            </a:pPr>
            <a:r>
              <a:rPr lang="es-ES" dirty="0">
                <a:solidFill>
                  <a:srgbClr val="00B050"/>
                </a:solidFill>
              </a:rPr>
              <a:t>"</a:t>
            </a:r>
            <a:r>
              <a:rPr lang="es-ES" dirty="0" err="1">
                <a:solidFill>
                  <a:srgbClr val="00B050"/>
                </a:solidFill>
              </a:rPr>
              <a:t>parentID</a:t>
            </a:r>
            <a:r>
              <a:rPr lang="es-ES" dirty="0">
                <a:solidFill>
                  <a:srgbClr val="00B050"/>
                </a:solidFill>
              </a:rPr>
              <a:t>": "PC72"</a:t>
            </a:r>
            <a:r>
              <a:rPr lang="es-ES" dirty="0">
                <a:solidFill>
                  <a:srgbClr val="0000FF"/>
                </a:solidFill>
              </a:rPr>
              <a:t>},</a:t>
            </a:r>
          </a:p>
          <a:p>
            <a:pPr marL="0" indent="0">
              <a:buNone/>
            </a:pPr>
            <a:r>
              <a:rPr lang="en-US" dirty="0">
                <a:solidFill>
                  <a:srgbClr val="0000FF"/>
                </a:solidFill>
              </a:rPr>
              <a:t>{</a:t>
            </a:r>
            <a:r>
              <a:rPr lang="es-ES" dirty="0">
                <a:solidFill>
                  <a:srgbClr val="0000FF"/>
                </a:solidFill>
              </a:rPr>
              <a:t>"</a:t>
            </a:r>
            <a:r>
              <a:rPr lang="en-US" dirty="0" err="1">
                <a:solidFill>
                  <a:srgbClr val="0000FF"/>
                </a:solidFill>
              </a:rPr>
              <a:t>productCategoryID</a:t>
            </a:r>
            <a:r>
              <a:rPr lang="es-ES" dirty="0">
                <a:solidFill>
                  <a:srgbClr val="0000FF"/>
                </a:solidFill>
              </a:rPr>
              <a:t>"</a:t>
            </a:r>
            <a:r>
              <a:rPr lang="en-US" dirty="0">
                <a:solidFill>
                  <a:srgbClr val="0000FF"/>
                </a:solidFill>
              </a:rPr>
              <a:t>: </a:t>
            </a:r>
            <a:r>
              <a:rPr lang="es-ES" dirty="0">
                <a:solidFill>
                  <a:srgbClr val="0000FF"/>
                </a:solidFill>
              </a:rPr>
              <a:t>"</a:t>
            </a:r>
            <a:r>
              <a:rPr lang="en-US" dirty="0">
                <a:solidFill>
                  <a:srgbClr val="0000FF"/>
                </a:solidFill>
              </a:rPr>
              <a:t>PC72</a:t>
            </a:r>
            <a:r>
              <a:rPr lang="es-ES" dirty="0">
                <a:solidFill>
                  <a:srgbClr val="0000FF"/>
                </a:solidFill>
              </a:rPr>
              <a:t>"</a:t>
            </a:r>
            <a:r>
              <a:rPr lang="en-US" dirty="0">
                <a:solidFill>
                  <a:srgbClr val="0000FF"/>
                </a:solidFill>
              </a:rPr>
              <a:t>, </a:t>
            </a:r>
            <a:r>
              <a:rPr lang="es-ES" dirty="0">
                <a:solidFill>
                  <a:srgbClr val="0000FF"/>
                </a:solidFill>
              </a:rPr>
              <a:t>"</a:t>
            </a:r>
            <a:r>
              <a:rPr lang="en-US" dirty="0">
                <a:solidFill>
                  <a:srgbClr val="0000FF"/>
                </a:solidFill>
              </a:rPr>
              <a:t>name</a:t>
            </a:r>
            <a:r>
              <a:rPr lang="es-ES" dirty="0">
                <a:solidFill>
                  <a:srgbClr val="0000FF"/>
                </a:solidFill>
              </a:rPr>
              <a:t>"</a:t>
            </a:r>
            <a:r>
              <a:rPr lang="en-US" dirty="0">
                <a:solidFill>
                  <a:srgbClr val="0000FF"/>
                </a:solidFill>
              </a:rPr>
              <a:t>: </a:t>
            </a:r>
            <a:r>
              <a:rPr lang="es-ES" dirty="0">
                <a:solidFill>
                  <a:srgbClr val="0000FF"/>
                </a:solidFill>
              </a:rPr>
              <a:t>"</a:t>
            </a:r>
            <a:r>
              <a:rPr lang="en-US" dirty="0">
                <a:solidFill>
                  <a:srgbClr val="0000FF"/>
                </a:solidFill>
              </a:rPr>
              <a:t>Writing Instruments</a:t>
            </a:r>
            <a:r>
              <a:rPr lang="es-ES" dirty="0">
                <a:solidFill>
                  <a:srgbClr val="0000FF"/>
                </a:solidFill>
              </a:rPr>
              <a:t>"</a:t>
            </a:r>
            <a:r>
              <a:rPr lang="en-US" dirty="0">
                <a:solidFill>
                  <a:srgbClr val="0000FF"/>
                </a:solidFill>
              </a:rPr>
              <a:t>,</a:t>
            </a:r>
          </a:p>
          <a:p>
            <a:pPr marL="0" indent="0">
              <a:buNone/>
            </a:pPr>
            <a:r>
              <a:rPr lang="es-ES" dirty="0">
                <a:solidFill>
                  <a:srgbClr val="00B050"/>
                </a:solidFill>
              </a:rPr>
              <a:t>"</a:t>
            </a:r>
            <a:r>
              <a:rPr lang="es-ES" dirty="0" err="1">
                <a:solidFill>
                  <a:srgbClr val="00B050"/>
                </a:solidFill>
              </a:rPr>
              <a:t>parentID</a:t>
            </a:r>
            <a:r>
              <a:rPr lang="es-ES" dirty="0">
                <a:solidFill>
                  <a:srgbClr val="00B050"/>
                </a:solidFill>
              </a:rPr>
              <a:t>": "PC37"</a:t>
            </a:r>
            <a:r>
              <a:rPr lang="es-ES" dirty="0">
                <a:solidFill>
                  <a:srgbClr val="0000FF"/>
                </a:solidFill>
              </a:rPr>
              <a:t>},</a:t>
            </a:r>
            <a:r>
              <a:rPr lang="en-US" dirty="0">
                <a:solidFill>
                  <a:srgbClr val="0000FF"/>
                </a:solidFill>
              </a:rPr>
              <a:t> </a:t>
            </a:r>
          </a:p>
          <a:p>
            <a:pPr marL="0" indent="0">
              <a:buNone/>
            </a:pPr>
            <a:r>
              <a:rPr lang="en-US" dirty="0">
                <a:solidFill>
                  <a:srgbClr val="0000FF"/>
                </a:solidFill>
              </a:rPr>
              <a:t>{</a:t>
            </a:r>
            <a:r>
              <a:rPr lang="es-ES" dirty="0">
                <a:solidFill>
                  <a:srgbClr val="0000FF"/>
                </a:solidFill>
              </a:rPr>
              <a:t>"</a:t>
            </a:r>
            <a:r>
              <a:rPr lang="en-US" dirty="0" err="1">
                <a:solidFill>
                  <a:srgbClr val="0000FF"/>
                </a:solidFill>
              </a:rPr>
              <a:t>productCategoryID</a:t>
            </a:r>
            <a:r>
              <a:rPr lang="es-ES" dirty="0">
                <a:solidFill>
                  <a:srgbClr val="0000FF"/>
                </a:solidFill>
              </a:rPr>
              <a:t>"</a:t>
            </a:r>
            <a:r>
              <a:rPr lang="en-US" dirty="0">
                <a:solidFill>
                  <a:srgbClr val="0000FF"/>
                </a:solidFill>
              </a:rPr>
              <a:t>: </a:t>
            </a:r>
            <a:r>
              <a:rPr lang="es-ES" dirty="0">
                <a:solidFill>
                  <a:srgbClr val="0000FF"/>
                </a:solidFill>
              </a:rPr>
              <a:t>"</a:t>
            </a:r>
            <a:r>
              <a:rPr lang="en-US" dirty="0">
                <a:solidFill>
                  <a:srgbClr val="0000FF"/>
                </a:solidFill>
              </a:rPr>
              <a:t>PC37</a:t>
            </a:r>
            <a:r>
              <a:rPr lang="es-ES" dirty="0">
                <a:solidFill>
                  <a:srgbClr val="0000FF"/>
                </a:solidFill>
              </a:rPr>
              <a:t>"</a:t>
            </a:r>
            <a:r>
              <a:rPr lang="en-US" dirty="0">
                <a:solidFill>
                  <a:srgbClr val="0000FF"/>
                </a:solidFill>
              </a:rPr>
              <a:t>, </a:t>
            </a:r>
            <a:r>
              <a:rPr lang="es-ES" dirty="0">
                <a:solidFill>
                  <a:srgbClr val="0000FF"/>
                </a:solidFill>
              </a:rPr>
              <a:t>"</a:t>
            </a:r>
            <a:r>
              <a:rPr lang="en-US" dirty="0">
                <a:solidFill>
                  <a:srgbClr val="0000FF"/>
                </a:solidFill>
              </a:rPr>
              <a:t>name</a:t>
            </a:r>
            <a:r>
              <a:rPr lang="es-ES" dirty="0">
                <a:solidFill>
                  <a:srgbClr val="0000FF"/>
                </a:solidFill>
              </a:rPr>
              <a:t>"</a:t>
            </a:r>
            <a:r>
              <a:rPr lang="en-US" dirty="0">
                <a:solidFill>
                  <a:srgbClr val="0000FF"/>
                </a:solidFill>
              </a:rPr>
              <a:t>: </a:t>
            </a:r>
            <a:r>
              <a:rPr lang="es-ES" dirty="0">
                <a:solidFill>
                  <a:srgbClr val="0000FF"/>
                </a:solidFill>
              </a:rPr>
              <a:t>"</a:t>
            </a:r>
            <a:r>
              <a:rPr lang="en-US" dirty="0">
                <a:solidFill>
                  <a:srgbClr val="0000FF"/>
                </a:solidFill>
              </a:rPr>
              <a:t>Office Supplies</a:t>
            </a:r>
            <a:r>
              <a:rPr lang="es-ES" dirty="0">
                <a:solidFill>
                  <a:srgbClr val="0000FF"/>
                </a:solidFill>
              </a:rPr>
              <a:t>"</a:t>
            </a:r>
            <a:r>
              <a:rPr lang="en-US" dirty="0">
                <a:solidFill>
                  <a:srgbClr val="0000FF"/>
                </a:solidFill>
              </a:rPr>
              <a:t>,</a:t>
            </a:r>
          </a:p>
          <a:p>
            <a:pPr marL="0" indent="0">
              <a:buNone/>
            </a:pPr>
            <a:r>
              <a:rPr lang="es-ES" dirty="0">
                <a:solidFill>
                  <a:srgbClr val="00B050"/>
                </a:solidFill>
              </a:rPr>
              <a:t>"</a:t>
            </a:r>
            <a:r>
              <a:rPr lang="es-ES" dirty="0" err="1">
                <a:solidFill>
                  <a:srgbClr val="00B050"/>
                </a:solidFill>
              </a:rPr>
              <a:t>parentID</a:t>
            </a:r>
            <a:r>
              <a:rPr lang="es-ES" dirty="0">
                <a:solidFill>
                  <a:srgbClr val="00B050"/>
                </a:solidFill>
              </a:rPr>
              <a:t>": "PC01"</a:t>
            </a:r>
            <a:r>
              <a:rPr lang="es-ES" dirty="0">
                <a:solidFill>
                  <a:srgbClr val="0000FF"/>
                </a:solidFill>
              </a:rPr>
              <a:t>},</a:t>
            </a:r>
          </a:p>
          <a:p>
            <a:pPr marL="0" indent="0">
              <a:buNone/>
            </a:pPr>
            <a:r>
              <a:rPr lang="en-US" dirty="0">
                <a:solidFill>
                  <a:srgbClr val="0000FF"/>
                </a:solidFill>
              </a:rPr>
              <a:t>{</a:t>
            </a:r>
            <a:r>
              <a:rPr lang="es-ES" dirty="0">
                <a:solidFill>
                  <a:srgbClr val="0000FF"/>
                </a:solidFill>
              </a:rPr>
              <a:t>"</a:t>
            </a:r>
            <a:r>
              <a:rPr lang="en-US" dirty="0" err="1">
                <a:solidFill>
                  <a:srgbClr val="0000FF"/>
                </a:solidFill>
              </a:rPr>
              <a:t>productCategoryID</a:t>
            </a:r>
            <a:r>
              <a:rPr lang="es-ES" dirty="0">
                <a:solidFill>
                  <a:srgbClr val="0000FF"/>
                </a:solidFill>
              </a:rPr>
              <a:t>"</a:t>
            </a:r>
            <a:r>
              <a:rPr lang="en-US" dirty="0">
                <a:solidFill>
                  <a:srgbClr val="0000FF"/>
                </a:solidFill>
              </a:rPr>
              <a:t>: </a:t>
            </a:r>
            <a:r>
              <a:rPr lang="es-ES" dirty="0">
                <a:solidFill>
                  <a:srgbClr val="0000FF"/>
                </a:solidFill>
              </a:rPr>
              <a:t>"</a:t>
            </a:r>
            <a:r>
              <a:rPr lang="en-US" dirty="0">
                <a:solidFill>
                  <a:srgbClr val="0000FF"/>
                </a:solidFill>
              </a:rPr>
              <a:t>PC01</a:t>
            </a:r>
            <a:r>
              <a:rPr lang="es-ES" dirty="0">
                <a:solidFill>
                  <a:srgbClr val="0000FF"/>
                </a:solidFill>
              </a:rPr>
              <a:t>"</a:t>
            </a:r>
            <a:r>
              <a:rPr lang="en-US" dirty="0">
                <a:solidFill>
                  <a:srgbClr val="0000FF"/>
                </a:solidFill>
              </a:rPr>
              <a:t>, </a:t>
            </a:r>
            <a:r>
              <a:rPr lang="es-ES" dirty="0">
                <a:solidFill>
                  <a:srgbClr val="0000FF"/>
                </a:solidFill>
              </a:rPr>
              <a:t>"</a:t>
            </a:r>
            <a:r>
              <a:rPr lang="en-US" dirty="0">
                <a:solidFill>
                  <a:srgbClr val="0000FF"/>
                </a:solidFill>
              </a:rPr>
              <a:t>name</a:t>
            </a:r>
            <a:r>
              <a:rPr lang="es-ES" dirty="0">
                <a:solidFill>
                  <a:srgbClr val="0000FF"/>
                </a:solidFill>
              </a:rPr>
              <a:t>"</a:t>
            </a:r>
            <a:r>
              <a:rPr lang="en-US" dirty="0">
                <a:solidFill>
                  <a:srgbClr val="0000FF"/>
                </a:solidFill>
              </a:rPr>
              <a:t>: </a:t>
            </a:r>
            <a:r>
              <a:rPr lang="es-ES" dirty="0">
                <a:solidFill>
                  <a:srgbClr val="0000FF"/>
                </a:solidFill>
              </a:rPr>
              <a:t>"</a:t>
            </a:r>
            <a:r>
              <a:rPr lang="en-US" dirty="0">
                <a:solidFill>
                  <a:srgbClr val="0000FF"/>
                </a:solidFill>
              </a:rPr>
              <a:t>Product Categories</a:t>
            </a:r>
            <a:r>
              <a:rPr lang="es-ES" dirty="0">
                <a:solidFill>
                  <a:srgbClr val="0000FF"/>
                </a:solidFill>
              </a:rPr>
              <a:t>"</a:t>
            </a:r>
            <a:r>
              <a:rPr lang="en-US" dirty="0">
                <a:solidFill>
                  <a:srgbClr val="0000FF"/>
                </a:solidFill>
              </a:rPr>
              <a:t> }</a:t>
            </a:r>
          </a:p>
          <a:p>
            <a:pPr marL="0" indent="0">
              <a:buNone/>
            </a:pPr>
            <a:r>
              <a:rPr lang="en-US" dirty="0">
                <a:solidFill>
                  <a:srgbClr val="0000FF"/>
                </a:solidFill>
              </a:rPr>
              <a:t>…</a:t>
            </a:r>
          </a:p>
          <a:p>
            <a:pPr marL="0" indent="0">
              <a:buNone/>
            </a:pPr>
            <a:r>
              <a:rPr lang="es-ES" dirty="0">
                <a:solidFill>
                  <a:srgbClr val="0000FF"/>
                </a:solidFill>
              </a:rPr>
              <a:t>}</a:t>
            </a:r>
          </a:p>
        </p:txBody>
      </p:sp>
    </p:spTree>
    <p:extLst>
      <p:ext uri="{BB962C8B-B14F-4D97-AF65-F5344CB8AC3E}">
        <p14:creationId xmlns:p14="http://schemas.microsoft.com/office/powerpoint/2010/main" val="4202127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Notice that the root of the hierarchy, 'Product Categories', does not</a:t>
            </a:r>
          </a:p>
          <a:p>
            <a:pPr marL="0" indent="0">
              <a:buNone/>
            </a:pPr>
            <a:r>
              <a:rPr lang="en-US" dirty="0"/>
              <a:t>   have a parent and so has no parent field in its document.</a:t>
            </a:r>
          </a:p>
          <a:p>
            <a:r>
              <a:rPr lang="en-US" dirty="0"/>
              <a:t>This pattern is useful if you frequently have to show a specific instance </a:t>
            </a:r>
            <a:r>
              <a:rPr lang="en-US" dirty="0">
                <a:solidFill>
                  <a:srgbClr val="0000FF"/>
                </a:solidFill>
              </a:rPr>
              <a:t>and then display the more general type </a:t>
            </a:r>
            <a:r>
              <a:rPr lang="en-US" dirty="0"/>
              <a:t>of that category.</a:t>
            </a:r>
          </a:p>
          <a:p>
            <a:r>
              <a:rPr lang="en-US" dirty="0"/>
              <a:t>A similar pattern works with </a:t>
            </a:r>
            <a:r>
              <a:rPr lang="en-US" b="1" dirty="0"/>
              <a:t>child references</a:t>
            </a:r>
            <a:r>
              <a:rPr lang="en-US" dirty="0"/>
              <a:t>:</a:t>
            </a:r>
            <a:endParaRPr lang="es-ES" dirty="0"/>
          </a:p>
        </p:txBody>
      </p:sp>
    </p:spTree>
    <p:extLst>
      <p:ext uri="{BB962C8B-B14F-4D97-AF65-F5344CB8AC3E}">
        <p14:creationId xmlns:p14="http://schemas.microsoft.com/office/powerpoint/2010/main" val="29341732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838200" y="1557610"/>
            <a:ext cx="10515600" cy="5300390"/>
          </a:xfrm>
        </p:spPr>
        <p:txBody>
          <a:bodyPr>
            <a:noAutofit/>
          </a:bodyPr>
          <a:lstStyle/>
          <a:p>
            <a:pPr marL="0" indent="0">
              <a:buNone/>
            </a:pPr>
            <a:r>
              <a:rPr lang="es-ES" dirty="0">
                <a:solidFill>
                  <a:srgbClr val="0000FF"/>
                </a:solidFill>
              </a:rPr>
              <a:t>{</a:t>
            </a:r>
          </a:p>
          <a:p>
            <a:pPr marL="0" indent="0">
              <a:buNone/>
            </a:pPr>
            <a:r>
              <a:rPr lang="en-US" dirty="0">
                <a:solidFill>
                  <a:srgbClr val="0000FF"/>
                </a:solidFill>
              </a:rPr>
              <a:t>{</a:t>
            </a:r>
            <a:r>
              <a:rPr lang="es-ES" dirty="0">
                <a:solidFill>
                  <a:srgbClr val="0000FF"/>
                </a:solidFill>
              </a:rPr>
              <a:t>"</a:t>
            </a:r>
            <a:r>
              <a:rPr lang="en-US" dirty="0" err="1">
                <a:solidFill>
                  <a:srgbClr val="0000FF"/>
                </a:solidFill>
              </a:rPr>
              <a:t>productCategoryID</a:t>
            </a:r>
            <a:r>
              <a:rPr lang="es-ES" dirty="0">
                <a:solidFill>
                  <a:srgbClr val="0000FF"/>
                </a:solidFill>
              </a:rPr>
              <a:t>"</a:t>
            </a:r>
            <a:r>
              <a:rPr lang="en-US" dirty="0">
                <a:solidFill>
                  <a:srgbClr val="0000FF"/>
                </a:solidFill>
              </a:rPr>
              <a:t>: </a:t>
            </a:r>
            <a:r>
              <a:rPr lang="es-ES" dirty="0">
                <a:solidFill>
                  <a:srgbClr val="0000FF"/>
                </a:solidFill>
              </a:rPr>
              <a:t>"</a:t>
            </a:r>
            <a:r>
              <a:rPr lang="en-US" dirty="0">
                <a:solidFill>
                  <a:srgbClr val="0000FF"/>
                </a:solidFill>
              </a:rPr>
              <a:t>PC01</a:t>
            </a:r>
            <a:r>
              <a:rPr lang="es-ES" dirty="0">
                <a:solidFill>
                  <a:srgbClr val="0000FF"/>
                </a:solidFill>
              </a:rPr>
              <a:t>"</a:t>
            </a:r>
            <a:r>
              <a:rPr lang="en-US" dirty="0">
                <a:solidFill>
                  <a:srgbClr val="0000FF"/>
                </a:solidFill>
              </a:rPr>
              <a:t>, </a:t>
            </a:r>
            <a:r>
              <a:rPr lang="es-ES" dirty="0">
                <a:solidFill>
                  <a:srgbClr val="0000FF"/>
                </a:solidFill>
              </a:rPr>
              <a:t>"</a:t>
            </a:r>
            <a:r>
              <a:rPr lang="en-US" dirty="0">
                <a:solidFill>
                  <a:srgbClr val="0000FF"/>
                </a:solidFill>
              </a:rPr>
              <a:t>name</a:t>
            </a:r>
            <a:r>
              <a:rPr lang="es-ES" dirty="0">
                <a:solidFill>
                  <a:srgbClr val="0000FF"/>
                </a:solidFill>
              </a:rPr>
              <a:t>"</a:t>
            </a:r>
            <a:r>
              <a:rPr lang="en-US" dirty="0">
                <a:solidFill>
                  <a:srgbClr val="0000FF"/>
                </a:solidFill>
              </a:rPr>
              <a:t>: </a:t>
            </a:r>
            <a:r>
              <a:rPr lang="es-ES" dirty="0">
                <a:solidFill>
                  <a:srgbClr val="0000FF"/>
                </a:solidFill>
              </a:rPr>
              <a:t>"</a:t>
            </a:r>
            <a:r>
              <a:rPr lang="en-US" dirty="0">
                <a:solidFill>
                  <a:srgbClr val="0000FF"/>
                </a:solidFill>
              </a:rPr>
              <a:t>Product Categories</a:t>
            </a:r>
            <a:r>
              <a:rPr lang="es-ES" dirty="0">
                <a:solidFill>
                  <a:srgbClr val="0000FF"/>
                </a:solidFill>
              </a:rPr>
              <a:t>"</a:t>
            </a:r>
            <a:r>
              <a:rPr lang="en-US" dirty="0">
                <a:solidFill>
                  <a:srgbClr val="0000FF"/>
                </a:solidFill>
              </a:rPr>
              <a:t>,</a:t>
            </a:r>
          </a:p>
          <a:p>
            <a:pPr marL="0" indent="0">
              <a:buNone/>
            </a:pPr>
            <a:r>
              <a:rPr lang="es-ES" dirty="0">
                <a:solidFill>
                  <a:srgbClr val="00B050"/>
                </a:solidFill>
              </a:rPr>
              <a:t>"</a:t>
            </a:r>
            <a:r>
              <a:rPr lang="es-ES" dirty="0" err="1">
                <a:solidFill>
                  <a:srgbClr val="00B050"/>
                </a:solidFill>
              </a:rPr>
              <a:t>childrenIDs</a:t>
            </a:r>
            <a:r>
              <a:rPr lang="es-ES" dirty="0">
                <a:solidFill>
                  <a:srgbClr val="00B050"/>
                </a:solidFill>
              </a:rPr>
              <a:t>": ["PC37", "PC39", "PC41"]</a:t>
            </a:r>
            <a:r>
              <a:rPr lang="es-ES" dirty="0">
                <a:solidFill>
                  <a:srgbClr val="0000FF"/>
                </a:solidFill>
              </a:rPr>
              <a:t>},</a:t>
            </a:r>
          </a:p>
          <a:p>
            <a:pPr marL="0" indent="0">
              <a:buNone/>
            </a:pPr>
            <a:r>
              <a:rPr lang="en-US" dirty="0">
                <a:solidFill>
                  <a:srgbClr val="0000FF"/>
                </a:solidFill>
              </a:rPr>
              <a:t>{</a:t>
            </a:r>
            <a:r>
              <a:rPr lang="es-ES" dirty="0">
                <a:solidFill>
                  <a:srgbClr val="0000FF"/>
                </a:solidFill>
              </a:rPr>
              <a:t>"</a:t>
            </a:r>
            <a:r>
              <a:rPr lang="en-US" dirty="0" err="1">
                <a:solidFill>
                  <a:srgbClr val="0000FF"/>
                </a:solidFill>
              </a:rPr>
              <a:t>productCategoryID</a:t>
            </a:r>
            <a:r>
              <a:rPr lang="es-ES" dirty="0">
                <a:solidFill>
                  <a:srgbClr val="0000FF"/>
                </a:solidFill>
              </a:rPr>
              <a:t>"</a:t>
            </a:r>
            <a:r>
              <a:rPr lang="en-US" dirty="0">
                <a:solidFill>
                  <a:srgbClr val="0000FF"/>
                </a:solidFill>
              </a:rPr>
              <a:t>: </a:t>
            </a:r>
            <a:r>
              <a:rPr lang="es-ES" dirty="0">
                <a:solidFill>
                  <a:srgbClr val="0000FF"/>
                </a:solidFill>
              </a:rPr>
              <a:t>"</a:t>
            </a:r>
            <a:r>
              <a:rPr lang="en-US" dirty="0">
                <a:solidFill>
                  <a:srgbClr val="0000FF"/>
                </a:solidFill>
              </a:rPr>
              <a:t>PC37</a:t>
            </a:r>
            <a:r>
              <a:rPr lang="es-ES" dirty="0">
                <a:solidFill>
                  <a:srgbClr val="0000FF"/>
                </a:solidFill>
              </a:rPr>
              <a:t>"</a:t>
            </a:r>
            <a:r>
              <a:rPr lang="en-US" dirty="0">
                <a:solidFill>
                  <a:srgbClr val="0000FF"/>
                </a:solidFill>
              </a:rPr>
              <a:t>, </a:t>
            </a:r>
            <a:r>
              <a:rPr lang="es-ES" dirty="0">
                <a:solidFill>
                  <a:srgbClr val="0000FF"/>
                </a:solidFill>
              </a:rPr>
              <a:t>"</a:t>
            </a:r>
            <a:r>
              <a:rPr lang="en-US" dirty="0">
                <a:solidFill>
                  <a:srgbClr val="0000FF"/>
                </a:solidFill>
              </a:rPr>
              <a:t>name</a:t>
            </a:r>
            <a:r>
              <a:rPr lang="es-ES" dirty="0">
                <a:solidFill>
                  <a:srgbClr val="0000FF"/>
                </a:solidFill>
              </a:rPr>
              <a:t>"</a:t>
            </a:r>
            <a:r>
              <a:rPr lang="en-US" dirty="0">
                <a:solidFill>
                  <a:srgbClr val="0000FF"/>
                </a:solidFill>
              </a:rPr>
              <a:t>: </a:t>
            </a:r>
            <a:r>
              <a:rPr lang="es-ES" dirty="0">
                <a:solidFill>
                  <a:srgbClr val="0000FF"/>
                </a:solidFill>
              </a:rPr>
              <a:t>"</a:t>
            </a:r>
            <a:r>
              <a:rPr lang="en-US" dirty="0">
                <a:solidFill>
                  <a:srgbClr val="0000FF"/>
                </a:solidFill>
              </a:rPr>
              <a:t>Office Supplies</a:t>
            </a:r>
            <a:r>
              <a:rPr lang="es-ES" dirty="0">
                <a:solidFill>
                  <a:srgbClr val="0000FF"/>
                </a:solidFill>
              </a:rPr>
              <a:t>"</a:t>
            </a:r>
            <a:r>
              <a:rPr lang="en-US" dirty="0">
                <a:solidFill>
                  <a:srgbClr val="0000FF"/>
                </a:solidFill>
              </a:rPr>
              <a:t>,</a:t>
            </a:r>
          </a:p>
          <a:p>
            <a:pPr marL="0" indent="0">
              <a:buNone/>
            </a:pPr>
            <a:r>
              <a:rPr lang="es-ES" dirty="0">
                <a:solidFill>
                  <a:srgbClr val="00B050"/>
                </a:solidFill>
              </a:rPr>
              <a:t>"</a:t>
            </a:r>
            <a:r>
              <a:rPr lang="es-ES" dirty="0" err="1">
                <a:solidFill>
                  <a:srgbClr val="00B050"/>
                </a:solidFill>
              </a:rPr>
              <a:t>childrenIDs</a:t>
            </a:r>
            <a:r>
              <a:rPr lang="es-ES" dirty="0">
                <a:solidFill>
                  <a:srgbClr val="00B050"/>
                </a:solidFill>
              </a:rPr>
              <a:t>": ["PC72", "PC73", "PC74"]</a:t>
            </a:r>
            <a:r>
              <a:rPr lang="es-ES" dirty="0">
                <a:solidFill>
                  <a:srgbClr val="0000FF"/>
                </a:solidFill>
              </a:rPr>
              <a:t>},</a:t>
            </a:r>
          </a:p>
          <a:p>
            <a:pPr marL="0" indent="0">
              <a:buNone/>
            </a:pPr>
            <a:r>
              <a:rPr lang="es-ES" dirty="0">
                <a:solidFill>
                  <a:srgbClr val="0000FF"/>
                </a:solidFill>
              </a:rPr>
              <a:t>{"</a:t>
            </a:r>
            <a:r>
              <a:rPr lang="es-ES" dirty="0" err="1">
                <a:solidFill>
                  <a:srgbClr val="0000FF"/>
                </a:solidFill>
              </a:rPr>
              <a:t>productCategoryID</a:t>
            </a:r>
            <a:r>
              <a:rPr lang="es-ES" dirty="0">
                <a:solidFill>
                  <a:srgbClr val="0000FF"/>
                </a:solidFill>
              </a:rPr>
              <a:t>": "PC72", "</a:t>
            </a:r>
            <a:r>
              <a:rPr lang="es-ES" dirty="0" err="1">
                <a:solidFill>
                  <a:srgbClr val="0000FF"/>
                </a:solidFill>
              </a:rPr>
              <a:t>name</a:t>
            </a:r>
            <a:r>
              <a:rPr lang="es-ES" dirty="0">
                <a:solidFill>
                  <a:srgbClr val="0000FF"/>
                </a:solidFill>
              </a:rPr>
              <a:t>": "</a:t>
            </a:r>
            <a:r>
              <a:rPr lang="es-ES" dirty="0" err="1">
                <a:solidFill>
                  <a:srgbClr val="0000FF"/>
                </a:solidFill>
              </a:rPr>
              <a:t>Writing</a:t>
            </a:r>
            <a:r>
              <a:rPr lang="es-ES" dirty="0">
                <a:solidFill>
                  <a:srgbClr val="0000FF"/>
                </a:solidFill>
              </a:rPr>
              <a:t> Instruments", </a:t>
            </a:r>
          </a:p>
          <a:p>
            <a:pPr marL="0" indent="0">
              <a:buNone/>
            </a:pPr>
            <a:r>
              <a:rPr lang="es-ES" dirty="0">
                <a:solidFill>
                  <a:srgbClr val="00B050"/>
                </a:solidFill>
              </a:rPr>
              <a:t>"</a:t>
            </a:r>
            <a:r>
              <a:rPr lang="es-ES" dirty="0" err="1">
                <a:solidFill>
                  <a:srgbClr val="00B050"/>
                </a:solidFill>
              </a:rPr>
              <a:t>childrenIDs</a:t>
            </a:r>
            <a:r>
              <a:rPr lang="es-ES" dirty="0">
                <a:solidFill>
                  <a:srgbClr val="00B050"/>
                </a:solidFill>
              </a:rPr>
              <a:t>": ["PC233", "PC234"]</a:t>
            </a:r>
            <a:r>
              <a:rPr lang="es-ES" dirty="0">
                <a:solidFill>
                  <a:srgbClr val="0000FF"/>
                </a:solidFill>
              </a:rPr>
              <a:t>},</a:t>
            </a:r>
          </a:p>
          <a:p>
            <a:pPr marL="0" indent="0">
              <a:buNone/>
            </a:pPr>
            <a:r>
              <a:rPr lang="es-ES" dirty="0">
                <a:solidFill>
                  <a:srgbClr val="0000FF"/>
                </a:solidFill>
              </a:rPr>
              <a:t>{"</a:t>
            </a:r>
            <a:r>
              <a:rPr lang="es-ES" dirty="0" err="1">
                <a:solidFill>
                  <a:srgbClr val="0000FF"/>
                </a:solidFill>
              </a:rPr>
              <a:t>productCategoryID</a:t>
            </a:r>
            <a:r>
              <a:rPr lang="es-ES" dirty="0">
                <a:solidFill>
                  <a:srgbClr val="0000FF"/>
                </a:solidFill>
              </a:rPr>
              <a:t>": "PC233", "</a:t>
            </a:r>
            <a:r>
              <a:rPr lang="es-ES" dirty="0" err="1">
                <a:solidFill>
                  <a:srgbClr val="0000FF"/>
                </a:solidFill>
              </a:rPr>
              <a:t>name</a:t>
            </a:r>
            <a:r>
              <a:rPr lang="es-ES" dirty="0">
                <a:solidFill>
                  <a:srgbClr val="0000FF"/>
                </a:solidFill>
              </a:rPr>
              <a:t>": "</a:t>
            </a:r>
            <a:r>
              <a:rPr lang="es-ES" dirty="0" err="1">
                <a:solidFill>
                  <a:srgbClr val="0000FF"/>
                </a:solidFill>
              </a:rPr>
              <a:t>Pencils</a:t>
            </a:r>
            <a:r>
              <a:rPr lang="es-ES" dirty="0">
                <a:solidFill>
                  <a:srgbClr val="0000FF"/>
                </a:solidFill>
              </a:rPr>
              <a:t>"}</a:t>
            </a:r>
          </a:p>
          <a:p>
            <a:pPr marL="0" indent="0">
              <a:buNone/>
            </a:pPr>
            <a:r>
              <a:rPr lang="es-ES" dirty="0">
                <a:solidFill>
                  <a:srgbClr val="0000FF"/>
                </a:solidFill>
              </a:rPr>
              <a:t>…</a:t>
            </a:r>
          </a:p>
          <a:p>
            <a:pPr marL="0" indent="0">
              <a:buNone/>
            </a:pPr>
            <a:r>
              <a:rPr lang="es-ES" dirty="0">
                <a:solidFill>
                  <a:srgbClr val="0000FF"/>
                </a:solidFill>
              </a:rPr>
              <a:t>}</a:t>
            </a:r>
          </a:p>
        </p:txBody>
      </p:sp>
    </p:spTree>
    <p:extLst>
      <p:ext uri="{BB962C8B-B14F-4D97-AF65-F5344CB8AC3E}">
        <p14:creationId xmlns:p14="http://schemas.microsoft.com/office/powerpoint/2010/main" val="19240948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normAutofit/>
          </a:bodyPr>
          <a:lstStyle/>
          <a:p>
            <a:r>
              <a:rPr lang="en-US" dirty="0"/>
              <a:t>The bottom nodes of the hierarchy, such as 'Pencils', do not have</a:t>
            </a:r>
          </a:p>
          <a:p>
            <a:pPr marL="0" indent="0">
              <a:buNone/>
            </a:pPr>
            <a:r>
              <a:rPr lang="en-US" dirty="0"/>
              <a:t>   children and; therefore, do not have a </a:t>
            </a:r>
            <a:r>
              <a:rPr lang="en-US" dirty="0" err="1">
                <a:solidFill>
                  <a:srgbClr val="00B050"/>
                </a:solidFill>
              </a:rPr>
              <a:t>childrenIDs</a:t>
            </a:r>
            <a:r>
              <a:rPr lang="en-US" dirty="0"/>
              <a:t> field.</a:t>
            </a:r>
          </a:p>
          <a:p>
            <a:r>
              <a:rPr lang="en-US" dirty="0"/>
              <a:t>This pattern is useful if you routinely need to retrieve the children or subparts of the instance modeled in the document. </a:t>
            </a:r>
          </a:p>
          <a:p>
            <a:r>
              <a:rPr lang="en-US" dirty="0"/>
              <a:t>For example, if you had to support a user interface that allowed users to drill down, you could use this pattern to fetch all the children or subparts of the current level of the hierarchy displayed in the interface.</a:t>
            </a:r>
            <a:endParaRPr lang="es-ES" dirty="0"/>
          </a:p>
        </p:txBody>
      </p:sp>
    </p:spTree>
    <p:extLst>
      <p:ext uri="{BB962C8B-B14F-4D97-AF65-F5344CB8AC3E}">
        <p14:creationId xmlns:p14="http://schemas.microsoft.com/office/powerpoint/2010/main" val="29204735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b="1" dirty="0" err="1"/>
              <a:t>Listing</a:t>
            </a:r>
            <a:r>
              <a:rPr lang="es-ES" b="1" dirty="0"/>
              <a:t> </a:t>
            </a:r>
            <a:r>
              <a:rPr lang="es-ES" b="1" dirty="0" err="1"/>
              <a:t>All</a:t>
            </a:r>
            <a:r>
              <a:rPr lang="es-ES" b="1" dirty="0"/>
              <a:t> </a:t>
            </a:r>
            <a:r>
              <a:rPr lang="es-ES" b="1" dirty="0" err="1"/>
              <a:t>Ancestors</a:t>
            </a:r>
            <a:endParaRPr lang="es-ES" b="1" dirty="0"/>
          </a:p>
          <a:p>
            <a:pPr marL="0" indent="0">
              <a:buNone/>
            </a:pPr>
            <a:r>
              <a:rPr lang="en-US" dirty="0"/>
              <a:t>Instead of just listing the parent in a child document, you could keep</a:t>
            </a:r>
          </a:p>
          <a:p>
            <a:pPr marL="0" indent="0">
              <a:buNone/>
            </a:pPr>
            <a:r>
              <a:rPr lang="en-US" dirty="0"/>
              <a:t>a list of all ancestors. </a:t>
            </a:r>
          </a:p>
          <a:p>
            <a:pPr marL="0" indent="0">
              <a:buNone/>
            </a:pPr>
            <a:r>
              <a:rPr lang="en-US" dirty="0"/>
              <a:t>For example, the 'Pencils' category could be structured in a document as:</a:t>
            </a:r>
          </a:p>
          <a:p>
            <a:pPr marL="0" indent="0">
              <a:buNone/>
            </a:pPr>
            <a:endParaRPr lang="en-US" dirty="0"/>
          </a:p>
          <a:p>
            <a:pPr marL="0" indent="0">
              <a:buNone/>
            </a:pPr>
            <a:r>
              <a:rPr lang="es-ES" dirty="0">
                <a:solidFill>
                  <a:srgbClr val="0000FF"/>
                </a:solidFill>
              </a:rPr>
              <a:t>{"</a:t>
            </a:r>
            <a:r>
              <a:rPr lang="es-ES" dirty="0" err="1">
                <a:solidFill>
                  <a:srgbClr val="0000FF"/>
                </a:solidFill>
              </a:rPr>
              <a:t>productCategoryID</a:t>
            </a:r>
            <a:r>
              <a:rPr lang="es-ES" dirty="0">
                <a:solidFill>
                  <a:srgbClr val="0000FF"/>
                </a:solidFill>
              </a:rPr>
              <a:t>": "PC233", "</a:t>
            </a:r>
            <a:r>
              <a:rPr lang="es-ES" dirty="0" err="1">
                <a:solidFill>
                  <a:srgbClr val="0000FF"/>
                </a:solidFill>
              </a:rPr>
              <a:t>name</a:t>
            </a:r>
            <a:r>
              <a:rPr lang="es-ES" dirty="0">
                <a:solidFill>
                  <a:srgbClr val="0000FF"/>
                </a:solidFill>
              </a:rPr>
              <a:t>": "</a:t>
            </a:r>
            <a:r>
              <a:rPr lang="es-ES" dirty="0" err="1">
                <a:solidFill>
                  <a:srgbClr val="0000FF"/>
                </a:solidFill>
              </a:rPr>
              <a:t>Pencils</a:t>
            </a:r>
            <a:r>
              <a:rPr lang="es-ES" dirty="0">
                <a:solidFill>
                  <a:srgbClr val="0000FF"/>
                </a:solidFill>
              </a:rPr>
              <a:t>", </a:t>
            </a:r>
          </a:p>
          <a:p>
            <a:pPr marL="0" indent="0">
              <a:buNone/>
            </a:pPr>
            <a:r>
              <a:rPr lang="es-ES" dirty="0"/>
              <a:t> </a:t>
            </a:r>
            <a:r>
              <a:rPr lang="es-ES" dirty="0">
                <a:solidFill>
                  <a:srgbClr val="00B050"/>
                </a:solidFill>
              </a:rPr>
              <a:t>"</a:t>
            </a:r>
            <a:r>
              <a:rPr lang="es-ES" dirty="0" err="1">
                <a:solidFill>
                  <a:srgbClr val="00B050"/>
                </a:solidFill>
              </a:rPr>
              <a:t>ancestors</a:t>
            </a:r>
            <a:r>
              <a:rPr lang="es-ES" dirty="0">
                <a:solidFill>
                  <a:srgbClr val="00B050"/>
                </a:solidFill>
              </a:rPr>
              <a:t>": ["PC72", "PC37", "PC01"]</a:t>
            </a:r>
            <a:r>
              <a:rPr lang="es-ES" dirty="0">
                <a:solidFill>
                  <a:srgbClr val="0000FF"/>
                </a:solidFill>
              </a:rPr>
              <a:t>}</a:t>
            </a:r>
          </a:p>
        </p:txBody>
      </p:sp>
    </p:spTree>
    <p:extLst>
      <p:ext uri="{BB962C8B-B14F-4D97-AF65-F5344CB8AC3E}">
        <p14:creationId xmlns:p14="http://schemas.microsoft.com/office/powerpoint/2010/main" val="40095893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r>
              <a:rPr lang="en-US" dirty="0"/>
              <a:t>This pattern is useful when you have to know the full path from any</a:t>
            </a:r>
          </a:p>
          <a:p>
            <a:pPr marL="0" indent="0">
              <a:buNone/>
            </a:pPr>
            <a:r>
              <a:rPr lang="en-US" dirty="0"/>
              <a:t>point in the hierarchy back to the root.</a:t>
            </a:r>
          </a:p>
          <a:p>
            <a:r>
              <a:rPr lang="en-US" dirty="0"/>
              <a:t>An advantage of this pattern is that you can retrieve the full path to</a:t>
            </a:r>
          </a:p>
          <a:p>
            <a:pPr marL="0" indent="0">
              <a:buNone/>
            </a:pPr>
            <a:r>
              <a:rPr lang="en-US" dirty="0"/>
              <a:t>the root in a single read operation. </a:t>
            </a:r>
          </a:p>
          <a:p>
            <a:r>
              <a:rPr lang="en-US" dirty="0"/>
              <a:t>On the other hand, using a parent or child reference</a:t>
            </a:r>
          </a:p>
          <a:p>
            <a:pPr marL="0" indent="0">
              <a:buNone/>
            </a:pPr>
            <a:r>
              <a:rPr lang="en-US" dirty="0"/>
              <a:t>requires multiple reads, one for each additional level of the hierarchy.</a:t>
            </a:r>
            <a:endParaRPr lang="es-ES" dirty="0"/>
          </a:p>
        </p:txBody>
      </p:sp>
    </p:spTree>
    <p:extLst>
      <p:ext uri="{BB962C8B-B14F-4D97-AF65-F5344CB8AC3E}">
        <p14:creationId xmlns:p14="http://schemas.microsoft.com/office/powerpoint/2010/main" val="1586038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A disadvantage of this approach is that changes to the hierarchy may</a:t>
            </a:r>
          </a:p>
          <a:p>
            <a:pPr marL="0" indent="0">
              <a:buNone/>
            </a:pPr>
            <a:r>
              <a:rPr lang="en-US" dirty="0"/>
              <a:t>   require many write operations. </a:t>
            </a:r>
          </a:p>
          <a:p>
            <a:r>
              <a:rPr lang="en-US" dirty="0"/>
              <a:t>The higher up in the hierarchy the change is, the more documents will have to be updated. </a:t>
            </a:r>
          </a:p>
          <a:p>
            <a:r>
              <a:rPr lang="en-US" dirty="0"/>
              <a:t>For </a:t>
            </a:r>
            <a:r>
              <a:rPr lang="en-US" dirty="0" err="1"/>
              <a:t>example,if</a:t>
            </a:r>
            <a:r>
              <a:rPr lang="en-US" dirty="0"/>
              <a:t> a new level was introduced between 'Product Category' and 'Office Supplies', all documents below the new entry would have to </a:t>
            </a:r>
            <a:r>
              <a:rPr lang="es-ES" dirty="0"/>
              <a:t>be </a:t>
            </a:r>
            <a:r>
              <a:rPr lang="es-ES" dirty="0" err="1"/>
              <a:t>updated</a:t>
            </a:r>
            <a:r>
              <a:rPr lang="es-ES" dirty="0"/>
              <a:t>.</a:t>
            </a:r>
          </a:p>
        </p:txBody>
      </p:sp>
    </p:spTree>
    <p:extLst>
      <p:ext uri="{BB962C8B-B14F-4D97-AF65-F5344CB8AC3E}">
        <p14:creationId xmlns:p14="http://schemas.microsoft.com/office/powerpoint/2010/main" val="25269639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838200" y="1872921"/>
            <a:ext cx="10515600" cy="4351338"/>
          </a:xfrm>
        </p:spPr>
        <p:txBody>
          <a:bodyPr>
            <a:normAutofit/>
          </a:bodyPr>
          <a:lstStyle/>
          <a:p>
            <a:r>
              <a:rPr lang="en-US" dirty="0"/>
              <a:t>The patterns described here are useful in many situations, </a:t>
            </a:r>
            <a:r>
              <a:rPr lang="en-US" dirty="0">
                <a:solidFill>
                  <a:srgbClr val="0000FF"/>
                </a:solidFill>
              </a:rPr>
              <a:t>but you should always evaluate the utility of a pattern with reference to the kinds of </a:t>
            </a:r>
            <a:r>
              <a:rPr lang="en-US" dirty="0">
                <a:solidFill>
                  <a:srgbClr val="00B050"/>
                </a:solidFill>
              </a:rPr>
              <a:t>queries</a:t>
            </a:r>
            <a:r>
              <a:rPr lang="en-US" dirty="0"/>
              <a:t> you will execute </a:t>
            </a:r>
            <a:r>
              <a:rPr lang="en-US" dirty="0">
                <a:solidFill>
                  <a:srgbClr val="00B050"/>
                </a:solidFill>
              </a:rPr>
              <a:t>and the expected changes </a:t>
            </a:r>
            <a:r>
              <a:rPr lang="en-US" dirty="0"/>
              <a:t>that will occur over the lives of the documents. </a:t>
            </a:r>
          </a:p>
          <a:p>
            <a:r>
              <a:rPr lang="en-US" dirty="0"/>
              <a:t>Patterns should support the way you will query and maintain documents by making those operations faster or less complicated </a:t>
            </a:r>
            <a:r>
              <a:rPr lang="es-ES" dirty="0" err="1"/>
              <a:t>than</a:t>
            </a:r>
            <a:r>
              <a:rPr lang="es-ES" dirty="0"/>
              <a:t> </a:t>
            </a:r>
            <a:r>
              <a:rPr lang="es-ES" dirty="0" err="1"/>
              <a:t>other</a:t>
            </a:r>
            <a:r>
              <a:rPr lang="es-ES" dirty="0"/>
              <a:t> </a:t>
            </a:r>
            <a:r>
              <a:rPr lang="es-ES" dirty="0" err="1"/>
              <a:t>options</a:t>
            </a:r>
            <a:r>
              <a:rPr lang="es-ES" dirty="0"/>
              <a:t>.</a:t>
            </a:r>
          </a:p>
        </p:txBody>
      </p:sp>
    </p:spTree>
    <p:extLst>
      <p:ext uri="{BB962C8B-B14F-4D97-AF65-F5344CB8AC3E}">
        <p14:creationId xmlns:p14="http://schemas.microsoft.com/office/powerpoint/2010/main" val="3334254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r>
              <a:rPr lang="en-US" dirty="0"/>
              <a:t>This figure depicts a simple </a:t>
            </a:r>
            <a:r>
              <a:rPr lang="en-US" dirty="0">
                <a:solidFill>
                  <a:srgbClr val="FF0000"/>
                </a:solidFill>
              </a:rPr>
              <a:t>normalized</a:t>
            </a:r>
            <a:r>
              <a:rPr lang="en-US" dirty="0"/>
              <a:t> model. </a:t>
            </a:r>
          </a:p>
          <a:p>
            <a:r>
              <a:rPr lang="en-US" dirty="0"/>
              <a:t>Even this simple model requires (</a:t>
            </a:r>
            <a:r>
              <a:rPr lang="en-US" dirty="0">
                <a:solidFill>
                  <a:srgbClr val="0000FF"/>
                </a:solidFill>
              </a:rPr>
              <a:t>traditionally</a:t>
            </a:r>
            <a:r>
              <a:rPr lang="en-US" dirty="0"/>
              <a:t>) nine tables to capture a basic set of data about the entities:</a:t>
            </a:r>
          </a:p>
          <a:p>
            <a:pPr marL="0" indent="0">
              <a:buNone/>
            </a:pPr>
            <a:r>
              <a:rPr lang="en-US" dirty="0">
                <a:solidFill>
                  <a:srgbClr val="00B050"/>
                </a:solidFill>
              </a:rPr>
              <a:t>customer, order, </a:t>
            </a:r>
            <a:r>
              <a:rPr lang="en-US" dirty="0" err="1">
                <a:solidFill>
                  <a:srgbClr val="00B050"/>
                </a:solidFill>
              </a:rPr>
              <a:t>order_item</a:t>
            </a:r>
            <a:r>
              <a:rPr lang="en-US" dirty="0">
                <a:solidFill>
                  <a:srgbClr val="00B050"/>
                </a:solidFill>
              </a:rPr>
              <a:t>, </a:t>
            </a:r>
            <a:r>
              <a:rPr lang="en-US" dirty="0" err="1">
                <a:solidFill>
                  <a:srgbClr val="00B050"/>
                </a:solidFill>
              </a:rPr>
              <a:t>customeraddress</a:t>
            </a:r>
            <a:r>
              <a:rPr lang="en-US" dirty="0">
                <a:solidFill>
                  <a:srgbClr val="00B050"/>
                </a:solidFill>
              </a:rPr>
              <a:t>, </a:t>
            </a:r>
            <a:r>
              <a:rPr lang="en-US" dirty="0" err="1">
                <a:solidFill>
                  <a:srgbClr val="00B050"/>
                </a:solidFill>
              </a:rPr>
              <a:t>customercredhry</a:t>
            </a:r>
            <a:r>
              <a:rPr lang="en-US" dirty="0">
                <a:solidFill>
                  <a:srgbClr val="00B050"/>
                </a:solidFill>
              </a:rPr>
              <a:t>, promotion, product, </a:t>
            </a:r>
            <a:r>
              <a:rPr lang="en-US" dirty="0" err="1">
                <a:solidFill>
                  <a:srgbClr val="00B050"/>
                </a:solidFill>
              </a:rPr>
              <a:t>dailyinventory</a:t>
            </a:r>
            <a:r>
              <a:rPr lang="en-US" dirty="0">
                <a:solidFill>
                  <a:srgbClr val="00B050"/>
                </a:solidFill>
              </a:rPr>
              <a:t>, </a:t>
            </a:r>
            <a:r>
              <a:rPr lang="en-US" b="1" dirty="0" err="1">
                <a:solidFill>
                  <a:srgbClr val="00B050"/>
                </a:solidFill>
              </a:rPr>
              <a:t>custxprom</a:t>
            </a:r>
            <a:r>
              <a:rPr lang="en-US" dirty="0">
                <a:solidFill>
                  <a:srgbClr val="00B050"/>
                </a:solidFill>
              </a:rPr>
              <a:t> </a:t>
            </a:r>
            <a:r>
              <a:rPr lang="en-US" dirty="0">
                <a:sym typeface="Wingdings" panose="05000000000000000000" pitchFamily="2" charset="2"/>
              </a:rPr>
              <a:t>(the last one resulting from the many-to-many relationship between Customers and Promotions).</a:t>
            </a:r>
            <a:endParaRPr lang="en-US" dirty="0"/>
          </a:p>
          <a:p>
            <a:endParaRPr lang="en-US" dirty="0"/>
          </a:p>
        </p:txBody>
      </p:sp>
    </p:spTree>
    <p:extLst>
      <p:ext uri="{BB962C8B-B14F-4D97-AF65-F5344CB8AC3E}">
        <p14:creationId xmlns:p14="http://schemas.microsoft.com/office/powerpoint/2010/main" val="187128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4900</Words>
  <Application>Microsoft Office PowerPoint</Application>
  <PresentationFormat>Widescreen</PresentationFormat>
  <Paragraphs>421</Paragraphs>
  <Slides>89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89</vt:i4>
      </vt:variant>
    </vt:vector>
  </HeadingPairs>
  <TitlesOfParts>
    <vt:vector size="93" baseType="lpstr">
      <vt:lpstr>Arial</vt:lpstr>
      <vt:lpstr>Calibri</vt:lpstr>
      <vt:lpstr>Calibri Light</vt:lpstr>
      <vt:lpstr>Tema de Office</vt:lpstr>
      <vt:lpstr>Designing for document databases</vt:lpstr>
      <vt:lpstr>Introduction</vt:lpstr>
      <vt:lpstr>PowerPoint Presentation</vt:lpstr>
      <vt:lpstr>PowerPoint Presentation</vt:lpstr>
      <vt:lpstr>PowerPoint Presentation</vt:lpstr>
      <vt:lpstr>PowerPoint Presentation</vt:lpstr>
      <vt:lpstr>Normalization, Denormalization, and the Search for Proper Balance</vt:lpstr>
      <vt:lpstr>PowerPoint Presentation</vt:lpstr>
      <vt:lpstr>PowerPoint Presentation</vt:lpstr>
      <vt:lpstr>The Need for Joins</vt:lpstr>
      <vt:lpstr>PowerPoint Presentation</vt:lpstr>
      <vt:lpstr>PowerPoint Presentation</vt:lpstr>
      <vt:lpstr>PowerPoint Presentation</vt:lpstr>
      <vt:lpstr>PowerPoint Presentation</vt:lpstr>
      <vt:lpstr>PowerPoint Presentation</vt:lpstr>
      <vt:lpstr>PowerPoint Presentation</vt:lpstr>
      <vt:lpstr>Executing Joins: The Heavy Lifting of Relational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Would a Document Database Modeler Do?</vt:lpstr>
      <vt:lpstr>PowerPoint Presentation</vt:lpstr>
      <vt:lpstr>Is this idea a novelty? No!</vt:lpstr>
      <vt:lpstr>PowerPoint Presentation</vt:lpstr>
      <vt:lpstr>The Joy* of Denormalization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Avoid Overusing Denormalization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Planning for Mutable 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Indexes</vt:lpstr>
      <vt:lpstr>Read-Heavy Applications</vt:lpstr>
      <vt:lpstr>Write-Heavy Applications</vt:lpstr>
      <vt:lpstr>Write-Heavy Applications</vt:lpstr>
      <vt:lpstr>PowerPoint Presentation</vt:lpstr>
      <vt:lpstr>PowerPoint Presentation</vt:lpstr>
      <vt:lpstr>PowerPoint Presentation</vt:lpstr>
      <vt:lpstr>Modeling common relations</vt:lpstr>
      <vt:lpstr>One-to-Many Relations in Document Databases</vt:lpstr>
      <vt:lpstr>PowerPoint Presentation</vt:lpstr>
      <vt:lpstr>One-to-Many Relations in Document Databases</vt:lpstr>
      <vt:lpstr>Many-to-Many Relations in Document Databases</vt:lpstr>
      <vt:lpstr>PowerPoint Presentation</vt:lpstr>
      <vt:lpstr>PowerPoint Presentation</vt:lpstr>
      <vt:lpstr>Many-to-Many Relations in Document Databases</vt:lpstr>
      <vt:lpstr>Modeling Hierarchies in Document Databases</vt:lpstr>
      <vt:lpstr>PowerPoint Presentation</vt:lpstr>
      <vt:lpstr>Modeling Hierarchies in Document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Universidad Nacional de Colombia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for document databases</dc:title>
  <dc:creator>pete96</dc:creator>
  <cp:lastModifiedBy>Francisco Moreno</cp:lastModifiedBy>
  <cp:revision>72</cp:revision>
  <dcterms:created xsi:type="dcterms:W3CDTF">2016-03-03T23:13:48Z</dcterms:created>
  <dcterms:modified xsi:type="dcterms:W3CDTF">2022-10-11T20:16:40Z</dcterms:modified>
</cp:coreProperties>
</file>