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308" r:id="rId14"/>
    <p:sldId id="309" r:id="rId15"/>
    <p:sldId id="269" r:id="rId16"/>
    <p:sldId id="270" r:id="rId17"/>
    <p:sldId id="271" r:id="rId18"/>
    <p:sldId id="272" r:id="rId19"/>
    <p:sldId id="273" r:id="rId20"/>
    <p:sldId id="274" r:id="rId21"/>
    <p:sldId id="275" r:id="rId22"/>
    <p:sldId id="276" r:id="rId23"/>
    <p:sldId id="292"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7" d="100"/>
          <a:sy n="77" d="100"/>
        </p:scale>
        <p:origin x="126" y="7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CBEA5358-5E4F-474E-80C1-2229D2E82D9F}" type="datetimeFigureOut">
              <a:rPr lang="es-ES" smtClean="0"/>
              <a:t>10/05/2022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hasCustomPrompt="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BEA5358-5E4F-474E-80C1-2229D2E82D9F}" type="datetimeFigureOut">
              <a:rPr lang="es-ES" smtClean="0"/>
              <a:t>10/05/2022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BEA5358-5E4F-474E-80C1-2229D2E82D9F}" type="datetimeFigureOut">
              <a:rPr lang="es-ES" smtClean="0"/>
              <a:t>10/05/2022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BEA5358-5E4F-474E-80C1-2229D2E82D9F}" type="datetimeFigureOut">
              <a:rPr lang="es-ES" smtClean="0"/>
              <a:t>10/05/2022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BEA5358-5E4F-474E-80C1-2229D2E82D9F}" type="datetimeFigureOut">
              <a:rPr lang="es-ES" smtClean="0"/>
              <a:t>10/05/2022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BEA5358-5E4F-474E-80C1-2229D2E82D9F}" type="datetimeFigureOut">
              <a:rPr lang="es-ES" smtClean="0"/>
              <a:t>10/05/2022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BEA5358-5E4F-474E-80C1-2229D2E82D9F}" type="datetimeFigureOut">
              <a:rPr lang="es-ES" smtClean="0"/>
              <a:t>10/05/2022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BEA5358-5E4F-474E-80C1-2229D2E82D9F}" type="datetimeFigureOut">
              <a:rPr lang="es-ES" smtClean="0"/>
              <a:t>10/05/2022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A5358-5E4F-474E-80C1-2229D2E82D9F}" type="datetimeFigureOut">
              <a:rPr lang="es-ES" smtClean="0"/>
              <a:t>10/05/2022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BEA5358-5E4F-474E-80C1-2229D2E82D9F}" type="datetimeFigureOut">
              <a:rPr lang="es-ES" smtClean="0"/>
              <a:t>10/05/2022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BEA5358-5E4F-474E-80C1-2229D2E82D9F}" type="datetimeFigureOut">
              <a:rPr lang="es-ES" smtClean="0"/>
              <a:t>10/05/2022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83BF690-03FE-4FF7-8A66-3175347E7569}"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A5358-5E4F-474E-80C1-2229D2E82D9F}" type="datetimeFigureOut">
              <a:rPr lang="es-ES" smtClean="0"/>
              <a:t>10/05/2022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BF690-03FE-4FF7-8A66-3175347E7569}"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ngodb.com/docs/database-tools/installation/install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solidFill>
                  <a:srgbClr val="0000FF"/>
                </a:solidFill>
              </a:rPr>
              <a:t>MongoDB</a:t>
            </a:r>
            <a:endParaRPr lang="es-ES" dirty="0">
              <a:solidFill>
                <a:srgbClr val="0000FF"/>
              </a:solidFill>
            </a:endParaRPr>
          </a:p>
        </p:txBody>
      </p:sp>
      <p:sp>
        <p:nvSpPr>
          <p:cNvPr id="3" name="Subtítulo 2"/>
          <p:cNvSpPr>
            <a:spLocks noGrp="1"/>
          </p:cNvSpPr>
          <p:nvPr>
            <p:ph type="subTitle" idx="1"/>
          </p:nvPr>
        </p:nvSpPr>
        <p:spPr/>
        <p:txBody>
          <a:bodyPr/>
          <a:lstStyle/>
          <a:p>
            <a:r>
              <a:rPr lang="es-ES" dirty="0" err="1"/>
              <a:t>Excerpts</a:t>
            </a:r>
            <a:r>
              <a:rPr lang="es-ES" dirty="0"/>
              <a:t> </a:t>
            </a:r>
            <a:r>
              <a:rPr lang="es-ES" dirty="0" err="1"/>
              <a:t>from</a:t>
            </a:r>
            <a:r>
              <a:rPr lang="es-ES" dirty="0"/>
              <a:t> </a:t>
            </a:r>
          </a:p>
          <a:p>
            <a:r>
              <a:rPr lang="es-ES" dirty="0"/>
              <a:t>“</a:t>
            </a:r>
            <a:r>
              <a:rPr lang="es-ES" i="1" dirty="0" err="1"/>
              <a:t>The</a:t>
            </a:r>
            <a:r>
              <a:rPr lang="es-ES" i="1" dirty="0"/>
              <a:t> Little </a:t>
            </a:r>
            <a:r>
              <a:rPr lang="es-ES" i="1" dirty="0" err="1"/>
              <a:t>MongoDB</a:t>
            </a:r>
            <a:r>
              <a:rPr lang="es-ES" i="1" dirty="0"/>
              <a:t> Book</a:t>
            </a:r>
            <a:r>
              <a:rPr lang="es-ES" dirty="0"/>
              <a:t>”</a:t>
            </a:r>
          </a:p>
          <a:p>
            <a:r>
              <a:rPr lang="es-ES" dirty="0"/>
              <a:t>Karl </a:t>
            </a:r>
            <a:r>
              <a:rPr lang="es-ES" dirty="0" err="1"/>
              <a:t>Seguin</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lnSpcReduction="10000"/>
          </a:bodyPr>
          <a:lstStyle/>
          <a:p>
            <a:r>
              <a:rPr lang="en-US" dirty="0"/>
              <a:t>You can now use the find command against unicorns to return a list of documents:</a:t>
            </a:r>
          </a:p>
          <a:p>
            <a:pPr marL="0" indent="0">
              <a:buNone/>
            </a:pPr>
            <a:r>
              <a:rPr lang="es-ES" dirty="0" err="1">
                <a:solidFill>
                  <a:srgbClr val="0070C0"/>
                </a:solidFill>
              </a:rPr>
              <a:t>db.unicorns.find</a:t>
            </a:r>
            <a:r>
              <a:rPr lang="es-ES" dirty="0">
                <a:solidFill>
                  <a:srgbClr val="0070C0"/>
                </a:solidFill>
              </a:rPr>
              <a:t>()</a:t>
            </a:r>
          </a:p>
          <a:p>
            <a:pPr marL="0" indent="0">
              <a:buNone/>
            </a:pPr>
            <a:r>
              <a:rPr lang="es-ES" dirty="0"/>
              <a:t>Try </a:t>
            </a:r>
            <a:r>
              <a:rPr lang="es-ES" dirty="0" err="1"/>
              <a:t>also</a:t>
            </a:r>
            <a:r>
              <a:rPr lang="es-ES" dirty="0"/>
              <a:t>: </a:t>
            </a:r>
            <a:r>
              <a:rPr lang="es-ES" dirty="0" err="1">
                <a:solidFill>
                  <a:srgbClr val="0070C0"/>
                </a:solidFill>
              </a:rPr>
              <a:t>db.unicorns.find</a:t>
            </a:r>
            <a:r>
              <a:rPr lang="es-ES" dirty="0">
                <a:solidFill>
                  <a:srgbClr val="0070C0"/>
                </a:solidFill>
              </a:rPr>
              <a:t>().</a:t>
            </a:r>
            <a:r>
              <a:rPr lang="es-ES" dirty="0" err="1">
                <a:solidFill>
                  <a:srgbClr val="0070C0"/>
                </a:solidFill>
              </a:rPr>
              <a:t>pretty</a:t>
            </a:r>
            <a:r>
              <a:rPr lang="es-ES" dirty="0">
                <a:solidFill>
                  <a:srgbClr val="0070C0"/>
                </a:solidFill>
              </a:rPr>
              <a:t>()</a:t>
            </a:r>
          </a:p>
          <a:p>
            <a:pPr marL="0" indent="0">
              <a:buNone/>
            </a:pPr>
            <a:endParaRPr lang="es-ES" dirty="0">
              <a:solidFill>
                <a:srgbClr val="0070C0"/>
              </a:solidFill>
            </a:endParaRPr>
          </a:p>
          <a:p>
            <a:r>
              <a:rPr lang="en-US" dirty="0"/>
              <a:t>Notice that, in addition to the data you specified, there is an </a:t>
            </a:r>
            <a:r>
              <a:rPr lang="en-US" dirty="0">
                <a:solidFill>
                  <a:srgbClr val="0000FF"/>
                </a:solidFill>
              </a:rPr>
              <a:t>_id </a:t>
            </a:r>
            <a:r>
              <a:rPr lang="en-US" dirty="0"/>
              <a:t>field. Every document must have a unique </a:t>
            </a:r>
            <a:r>
              <a:rPr lang="en-US" dirty="0">
                <a:solidFill>
                  <a:srgbClr val="0000FF"/>
                </a:solidFill>
              </a:rPr>
              <a:t>_id </a:t>
            </a:r>
            <a:r>
              <a:rPr lang="en-US" dirty="0"/>
              <a:t>field.</a:t>
            </a:r>
          </a:p>
          <a:p>
            <a:r>
              <a:rPr lang="en-US" dirty="0"/>
              <a:t>You can either generate one yourself or let MongoDB generate a value for you which has the type </a:t>
            </a:r>
            <a:r>
              <a:rPr lang="en-US" dirty="0" err="1"/>
              <a:t>ObjectId</a:t>
            </a:r>
            <a:r>
              <a:rPr lang="en-US" dirty="0"/>
              <a:t>. Most of the time you will probably want to let MongoDB generate it for you.</a:t>
            </a:r>
            <a:endParaRPr lang="es-ES"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err="1"/>
              <a:t>Now</a:t>
            </a:r>
            <a:r>
              <a:rPr lang="es-ES" dirty="0"/>
              <a:t> </a:t>
            </a:r>
            <a:r>
              <a:rPr lang="es-ES" dirty="0" err="1"/>
              <a:t>insert</a:t>
            </a:r>
            <a:r>
              <a:rPr lang="es-ES" dirty="0"/>
              <a:t>:</a:t>
            </a:r>
          </a:p>
          <a:p>
            <a:pPr marL="0" indent="0">
              <a:buNone/>
            </a:pPr>
            <a:endParaRPr lang="es-ES" dirty="0"/>
          </a:p>
          <a:p>
            <a:pPr marL="0" indent="0">
              <a:buNone/>
            </a:pPr>
            <a:r>
              <a:rPr lang="es-ES" dirty="0" err="1">
                <a:solidFill>
                  <a:srgbClr val="0070C0"/>
                </a:solidFill>
              </a:rPr>
              <a:t>db.unicorns.insert</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Leto</a:t>
            </a:r>
            <a:r>
              <a:rPr lang="es-ES" dirty="0">
                <a:solidFill>
                  <a:srgbClr val="0070C0"/>
                </a:solidFill>
              </a:rPr>
              <a:t>',</a:t>
            </a:r>
          </a:p>
          <a:p>
            <a:pPr marL="0" indent="0">
              <a:buNone/>
            </a:pPr>
            <a:r>
              <a:rPr lang="es-ES" dirty="0" err="1">
                <a:solidFill>
                  <a:srgbClr val="0070C0"/>
                </a:solidFill>
              </a:rPr>
              <a:t>gender</a:t>
            </a:r>
            <a:r>
              <a:rPr lang="es-ES" dirty="0">
                <a:solidFill>
                  <a:srgbClr val="0070C0"/>
                </a:solidFill>
              </a:rPr>
              <a:t>: 'm',</a:t>
            </a:r>
          </a:p>
          <a:p>
            <a:pPr marL="0" indent="0">
              <a:buNone/>
            </a:pPr>
            <a:r>
              <a:rPr lang="es-ES" dirty="0">
                <a:solidFill>
                  <a:srgbClr val="0070C0"/>
                </a:solidFill>
              </a:rPr>
              <a:t>home: '</a:t>
            </a:r>
            <a:r>
              <a:rPr lang="es-ES" dirty="0" err="1">
                <a:solidFill>
                  <a:srgbClr val="0070C0"/>
                </a:solidFill>
              </a:rPr>
              <a:t>Arrakeen</a:t>
            </a:r>
            <a:r>
              <a:rPr lang="es-ES" dirty="0">
                <a:solidFill>
                  <a:srgbClr val="0070C0"/>
                </a:solidFill>
              </a:rPr>
              <a:t>',</a:t>
            </a:r>
          </a:p>
          <a:p>
            <a:pPr marL="0" indent="0">
              <a:buNone/>
            </a:pPr>
            <a:r>
              <a:rPr lang="es-ES" dirty="0" err="1">
                <a:solidFill>
                  <a:srgbClr val="0070C0"/>
                </a:solidFill>
              </a:rPr>
              <a:t>worm</a:t>
            </a:r>
            <a:r>
              <a:rPr lang="es-ES" dirty="0">
                <a:solidFill>
                  <a:srgbClr val="0070C0"/>
                </a:solidFill>
              </a:rPr>
              <a:t>: </a:t>
            </a:r>
            <a:r>
              <a:rPr lang="es-ES" b="1" dirty="0">
                <a:solidFill>
                  <a:srgbClr val="0070C0"/>
                </a:solidFill>
              </a:rPr>
              <a:t>false</a:t>
            </a:r>
            <a:r>
              <a:rPr lang="es-ES" dirty="0">
                <a:solidFill>
                  <a:srgbClr val="0070C0"/>
                </a:solidFill>
              </a:rPr>
              <a:t>})</a:t>
            </a:r>
          </a:p>
          <a:p>
            <a:pPr marL="0" indent="0">
              <a:buNone/>
            </a:pPr>
            <a:endParaRPr lang="es-ES" dirty="0">
              <a:solidFill>
                <a:srgbClr val="0070C0"/>
              </a:solidFill>
            </a:endParaRPr>
          </a:p>
          <a:p>
            <a:pPr marL="0" indent="0">
              <a:buNone/>
            </a:pPr>
            <a:r>
              <a:rPr lang="es-ES" dirty="0" err="1">
                <a:solidFill>
                  <a:srgbClr val="0070C0"/>
                </a:solidFill>
              </a:rPr>
              <a:t>db.unicorns.find</a:t>
            </a:r>
            <a:r>
              <a:rPr lang="es-ES" dirty="0">
                <a:solidFill>
                  <a:srgbClr val="0070C0"/>
                </a:solidFill>
              </a:rPr>
              <a:t>()</a:t>
            </a:r>
          </a:p>
          <a:p>
            <a:pPr marL="0" indent="0">
              <a:buNone/>
            </a:pPr>
            <a:endParaRPr lang="es-ES"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lnSpcReduction="10000"/>
          </a:bodyPr>
          <a:lstStyle/>
          <a:p>
            <a:r>
              <a:rPr lang="en-US" dirty="0"/>
              <a:t>There is one practical aspect of MongoDB you need to have a good grasp of before moving to more advanced topics: </a:t>
            </a:r>
            <a:r>
              <a:rPr lang="en-US" dirty="0">
                <a:solidFill>
                  <a:srgbClr val="00B050"/>
                </a:solidFill>
              </a:rPr>
              <a:t>query selectors</a:t>
            </a:r>
            <a:r>
              <a:rPr lang="en-US" dirty="0"/>
              <a:t>.</a:t>
            </a:r>
          </a:p>
          <a:p>
            <a:r>
              <a:rPr lang="en-US" dirty="0"/>
              <a:t>First, remove what we have put so far in the </a:t>
            </a:r>
            <a:r>
              <a:rPr lang="es-ES" dirty="0" err="1"/>
              <a:t>unicorns</a:t>
            </a:r>
            <a:r>
              <a:rPr lang="es-ES" dirty="0"/>
              <a:t> </a:t>
            </a:r>
            <a:r>
              <a:rPr lang="es-ES" dirty="0" err="1"/>
              <a:t>collection</a:t>
            </a:r>
            <a:r>
              <a:rPr lang="es-ES" dirty="0"/>
              <a:t> </a:t>
            </a:r>
            <a:r>
              <a:rPr lang="es-ES" dirty="0" err="1"/>
              <a:t>via</a:t>
            </a:r>
            <a:r>
              <a:rPr lang="es-ES" dirty="0"/>
              <a:t>: </a:t>
            </a:r>
          </a:p>
          <a:p>
            <a:pPr marL="0" indent="0">
              <a:buNone/>
            </a:pPr>
            <a:r>
              <a:rPr lang="es-ES" dirty="0" err="1">
                <a:solidFill>
                  <a:srgbClr val="0070C0"/>
                </a:solidFill>
              </a:rPr>
              <a:t>db.unicorns.</a:t>
            </a:r>
            <a:r>
              <a:rPr lang="es-ES" b="1" dirty="0" err="1">
                <a:solidFill>
                  <a:srgbClr val="0070C0"/>
                </a:solidFill>
              </a:rPr>
              <a:t>remove</a:t>
            </a:r>
            <a:r>
              <a:rPr lang="es-ES" dirty="0">
                <a:solidFill>
                  <a:srgbClr val="0070C0"/>
                </a:solidFill>
              </a:rPr>
              <a:t>({})</a:t>
            </a:r>
          </a:p>
          <a:p>
            <a:pPr marL="0" indent="0">
              <a:buNone/>
            </a:pPr>
            <a:r>
              <a:rPr lang="es-ES" dirty="0"/>
              <a:t>Try </a:t>
            </a:r>
            <a:r>
              <a:rPr lang="es-ES" dirty="0" err="1"/>
              <a:t>also</a:t>
            </a:r>
            <a:r>
              <a:rPr lang="es-ES" dirty="0"/>
              <a:t> </a:t>
            </a:r>
            <a:r>
              <a:rPr lang="es-ES" dirty="0" err="1"/>
              <a:t>this</a:t>
            </a:r>
            <a:r>
              <a:rPr lang="es-ES" dirty="0"/>
              <a:t>: </a:t>
            </a:r>
            <a:r>
              <a:rPr lang="es-ES" dirty="0" err="1">
                <a:solidFill>
                  <a:srgbClr val="0070C0"/>
                </a:solidFill>
              </a:rPr>
              <a:t>db.unicorns.</a:t>
            </a:r>
            <a:r>
              <a:rPr lang="es-ES" b="1" dirty="0" err="1">
                <a:solidFill>
                  <a:srgbClr val="0070C0"/>
                </a:solidFill>
              </a:rPr>
              <a:t>drop</a:t>
            </a:r>
            <a:r>
              <a:rPr lang="es-ES" dirty="0">
                <a:solidFill>
                  <a:srgbClr val="0070C0"/>
                </a:solidFill>
              </a:rPr>
              <a:t>()</a:t>
            </a:r>
          </a:p>
          <a:p>
            <a:pPr marL="0" indent="0">
              <a:buNone/>
            </a:pPr>
            <a:r>
              <a:rPr lang="es-ES" sz="2400" dirty="0"/>
              <a:t>Nota: </a:t>
            </a:r>
            <a:r>
              <a:rPr lang="es-ES" sz="2400" dirty="0" err="1"/>
              <a:t>remove</a:t>
            </a:r>
            <a:r>
              <a:rPr lang="es-ES" sz="2400" dirty="0"/>
              <a:t> y </a:t>
            </a:r>
            <a:r>
              <a:rPr lang="es-ES" sz="2400" dirty="0" err="1"/>
              <a:t>drop</a:t>
            </a:r>
            <a:r>
              <a:rPr lang="es-ES" sz="2400" dirty="0"/>
              <a:t> son análogos a </a:t>
            </a:r>
            <a:r>
              <a:rPr lang="es-ES" sz="2400" dirty="0" err="1"/>
              <a:t>delete</a:t>
            </a:r>
            <a:r>
              <a:rPr lang="es-ES" sz="2400" dirty="0"/>
              <a:t> y </a:t>
            </a:r>
            <a:r>
              <a:rPr lang="es-ES" sz="2400" dirty="0" err="1"/>
              <a:t>drop</a:t>
            </a:r>
            <a:r>
              <a:rPr lang="es-ES" sz="2400" dirty="0"/>
              <a:t> de SQL…</a:t>
            </a:r>
          </a:p>
          <a:p>
            <a:r>
              <a:rPr lang="es-ES" dirty="0" err="1"/>
              <a:t>Issue</a:t>
            </a:r>
            <a:r>
              <a:rPr lang="es-ES" dirty="0"/>
              <a:t> </a:t>
            </a:r>
            <a:r>
              <a:rPr lang="es-ES" dirty="0" err="1"/>
              <a:t>the</a:t>
            </a:r>
            <a:r>
              <a:rPr lang="es-ES" dirty="0"/>
              <a:t> </a:t>
            </a:r>
            <a:r>
              <a:rPr lang="es-ES" dirty="0" err="1"/>
              <a:t>inserts</a:t>
            </a:r>
            <a:r>
              <a:rPr lang="es-ES" dirty="0"/>
              <a:t> in </a:t>
            </a:r>
            <a:r>
              <a:rPr lang="es-ES" dirty="0" err="1"/>
              <a:t>the</a:t>
            </a:r>
            <a:r>
              <a:rPr lang="es-ES" dirty="0"/>
              <a:t> file </a:t>
            </a:r>
            <a:r>
              <a:rPr lang="es-ES" b="1" dirty="0">
                <a:solidFill>
                  <a:srgbClr val="6600CC"/>
                </a:solidFill>
              </a:rPr>
              <a:t>unicorns.txt (ver menú Varios)</a:t>
            </a:r>
          </a:p>
          <a:p>
            <a:pPr marL="0" indent="0">
              <a:buNone/>
            </a:pPr>
            <a:endParaRPr lang="es-ES" dirty="0">
              <a:solidFill>
                <a:srgbClr val="0070C0"/>
              </a:solidFill>
            </a:endParaRPr>
          </a:p>
          <a:p>
            <a:pPr marL="0" indent="0">
              <a:buNone/>
            </a:pPr>
            <a:r>
              <a:rPr lang="es-ES" dirty="0" err="1">
                <a:solidFill>
                  <a:srgbClr val="0070C0"/>
                </a:solidFill>
              </a:rPr>
              <a:t>db.unicorns.find</a:t>
            </a:r>
            <a:r>
              <a:rPr lang="es-ES" dirty="0">
                <a:solidFill>
                  <a:srgbClr val="0070C0"/>
                </a:solidFill>
              </a:rPr>
              <a:t>()</a:t>
            </a:r>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s-ES" altLang="en-US" b="1" dirty="0">
                <a:solidFill>
                  <a:schemeClr val="tx1"/>
                </a:solidFill>
              </a:rPr>
              <a:t>Nota</a:t>
            </a:r>
            <a:r>
              <a:rPr lang="es-ES" altLang="en-US" dirty="0"/>
              <a:t>: Un archivo también se puede cargar desde un archivo mediante </a:t>
            </a:r>
            <a:r>
              <a:rPr lang="es-ES" altLang="en-US" dirty="0" err="1"/>
              <a:t>mongoimport</a:t>
            </a:r>
            <a:r>
              <a:rPr lang="es-ES" altLang="en-US" dirty="0"/>
              <a:t>, pero a partir de MongoDB 4.4 hay que instalar también MongoDB </a:t>
            </a:r>
            <a:r>
              <a:rPr lang="es-ES" altLang="en-US" dirty="0" err="1"/>
              <a:t>Database</a:t>
            </a:r>
            <a:r>
              <a:rPr lang="es-ES" altLang="en-US" dirty="0"/>
              <a:t> Tools:</a:t>
            </a:r>
          </a:p>
          <a:p>
            <a:pPr marL="0" indent="0">
              <a:buNone/>
            </a:pPr>
            <a:r>
              <a:rPr lang="es-ES" altLang="en-US" dirty="0">
                <a:hlinkClick r:id="rId2"/>
              </a:rPr>
              <a:t>https://www.mongodb.com/docs/database-tools/installation/installation</a:t>
            </a:r>
            <a:endParaRPr lang="es-ES" altLang="en-US" dirty="0"/>
          </a:p>
          <a:p>
            <a:pPr marL="0" indent="0">
              <a:buNone/>
            </a:pPr>
            <a:r>
              <a:rPr lang="es-ES" altLang="en-US" dirty="0"/>
              <a:t>Antes de la 4.4 se ejecutaba desde el directorio </a:t>
            </a:r>
            <a:r>
              <a:rPr lang="es-ES" altLang="en-US" dirty="0" err="1"/>
              <a:t>bin</a:t>
            </a:r>
            <a:r>
              <a:rPr lang="es-ES" altLang="en-US" dirty="0"/>
              <a:t>:</a:t>
            </a:r>
          </a:p>
          <a:p>
            <a:pPr marL="0" indent="0">
              <a:buNone/>
            </a:pPr>
            <a:r>
              <a:rPr lang="es-ES" altLang="en-US" dirty="0" err="1">
                <a:solidFill>
                  <a:srgbClr val="0070C0"/>
                </a:solidFill>
              </a:rPr>
              <a:t>mongoimport</a:t>
            </a:r>
            <a:r>
              <a:rPr lang="es-ES" altLang="en-US" dirty="0">
                <a:solidFill>
                  <a:srgbClr val="0070C0"/>
                </a:solidFill>
              </a:rPr>
              <a:t> --</a:t>
            </a:r>
            <a:r>
              <a:rPr lang="es-ES" altLang="en-US" dirty="0" err="1">
                <a:solidFill>
                  <a:srgbClr val="0070C0"/>
                </a:solidFill>
              </a:rPr>
              <a:t>jsonArray</a:t>
            </a:r>
            <a:r>
              <a:rPr lang="es-ES" altLang="en-US" dirty="0">
                <a:solidFill>
                  <a:srgbClr val="0070C0"/>
                </a:solidFill>
              </a:rPr>
              <a:t> --</a:t>
            </a:r>
            <a:r>
              <a:rPr lang="es-ES" altLang="en-US" dirty="0" err="1">
                <a:solidFill>
                  <a:srgbClr val="0070C0"/>
                </a:solidFill>
              </a:rPr>
              <a:t>db</a:t>
            </a:r>
            <a:r>
              <a:rPr lang="es-ES" altLang="en-US" dirty="0">
                <a:solidFill>
                  <a:srgbClr val="0070C0"/>
                </a:solidFill>
              </a:rPr>
              <a:t> </a:t>
            </a:r>
            <a:r>
              <a:rPr lang="es-ES" altLang="en-US" dirty="0" err="1">
                <a:solidFill>
                  <a:srgbClr val="0070C0"/>
                </a:solidFill>
              </a:rPr>
              <a:t>learn</a:t>
            </a:r>
            <a:r>
              <a:rPr lang="es-ES" altLang="en-US" dirty="0">
                <a:solidFill>
                  <a:srgbClr val="0070C0"/>
                </a:solidFill>
              </a:rPr>
              <a:t> --</a:t>
            </a:r>
            <a:r>
              <a:rPr lang="es-ES" altLang="en-US" dirty="0" err="1">
                <a:solidFill>
                  <a:srgbClr val="0070C0"/>
                </a:solidFill>
              </a:rPr>
              <a:t>collection</a:t>
            </a:r>
            <a:r>
              <a:rPr lang="es-ES" altLang="en-US" dirty="0">
                <a:solidFill>
                  <a:srgbClr val="0070C0"/>
                </a:solidFill>
              </a:rPr>
              <a:t> </a:t>
            </a:r>
            <a:r>
              <a:rPr lang="es-ES" altLang="en-US" dirty="0" err="1">
                <a:solidFill>
                  <a:srgbClr val="0070C0"/>
                </a:solidFill>
              </a:rPr>
              <a:t>unicorns</a:t>
            </a:r>
            <a:r>
              <a:rPr lang="es-ES" altLang="en-US" dirty="0">
                <a:solidFill>
                  <a:srgbClr val="0070C0"/>
                </a:solidFill>
              </a:rPr>
              <a:t> --file="C:/Tempi/otrosunicornios.txt"</a:t>
            </a:r>
          </a:p>
          <a:p>
            <a:pPr marL="0" indent="0">
              <a:buNone/>
            </a:pPr>
            <a:endParaRPr lang="es-ES" altLang="en-US" dirty="0">
              <a:solidFill>
                <a:srgbClr val="0070C0"/>
              </a:solidFill>
            </a:endParaRPr>
          </a:p>
          <a:p>
            <a:pPr marL="0" indent="0">
              <a:buNone/>
            </a:pPr>
            <a:r>
              <a:rPr lang="es-ES" altLang="en-US" dirty="0"/>
              <a:t>Donde el archivo </a:t>
            </a:r>
            <a:r>
              <a:rPr lang="es-ES" altLang="en-US" dirty="0">
                <a:solidFill>
                  <a:srgbClr val="0070C0"/>
                </a:solidFill>
                <a:sym typeface="+mn-ea"/>
              </a:rPr>
              <a:t>otrosunicornios.txt</a:t>
            </a:r>
            <a:r>
              <a:rPr lang="es-ES" altLang="en-US" dirty="0">
                <a:solidFill>
                  <a:schemeClr val="tx1"/>
                </a:solidFill>
                <a:sym typeface="+mn-ea"/>
              </a:rPr>
              <a:t>,</a:t>
            </a:r>
            <a:r>
              <a:rPr lang="es-ES" altLang="en-US" dirty="0">
                <a:sym typeface="+mn-ea"/>
              </a:rPr>
              <a:t> ubicado en la carpeta </a:t>
            </a:r>
            <a:r>
              <a:rPr lang="es-ES" altLang="en-US" dirty="0" err="1">
                <a:sym typeface="+mn-ea"/>
              </a:rPr>
              <a:t>Tempi</a:t>
            </a:r>
            <a:r>
              <a:rPr lang="es-ES" altLang="en-US" dirty="0">
                <a:sym typeface="+mn-ea"/>
              </a:rPr>
              <a:t> en este ejemplo, está formado como se muestra en la siguiente diapositiva. Note que se usan comillas dobles para los nombres de los campos y para sus valores (</a:t>
            </a:r>
            <a:r>
              <a:rPr lang="es-ES" altLang="en-US" dirty="0" err="1">
                <a:sym typeface="+mn-ea"/>
              </a:rPr>
              <a:t>strings</a:t>
            </a:r>
            <a:r>
              <a:rPr lang="es-ES" altLang="en-US" dirty="0">
                <a:sym typeface="+mn-ea"/>
              </a:rPr>
              <a:t>) y que los documentos están en un arreglo, el cual inicia por </a:t>
            </a:r>
            <a:r>
              <a:rPr lang="es-ES" altLang="en-US" dirty="0">
                <a:solidFill>
                  <a:srgbClr val="FF0000"/>
                </a:solidFill>
                <a:sym typeface="+mn-ea"/>
              </a:rPr>
              <a:t>[</a:t>
            </a:r>
            <a:r>
              <a:rPr lang="es-ES" altLang="en-US" dirty="0">
                <a:sym typeface="+mn-ea"/>
              </a:rPr>
              <a:t> y termina con</a:t>
            </a:r>
            <a:r>
              <a:rPr lang="es-ES" altLang="en-US" dirty="0">
                <a:solidFill>
                  <a:srgbClr val="FF0000"/>
                </a:solidFill>
                <a:sym typeface="+mn-ea"/>
              </a:rPr>
              <a:t> ]</a:t>
            </a:r>
            <a:r>
              <a:rPr lang="es-ES" altLang="en-US" dirty="0">
                <a:solidFill>
                  <a:schemeClr val="tx1"/>
                </a:solidFill>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4665"/>
            <a:ext cx="10515600" cy="5682615"/>
          </a:xfrm>
        </p:spPr>
        <p:txBody>
          <a:bodyPr>
            <a:normAutofit/>
          </a:bodyPr>
          <a:lstStyle/>
          <a:p>
            <a:pPr marL="0" indent="0">
              <a:buNone/>
            </a:pPr>
            <a:r>
              <a:rPr lang="en-US" dirty="0">
                <a:solidFill>
                  <a:srgbClr val="FF0000"/>
                </a:solidFill>
              </a:rPr>
              <a:t>[</a:t>
            </a:r>
          </a:p>
          <a:p>
            <a:pPr marL="0" indent="0">
              <a:buNone/>
            </a:pPr>
            <a:r>
              <a:rPr lang="en-US" dirty="0"/>
              <a:t>{</a:t>
            </a:r>
          </a:p>
          <a:p>
            <a:pPr marL="0" indent="0">
              <a:buNone/>
            </a:pPr>
            <a:r>
              <a:rPr lang="en-US" dirty="0"/>
              <a:t>"name": "Lisa",</a:t>
            </a:r>
          </a:p>
          <a:p>
            <a:pPr marL="0" indent="0">
              <a:buNone/>
            </a:pPr>
            <a:r>
              <a:rPr lang="en-US" dirty="0"/>
              <a:t>"gender": "f"</a:t>
            </a:r>
          </a:p>
          <a:p>
            <a:pPr marL="0" indent="0">
              <a:buNone/>
            </a:pPr>
            <a:r>
              <a:rPr lang="en-US" dirty="0"/>
              <a:t>},</a:t>
            </a:r>
          </a:p>
          <a:p>
            <a:pPr marL="0" indent="0">
              <a:buNone/>
            </a:pPr>
            <a:r>
              <a:rPr lang="en-US" dirty="0"/>
              <a:t>{</a:t>
            </a:r>
          </a:p>
          <a:p>
            <a:pPr marL="0" indent="0">
              <a:buNone/>
            </a:pPr>
            <a:r>
              <a:rPr lang="en-US" dirty="0"/>
              <a:t>"name": "Dino",</a:t>
            </a:r>
          </a:p>
          <a:p>
            <a:pPr marL="0" indent="0">
              <a:buNone/>
            </a:pPr>
            <a:r>
              <a:rPr lang="en-US" dirty="0"/>
              <a:t>"gender": "m",</a:t>
            </a:r>
          </a:p>
          <a:p>
            <a:pPr marL="0" indent="0">
              <a:buNone/>
            </a:pPr>
            <a:r>
              <a:rPr lang="en-US" dirty="0"/>
              <a:t>"vampires": 33</a:t>
            </a:r>
          </a:p>
          <a:p>
            <a:pPr marL="0" indent="0">
              <a:buNone/>
            </a:pPr>
            <a:r>
              <a:rPr lang="en-US" dirty="0"/>
              <a:t>}</a:t>
            </a:r>
          </a:p>
          <a:p>
            <a:pPr marL="0" indent="0">
              <a:buNone/>
            </a:pPr>
            <a:r>
              <a:rPr lang="en-US" dirty="0">
                <a:solidFill>
                  <a:srgbClr val="FF000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Now that we have data, we can master selectors. </a:t>
            </a:r>
          </a:p>
          <a:p>
            <a:r>
              <a:rPr lang="en-US" dirty="0">
                <a:solidFill>
                  <a:srgbClr val="0070C0"/>
                </a:solidFill>
              </a:rPr>
              <a:t>{field: value}</a:t>
            </a:r>
            <a:r>
              <a:rPr lang="en-US" dirty="0"/>
              <a:t> is used to find any documents where field is equal to value. </a:t>
            </a:r>
          </a:p>
          <a:p>
            <a:r>
              <a:rPr lang="en-US" dirty="0">
                <a:solidFill>
                  <a:srgbClr val="0070C0"/>
                </a:solidFill>
              </a:rPr>
              <a:t>{field1: value1, field2: value2} </a:t>
            </a:r>
            <a:r>
              <a:rPr lang="en-US" dirty="0"/>
              <a:t>is how we do an </a:t>
            </a:r>
            <a:r>
              <a:rPr lang="en-US" dirty="0">
                <a:solidFill>
                  <a:srgbClr val="00B050"/>
                </a:solidFill>
              </a:rPr>
              <a:t>AND</a:t>
            </a:r>
            <a:r>
              <a:rPr lang="en-US" dirty="0"/>
              <a:t> statement. The special </a:t>
            </a:r>
            <a:r>
              <a:rPr lang="en-US" dirty="0">
                <a:solidFill>
                  <a:srgbClr val="0070C0"/>
                </a:solidFill>
              </a:rPr>
              <a:t>$</a:t>
            </a:r>
            <a:r>
              <a:rPr lang="en-US" dirty="0" err="1">
                <a:solidFill>
                  <a:srgbClr val="0070C0"/>
                </a:solidFill>
              </a:rPr>
              <a:t>lt</a:t>
            </a:r>
            <a:r>
              <a:rPr lang="en-US" dirty="0">
                <a:solidFill>
                  <a:srgbClr val="0070C0"/>
                </a:solidFill>
              </a:rPr>
              <a:t>, $</a:t>
            </a:r>
            <a:r>
              <a:rPr lang="en-US" dirty="0" err="1">
                <a:solidFill>
                  <a:srgbClr val="0070C0"/>
                </a:solidFill>
              </a:rPr>
              <a:t>lte</a:t>
            </a:r>
            <a:r>
              <a:rPr lang="en-US" dirty="0">
                <a:solidFill>
                  <a:srgbClr val="0070C0"/>
                </a:solidFill>
              </a:rPr>
              <a:t>, $</a:t>
            </a:r>
            <a:r>
              <a:rPr lang="en-US" dirty="0" err="1">
                <a:solidFill>
                  <a:srgbClr val="0070C0"/>
                </a:solidFill>
              </a:rPr>
              <a:t>gt</a:t>
            </a:r>
            <a:r>
              <a:rPr lang="en-US" dirty="0">
                <a:solidFill>
                  <a:srgbClr val="0070C0"/>
                </a:solidFill>
              </a:rPr>
              <a:t>, $</a:t>
            </a:r>
            <a:r>
              <a:rPr lang="en-US" dirty="0" err="1">
                <a:solidFill>
                  <a:srgbClr val="0070C0"/>
                </a:solidFill>
              </a:rPr>
              <a:t>gte</a:t>
            </a:r>
            <a:r>
              <a:rPr lang="en-US" dirty="0"/>
              <a:t> and </a:t>
            </a:r>
            <a:r>
              <a:rPr lang="en-US" dirty="0">
                <a:solidFill>
                  <a:srgbClr val="0070C0"/>
                </a:solidFill>
              </a:rPr>
              <a:t>$ne </a:t>
            </a:r>
            <a:r>
              <a:rPr lang="en-US" dirty="0"/>
              <a:t>are used for less than, less than or equal, greater than, greater than or equal and not equal operations.</a:t>
            </a:r>
          </a:p>
          <a:p>
            <a:pPr marL="0" indent="0">
              <a:buNone/>
            </a:pP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s-ES" dirty="0" err="1"/>
              <a:t>For</a:t>
            </a:r>
            <a:r>
              <a:rPr lang="es-ES" dirty="0"/>
              <a:t> </a:t>
            </a:r>
            <a:r>
              <a:rPr lang="en-US" dirty="0"/>
              <a:t>example, to get all male unicorns that weigh more than 700 pounds, we could do:</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gender</a:t>
            </a:r>
            <a:r>
              <a:rPr lang="es-ES" dirty="0">
                <a:solidFill>
                  <a:srgbClr val="0070C0"/>
                </a:solidFill>
              </a:rPr>
              <a:t>: 'm', </a:t>
            </a:r>
            <a:r>
              <a:rPr lang="es-ES" dirty="0" err="1">
                <a:solidFill>
                  <a:srgbClr val="0070C0"/>
                </a:solidFill>
              </a:rPr>
              <a:t>weight</a:t>
            </a:r>
            <a:r>
              <a:rPr lang="es-ES" dirty="0">
                <a:solidFill>
                  <a:srgbClr val="0070C0"/>
                </a:solidFill>
              </a:rPr>
              <a:t>: {$</a:t>
            </a:r>
            <a:r>
              <a:rPr lang="es-ES" dirty="0" err="1">
                <a:solidFill>
                  <a:srgbClr val="0070C0"/>
                </a:solidFill>
              </a:rPr>
              <a:t>gt</a:t>
            </a:r>
            <a:r>
              <a:rPr lang="es-ES" dirty="0">
                <a:solidFill>
                  <a:srgbClr val="0070C0"/>
                </a:solidFill>
              </a:rPr>
              <a:t>: 700}})</a:t>
            </a:r>
          </a:p>
          <a:p>
            <a:pPr marL="0" indent="0">
              <a:buNone/>
            </a:pPr>
            <a:r>
              <a:rPr lang="en-US" dirty="0"/>
              <a:t>or (not quite the same thing, but for </a:t>
            </a:r>
            <a:r>
              <a:rPr lang="es-ES" dirty="0" err="1"/>
              <a:t>demonstration</a:t>
            </a:r>
            <a:r>
              <a:rPr lang="es-ES" dirty="0"/>
              <a:t> </a:t>
            </a:r>
            <a:r>
              <a:rPr lang="es-ES" dirty="0" err="1"/>
              <a:t>purposes</a:t>
            </a:r>
            <a:r>
              <a:rPr lang="es-ES" dirty="0"/>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gender</a:t>
            </a:r>
            <a:r>
              <a:rPr lang="es-ES" dirty="0">
                <a:solidFill>
                  <a:srgbClr val="0070C0"/>
                </a:solidFill>
              </a:rPr>
              <a:t>: {$</a:t>
            </a:r>
            <a:r>
              <a:rPr lang="es-ES" dirty="0" err="1">
                <a:solidFill>
                  <a:srgbClr val="0070C0"/>
                </a:solidFill>
              </a:rPr>
              <a:t>ne</a:t>
            </a:r>
            <a:r>
              <a:rPr lang="es-ES" dirty="0">
                <a:solidFill>
                  <a:srgbClr val="0070C0"/>
                </a:solidFill>
              </a:rPr>
              <a:t>: 'f'}, </a:t>
            </a:r>
            <a:r>
              <a:rPr lang="es-ES" dirty="0" err="1">
                <a:solidFill>
                  <a:srgbClr val="0070C0"/>
                </a:solidFill>
              </a:rPr>
              <a:t>weight</a:t>
            </a:r>
            <a:r>
              <a:rPr lang="es-ES" dirty="0">
                <a:solidFill>
                  <a:srgbClr val="0070C0"/>
                </a:solidFill>
              </a:rPr>
              <a:t>: {$</a:t>
            </a:r>
            <a:r>
              <a:rPr lang="es-ES" dirty="0" err="1">
                <a:solidFill>
                  <a:srgbClr val="0070C0"/>
                </a:solidFill>
              </a:rPr>
              <a:t>gte</a:t>
            </a:r>
            <a:r>
              <a:rPr lang="es-ES" dirty="0">
                <a:solidFill>
                  <a:srgbClr val="0070C0"/>
                </a:solidFill>
              </a:rPr>
              <a:t>: 701}})</a:t>
            </a:r>
          </a:p>
        </p:txBody>
      </p:sp>
      <p:sp>
        <p:nvSpPr>
          <p:cNvPr id="4" name="CuadroTexto 3"/>
          <p:cNvSpPr txBox="1"/>
          <p:nvPr/>
        </p:nvSpPr>
        <p:spPr>
          <a:xfrm>
            <a:off x="2711669" y="4824248"/>
            <a:ext cx="5770179" cy="523220"/>
          </a:xfrm>
          <a:prstGeom prst="rect">
            <a:avLst/>
          </a:prstGeom>
          <a:noFill/>
        </p:spPr>
        <p:txBody>
          <a:bodyPr wrap="square" rtlCol="0">
            <a:spAutoFit/>
          </a:bodyPr>
          <a:lstStyle/>
          <a:p>
            <a:pPr algn="ctr"/>
            <a:r>
              <a:rPr lang="es-ES" sz="2800" dirty="0"/>
              <a:t>So </a:t>
            </a:r>
            <a:r>
              <a:rPr lang="es-ES" sz="2800" dirty="0" err="1"/>
              <a:t>this</a:t>
            </a:r>
            <a:r>
              <a:rPr lang="es-ES" sz="2800" dirty="0"/>
              <a:t> </a:t>
            </a:r>
            <a:r>
              <a:rPr lang="es-ES" sz="2800" dirty="0" err="1"/>
              <a:t>is</a:t>
            </a:r>
            <a:r>
              <a:rPr lang="es-ES" sz="2800" dirty="0"/>
              <a:t> </a:t>
            </a:r>
            <a:r>
              <a:rPr lang="es-ES" sz="2800" dirty="0" err="1"/>
              <a:t>an</a:t>
            </a:r>
            <a:r>
              <a:rPr lang="es-ES" sz="2800" dirty="0"/>
              <a:t> </a:t>
            </a:r>
            <a:r>
              <a:rPr lang="es-ES" sz="2800" dirty="0">
                <a:solidFill>
                  <a:srgbClr val="00B050"/>
                </a:solidFill>
              </a:rPr>
              <a:t>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a:t>
            </a:r>
            <a:r>
              <a:rPr lang="en-US" dirty="0">
                <a:solidFill>
                  <a:srgbClr val="0070C0"/>
                </a:solidFill>
              </a:rPr>
              <a:t>$exists </a:t>
            </a:r>
            <a:r>
              <a:rPr lang="en-US" dirty="0"/>
              <a:t>operator is used for matching the presence or absence of a field, for example:</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effectLst>
                  <a:outerShdw blurRad="38100" dist="38100" dir="2700000" algn="tl">
                    <a:srgbClr val="000000">
                      <a:alpha val="43137"/>
                    </a:srgbClr>
                  </a:outerShdw>
                </a:effectLst>
              </a:rPr>
              <a:t>vampires</a:t>
            </a:r>
            <a:r>
              <a:rPr lang="es-ES" dirty="0">
                <a:solidFill>
                  <a:srgbClr val="0070C0"/>
                </a:solidFill>
              </a:rPr>
              <a:t>: {$</a:t>
            </a:r>
            <a:r>
              <a:rPr lang="es-ES" dirty="0" err="1">
                <a:solidFill>
                  <a:srgbClr val="0070C0"/>
                </a:solidFill>
              </a:rPr>
              <a:t>exists</a:t>
            </a:r>
            <a:r>
              <a:rPr lang="es-ES" dirty="0">
                <a:solidFill>
                  <a:srgbClr val="0070C0"/>
                </a:solidFill>
              </a:rPr>
              <a:t>: </a:t>
            </a:r>
            <a:r>
              <a:rPr lang="es-ES" b="1" dirty="0">
                <a:solidFill>
                  <a:srgbClr val="0070C0"/>
                </a:solidFill>
              </a:rPr>
              <a:t>false</a:t>
            </a:r>
            <a:r>
              <a:rPr lang="es-ES" dirty="0">
                <a:solidFill>
                  <a:srgbClr val="0070C0"/>
                </a:solidFill>
              </a:rPr>
              <a:t>}})</a:t>
            </a:r>
          </a:p>
        </p:txBody>
      </p:sp>
      <p:cxnSp>
        <p:nvCxnSpPr>
          <p:cNvPr id="5" name="Conector recto de flecha 4"/>
          <p:cNvCxnSpPr>
            <a:endCxn id="6" idx="0"/>
          </p:cNvCxnSpPr>
          <p:nvPr/>
        </p:nvCxnSpPr>
        <p:spPr>
          <a:xfrm>
            <a:off x="4256690" y="3184634"/>
            <a:ext cx="0" cy="81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3184635" y="4001294"/>
            <a:ext cx="2144110" cy="461665"/>
          </a:xfrm>
          <a:prstGeom prst="rect">
            <a:avLst/>
          </a:prstGeom>
          <a:solidFill>
            <a:schemeClr val="accent1">
              <a:lumMod val="40000"/>
              <a:lumOff val="60000"/>
            </a:schemeClr>
          </a:solidFill>
        </p:spPr>
        <p:txBody>
          <a:bodyPr wrap="square" rtlCol="0">
            <a:spAutoFit/>
          </a:bodyPr>
          <a:lstStyle/>
          <a:p>
            <a:pPr algn="ctr"/>
            <a:r>
              <a:rPr lang="es-ES" sz="2400" dirty="0"/>
              <a:t>Field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a:t>
            </a:r>
            <a:r>
              <a:rPr lang="en-US" dirty="0">
                <a:solidFill>
                  <a:srgbClr val="0070C0"/>
                </a:solidFill>
              </a:rPr>
              <a:t>$in </a:t>
            </a:r>
            <a:r>
              <a:rPr lang="en-US" dirty="0"/>
              <a:t>operator is used for matching one of several values that we pass as an </a:t>
            </a:r>
            <a:r>
              <a:rPr lang="es-ES" dirty="0" err="1"/>
              <a:t>array</a:t>
            </a:r>
            <a:r>
              <a:rPr lang="es-ES" dirty="0"/>
              <a:t>, </a:t>
            </a:r>
            <a:r>
              <a:rPr lang="es-ES" dirty="0" err="1"/>
              <a:t>for</a:t>
            </a:r>
            <a:r>
              <a:rPr lang="es-ES" dirty="0"/>
              <a:t> </a:t>
            </a:r>
            <a:r>
              <a:rPr lang="es-ES" dirty="0" err="1"/>
              <a:t>example</a:t>
            </a:r>
            <a:r>
              <a:rPr lang="es-ES" dirty="0"/>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loves</a:t>
            </a:r>
            <a:r>
              <a:rPr lang="es-ES" dirty="0">
                <a:solidFill>
                  <a:srgbClr val="0070C0"/>
                </a:solidFill>
              </a:rPr>
              <a:t>: {$in:['</a:t>
            </a:r>
            <a:r>
              <a:rPr lang="es-ES" dirty="0" err="1">
                <a:solidFill>
                  <a:srgbClr val="0070C0"/>
                </a:solidFill>
              </a:rPr>
              <a:t>apple</a:t>
            </a:r>
            <a:r>
              <a:rPr lang="es-ES" dirty="0">
                <a:solidFill>
                  <a:srgbClr val="0070C0"/>
                </a:solidFill>
              </a:rPr>
              <a:t>','</a:t>
            </a:r>
            <a:r>
              <a:rPr lang="es-ES" dirty="0" err="1">
                <a:solidFill>
                  <a:srgbClr val="0070C0"/>
                </a:solidFill>
              </a:rPr>
              <a:t>orange</a:t>
            </a:r>
            <a:r>
              <a:rPr lang="es-ES" dirty="0">
                <a:solidFill>
                  <a:srgbClr val="0070C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we want to </a:t>
            </a:r>
            <a:r>
              <a:rPr lang="en-US" dirty="0">
                <a:solidFill>
                  <a:srgbClr val="00B050"/>
                </a:solidFill>
              </a:rPr>
              <a:t>OR</a:t>
            </a:r>
            <a:r>
              <a:rPr lang="en-US" dirty="0"/>
              <a:t> rather than </a:t>
            </a:r>
            <a:r>
              <a:rPr lang="en-US" dirty="0">
                <a:solidFill>
                  <a:srgbClr val="00B050"/>
                </a:solidFill>
              </a:rPr>
              <a:t>AND</a:t>
            </a:r>
            <a:r>
              <a:rPr lang="en-US" dirty="0"/>
              <a:t> several conditions on different fields, we use the </a:t>
            </a:r>
            <a:r>
              <a:rPr lang="en-US" dirty="0">
                <a:solidFill>
                  <a:srgbClr val="0070C0"/>
                </a:solidFill>
              </a:rPr>
              <a:t>$or </a:t>
            </a:r>
            <a:r>
              <a:rPr lang="en-US" dirty="0"/>
              <a:t>operator and assign to it an array of selectors we want </a:t>
            </a:r>
            <a:r>
              <a:rPr lang="en-US" dirty="0" err="1"/>
              <a:t>or’d</a:t>
            </a:r>
            <a:r>
              <a:rPr lang="en-US" dirty="0"/>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gender</a:t>
            </a:r>
            <a:r>
              <a:rPr lang="es-ES" dirty="0">
                <a:solidFill>
                  <a:srgbClr val="0070C0"/>
                </a:solidFill>
              </a:rPr>
              <a:t>: 'f',$</a:t>
            </a:r>
            <a:r>
              <a:rPr lang="es-ES" dirty="0" err="1">
                <a:solidFill>
                  <a:srgbClr val="0070C0"/>
                </a:solidFill>
              </a:rPr>
              <a:t>or</a:t>
            </a:r>
            <a:r>
              <a:rPr lang="es-ES" dirty="0">
                <a:solidFill>
                  <a:srgbClr val="0070C0"/>
                </a:solidFill>
              </a:rPr>
              <a:t>: [{</a:t>
            </a:r>
            <a:r>
              <a:rPr lang="es-ES" dirty="0" err="1">
                <a:solidFill>
                  <a:srgbClr val="0070C0"/>
                </a:solidFill>
              </a:rPr>
              <a:t>loves</a:t>
            </a:r>
            <a:r>
              <a:rPr lang="es-ES" dirty="0">
                <a:solidFill>
                  <a:srgbClr val="0070C0"/>
                </a:solidFill>
              </a:rPr>
              <a:t>: '</a:t>
            </a:r>
            <a:r>
              <a:rPr lang="es-ES" dirty="0" err="1">
                <a:solidFill>
                  <a:srgbClr val="0070C0"/>
                </a:solidFill>
              </a:rPr>
              <a:t>apple</a:t>
            </a:r>
            <a:r>
              <a:rPr lang="es-ES" dirty="0">
                <a:solidFill>
                  <a:srgbClr val="0070C0"/>
                </a:solidFill>
              </a:rPr>
              <a:t>'},{</a:t>
            </a:r>
            <a:r>
              <a:rPr lang="es-ES" dirty="0" err="1">
                <a:solidFill>
                  <a:srgbClr val="0070C0"/>
                </a:solidFill>
              </a:rPr>
              <a:t>weight</a:t>
            </a:r>
            <a:r>
              <a:rPr lang="es-ES" dirty="0">
                <a:solidFill>
                  <a:srgbClr val="0070C0"/>
                </a:solidFill>
              </a:rPr>
              <a:t>: {$</a:t>
            </a:r>
            <a:r>
              <a:rPr lang="es-ES" dirty="0" err="1">
                <a:solidFill>
                  <a:srgbClr val="0070C0"/>
                </a:solidFill>
              </a:rPr>
              <a:t>lt</a:t>
            </a:r>
            <a:r>
              <a:rPr lang="es-ES" dirty="0">
                <a:solidFill>
                  <a:srgbClr val="0070C0"/>
                </a:solidFill>
              </a:rPr>
              <a:t>: 500}}]})</a:t>
            </a:r>
          </a:p>
          <a:p>
            <a:pPr marL="0" indent="0">
              <a:buNone/>
            </a:pPr>
            <a:endParaRPr lang="es-ES" dirty="0">
              <a:solidFill>
                <a:srgbClr val="0070C0"/>
              </a:solidFill>
            </a:endParaRPr>
          </a:p>
          <a:p>
            <a:pPr marL="0" indent="0">
              <a:buNone/>
            </a:pPr>
            <a:r>
              <a:rPr lang="en-US" dirty="0"/>
              <a:t>The above will return all female unicorns which either love apples or weigh less than 500 pounds.</a:t>
            </a:r>
            <a:endParaRPr lang="es-E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838200" y="1825624"/>
            <a:ext cx="10515600" cy="4843189"/>
          </a:xfrm>
        </p:spPr>
        <p:txBody>
          <a:bodyPr>
            <a:normAutofit/>
          </a:bodyPr>
          <a:lstStyle/>
          <a:p>
            <a:r>
              <a:rPr lang="es-ES" dirty="0" err="1"/>
              <a:t>Download</a:t>
            </a:r>
            <a:r>
              <a:rPr lang="es-ES" dirty="0"/>
              <a:t> </a:t>
            </a:r>
            <a:r>
              <a:rPr lang="es-ES" dirty="0" err="1"/>
              <a:t>MongoDB</a:t>
            </a:r>
            <a:r>
              <a:rPr lang="es-ES" dirty="0"/>
              <a:t> </a:t>
            </a:r>
            <a:r>
              <a:rPr lang="es-ES" dirty="0" err="1"/>
              <a:t>from</a:t>
            </a:r>
            <a:r>
              <a:rPr lang="es-ES" dirty="0"/>
              <a:t> </a:t>
            </a:r>
            <a:r>
              <a:rPr lang="es-ES" dirty="0">
                <a:solidFill>
                  <a:srgbClr val="0070C0"/>
                </a:solidFill>
              </a:rPr>
              <a:t>https://www.mongodb.com/download-center/community</a:t>
            </a:r>
          </a:p>
          <a:p>
            <a:r>
              <a:rPr lang="es-ES" dirty="0" err="1"/>
              <a:t>Install</a:t>
            </a:r>
            <a:r>
              <a:rPr lang="es-ES" dirty="0"/>
              <a:t> (</a:t>
            </a:r>
            <a:r>
              <a:rPr lang="es-ES" dirty="0" err="1"/>
              <a:t>double-click</a:t>
            </a:r>
            <a:r>
              <a:rPr lang="es-ES" dirty="0"/>
              <a:t>) and follow the steps. </a:t>
            </a:r>
            <a:r>
              <a:rPr lang="es-ES" dirty="0" err="1"/>
              <a:t>These</a:t>
            </a:r>
            <a:r>
              <a:rPr lang="es-ES" dirty="0"/>
              <a:t> videos may </a:t>
            </a:r>
            <a:r>
              <a:rPr lang="es-ES" dirty="0" err="1"/>
              <a:t>help</a:t>
            </a:r>
            <a:r>
              <a:rPr lang="es-ES" dirty="0"/>
              <a:t>:</a:t>
            </a:r>
          </a:p>
          <a:p>
            <a:pPr marL="0" indent="0">
              <a:buNone/>
            </a:pPr>
            <a:r>
              <a:rPr lang="es-ES" dirty="0">
                <a:solidFill>
                  <a:srgbClr val="00B050"/>
                </a:solidFill>
              </a:rPr>
              <a:t>https://www.youtube.com/watch?v=kPKwJWr_9TM</a:t>
            </a:r>
          </a:p>
          <a:p>
            <a:pPr marL="0" indent="0">
              <a:buNone/>
            </a:pPr>
            <a:r>
              <a:rPr lang="es-ES" dirty="0">
                <a:solidFill>
                  <a:srgbClr val="00B050"/>
                </a:solidFill>
              </a:rPr>
              <a:t>https://www.youtube.com/watch?v=gkCnXcxHC4o</a:t>
            </a:r>
          </a:p>
          <a:p>
            <a:r>
              <a:rPr lang="en-US" dirty="0"/>
              <a:t>Install it preferably without selecting the option </a:t>
            </a:r>
            <a:r>
              <a:rPr lang="es-ES" dirty="0"/>
              <a:t>“</a:t>
            </a:r>
            <a:r>
              <a:rPr lang="es-ES" i="1" dirty="0" err="1"/>
              <a:t>Install</a:t>
            </a:r>
            <a:r>
              <a:rPr lang="es-ES" i="1" dirty="0"/>
              <a:t> </a:t>
            </a:r>
            <a:r>
              <a:rPr lang="es-ES" i="1" dirty="0" err="1"/>
              <a:t>MongoD</a:t>
            </a:r>
            <a:r>
              <a:rPr lang="es-ES" i="1" dirty="0"/>
              <a:t> as a </a:t>
            </a:r>
            <a:r>
              <a:rPr lang="es-ES" i="1" dirty="0" err="1"/>
              <a:t>Service</a:t>
            </a:r>
            <a:r>
              <a:rPr lang="es-ES" dirty="0"/>
              <a:t>”</a:t>
            </a:r>
          </a:p>
          <a:p>
            <a:r>
              <a:rPr lang="es-ES" dirty="0" err="1"/>
              <a:t>Create</a:t>
            </a:r>
            <a:r>
              <a:rPr lang="es-ES" dirty="0"/>
              <a:t> </a:t>
            </a:r>
            <a:r>
              <a:rPr lang="es-ES" altLang="en-US" dirty="0">
                <a:solidFill>
                  <a:srgbClr val="0070C0"/>
                </a:solidFill>
              </a:rPr>
              <a:t>data</a:t>
            </a:r>
            <a:r>
              <a:rPr lang="es-ES" altLang="en-US" dirty="0">
                <a:solidFill>
                  <a:srgbClr val="0070C0"/>
                </a:solidFill>
                <a:sym typeface="+mn-ea"/>
              </a:rPr>
              <a:t>\db </a:t>
            </a:r>
            <a:r>
              <a:rPr lang="es-ES" dirty="0">
                <a:sym typeface="+mn-ea"/>
              </a:rPr>
              <a:t>at </a:t>
            </a:r>
            <a:r>
              <a:rPr lang="es-ES" dirty="0">
                <a:solidFill>
                  <a:srgbClr val="FF0000"/>
                </a:solidFill>
                <a:sym typeface="+mn-ea"/>
              </a:rPr>
              <a:t>root directory</a:t>
            </a:r>
            <a:endParaRPr lang="es-ES" dirty="0"/>
          </a:p>
          <a:p>
            <a:pPr marL="0" indent="0">
              <a:buNone/>
            </a:pP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There is something pretty neat going on in our last two examples. You might have already noticed, but the loves field is an array. MongoDB supports arrays as </a:t>
            </a:r>
            <a:r>
              <a:rPr lang="en-US" dirty="0">
                <a:solidFill>
                  <a:srgbClr val="00B050"/>
                </a:solidFill>
              </a:rPr>
              <a:t>first class objects</a:t>
            </a:r>
            <a:r>
              <a:rPr lang="en-US" dirty="0"/>
              <a:t>. This is an incredibly handy feature. </a:t>
            </a:r>
          </a:p>
          <a:p>
            <a:r>
              <a:rPr lang="en-US" dirty="0"/>
              <a:t>Once you start using it, you wonder how you ever lived without it.</a:t>
            </a:r>
          </a:p>
          <a:p>
            <a:r>
              <a:rPr lang="en-US" dirty="0"/>
              <a:t>What is more interesting is how easy selecting based on an array value is: </a:t>
            </a:r>
            <a:r>
              <a:rPr lang="en-US" dirty="0">
                <a:solidFill>
                  <a:srgbClr val="0070C0"/>
                </a:solidFill>
              </a:rPr>
              <a:t>{loves: 'watermelon'} </a:t>
            </a:r>
            <a:r>
              <a:rPr lang="en-US" dirty="0"/>
              <a:t>will return any document where watermelon is a value of loves.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We have seen how these selectors can be used with the </a:t>
            </a:r>
            <a:r>
              <a:rPr lang="en-US" dirty="0">
                <a:solidFill>
                  <a:srgbClr val="0070C0"/>
                </a:solidFill>
              </a:rPr>
              <a:t>find</a:t>
            </a:r>
            <a:r>
              <a:rPr lang="en-US" dirty="0"/>
              <a:t> command. They can also be used with the </a:t>
            </a:r>
            <a:r>
              <a:rPr lang="en-US" dirty="0">
                <a:solidFill>
                  <a:srgbClr val="0070C0"/>
                </a:solidFill>
              </a:rPr>
              <a:t>remove</a:t>
            </a:r>
            <a:r>
              <a:rPr lang="en-US" dirty="0"/>
              <a:t> command which we have briefly looked at, the </a:t>
            </a:r>
            <a:r>
              <a:rPr lang="en-US" dirty="0">
                <a:solidFill>
                  <a:srgbClr val="0070C0"/>
                </a:solidFill>
              </a:rPr>
              <a:t>count</a:t>
            </a:r>
            <a:r>
              <a:rPr lang="en-US" dirty="0"/>
              <a:t> command, which we have not looked at but you can probably figure out, and the </a:t>
            </a:r>
            <a:r>
              <a:rPr lang="en-US" dirty="0">
                <a:solidFill>
                  <a:srgbClr val="0070C0"/>
                </a:solidFill>
              </a:rPr>
              <a:t>update</a:t>
            </a:r>
            <a:r>
              <a:rPr lang="en-US" dirty="0"/>
              <a:t> command which we will spend more time with later on.</a:t>
            </a:r>
          </a:p>
          <a:p>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a:t>
            </a:r>
            <a:r>
              <a:rPr lang="en-US" dirty="0" err="1"/>
              <a:t>ObjectId</a:t>
            </a:r>
            <a:r>
              <a:rPr lang="en-US" dirty="0"/>
              <a:t> which MongoDB generated for our _id field can be selected like so:</a:t>
            </a:r>
          </a:p>
          <a:p>
            <a:pPr marL="0" indent="0">
              <a:buNone/>
            </a:pPr>
            <a:endParaRPr lang="en-US" dirty="0"/>
          </a:p>
          <a:p>
            <a:pPr marL="0" indent="0">
              <a:buNone/>
            </a:pPr>
            <a:r>
              <a:rPr lang="es-ES" dirty="0" err="1">
                <a:solidFill>
                  <a:schemeClr val="tx2"/>
                </a:solidFill>
              </a:rPr>
              <a:t>db.unicorns.find</a:t>
            </a:r>
            <a:r>
              <a:rPr lang="es-ES" dirty="0">
                <a:solidFill>
                  <a:schemeClr val="tx2"/>
                </a:solidFill>
              </a:rPr>
              <a:t>({_id: </a:t>
            </a:r>
            <a:r>
              <a:rPr lang="es-ES" dirty="0" err="1">
                <a:solidFill>
                  <a:schemeClr val="tx2"/>
                </a:solidFill>
              </a:rPr>
              <a:t>ObjectId</a:t>
            </a:r>
            <a:r>
              <a:rPr lang="es-ES" dirty="0">
                <a:solidFill>
                  <a:schemeClr val="tx2"/>
                </a:solidFill>
              </a:rPr>
              <a:t>("</a:t>
            </a:r>
            <a:r>
              <a:rPr lang="es-ES" dirty="0" err="1">
                <a:solidFill>
                  <a:schemeClr val="tx2"/>
                </a:solidFill>
              </a:rPr>
              <a:t>TheObjectId</a:t>
            </a:r>
            <a:r>
              <a:rPr lang="es-ES" dirty="0">
                <a:solidFill>
                  <a:schemeClr val="tx2"/>
                </a:solidFill>
              </a:rPr>
              <a:t>")})</a:t>
            </a:r>
          </a:p>
          <a:p>
            <a:pPr marL="0" indent="0">
              <a:buNone/>
            </a:pPr>
            <a:endParaRPr lang="es-ES" dirty="0"/>
          </a:p>
          <a:p>
            <a:pPr marL="0" indent="0">
              <a:buNone/>
            </a:pPr>
            <a:r>
              <a:rPr lang="es-ES" dirty="0" err="1"/>
              <a:t>Example</a:t>
            </a:r>
            <a:r>
              <a:rPr lang="es-ES" dirty="0"/>
              <a:t>:</a:t>
            </a:r>
          </a:p>
          <a:p>
            <a:pPr marL="0" indent="0">
              <a:buNone/>
            </a:pPr>
            <a:r>
              <a:rPr lang="es-ES" dirty="0" err="1">
                <a:solidFill>
                  <a:srgbClr val="0070C0"/>
                </a:solidFill>
              </a:rPr>
              <a:t>db.unicorns.find</a:t>
            </a:r>
            <a:r>
              <a:rPr lang="es-ES" dirty="0">
                <a:solidFill>
                  <a:srgbClr val="0070C0"/>
                </a:solidFill>
              </a:rPr>
              <a:t>({_id: </a:t>
            </a:r>
            <a:r>
              <a:rPr lang="es-ES" dirty="0" err="1">
                <a:solidFill>
                  <a:srgbClr val="0070C0"/>
                </a:solidFill>
              </a:rPr>
              <a:t>ObjectId</a:t>
            </a:r>
            <a:r>
              <a:rPr lang="es-ES" dirty="0">
                <a:solidFill>
                  <a:srgbClr val="0070C0"/>
                </a:solidFill>
              </a:rPr>
              <a:t>("56b3db6d323460b88657a52a")})</a:t>
            </a:r>
          </a:p>
          <a:p>
            <a:pPr marL="0" indent="0">
              <a:buNone/>
            </a:pP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ym typeface="+mn-ea"/>
              </a:rPr>
              <a:t>ObjectId</a:t>
            </a:r>
            <a:r>
              <a:rPr lang="es-ES" altLang="en-US" dirty="0" err="1">
                <a:sym typeface="+mn-ea"/>
              </a:rPr>
              <a:t>: </a:t>
            </a:r>
            <a:r>
              <a:rPr lang="en-US"/>
              <a:t>Methods and Attributes</a:t>
            </a:r>
          </a:p>
        </p:txBody>
      </p:sp>
      <p:sp>
        <p:nvSpPr>
          <p:cNvPr id="3" name="Content Placeholder 2"/>
          <p:cNvSpPr>
            <a:spLocks noGrp="1"/>
          </p:cNvSpPr>
          <p:nvPr>
            <p:ph idx="1"/>
          </p:nvPr>
        </p:nvSpPr>
        <p:spPr/>
        <p:txBody>
          <a:bodyPr>
            <a:normAutofit fontScale="92500"/>
          </a:bodyPr>
          <a:lstStyle/>
          <a:p>
            <a:r>
              <a:rPr lang="es-ES" dirty="0">
                <a:sym typeface="+mn-ea"/>
              </a:rPr>
              <a:t>Returns the hexadecimal string representation of the object:</a:t>
            </a:r>
            <a:endParaRPr lang="es-ES" dirty="0">
              <a:solidFill>
                <a:schemeClr val="tx1"/>
              </a:solidFill>
            </a:endParaRPr>
          </a:p>
          <a:p>
            <a:pPr marL="0" indent="0">
              <a:buNone/>
            </a:pPr>
            <a:r>
              <a:rPr lang="es-ES" dirty="0">
                <a:solidFill>
                  <a:srgbClr val="0070C0"/>
                </a:solidFill>
                <a:sym typeface="+mn-ea"/>
              </a:rPr>
              <a:t>ObjectId("56b3db6d323460b88657a52a").</a:t>
            </a:r>
            <a:r>
              <a:rPr lang="es-ES" dirty="0">
                <a:solidFill>
                  <a:srgbClr val="0070C0"/>
                </a:solidFill>
              </a:rPr>
              <a:t>str </a:t>
            </a:r>
          </a:p>
          <a:p>
            <a:r>
              <a:rPr lang="es-ES" dirty="0">
                <a:solidFill>
                  <a:schemeClr val="tx1"/>
                </a:solidFill>
                <a:sym typeface="+mn-ea"/>
              </a:rPr>
              <a:t>Returns the timestamp portion of the object as a Date:</a:t>
            </a:r>
            <a:endParaRPr lang="es-ES" dirty="0">
              <a:solidFill>
                <a:schemeClr val="tx1"/>
              </a:solidFill>
            </a:endParaRPr>
          </a:p>
          <a:p>
            <a:pPr marL="0" indent="0">
              <a:buNone/>
            </a:pPr>
            <a:r>
              <a:rPr lang="es-ES" dirty="0">
                <a:solidFill>
                  <a:srgbClr val="0070C0"/>
                </a:solidFill>
                <a:sym typeface="+mn-ea"/>
              </a:rPr>
              <a:t>ObjectId("56b3db6d323460b88657a52a").</a:t>
            </a:r>
            <a:r>
              <a:rPr lang="es-ES" dirty="0">
                <a:solidFill>
                  <a:srgbClr val="0070C0"/>
                </a:solidFill>
              </a:rPr>
              <a:t>getTimestamp()</a:t>
            </a:r>
          </a:p>
          <a:p>
            <a:r>
              <a:rPr lang="es-ES" dirty="0">
                <a:solidFill>
                  <a:schemeClr val="tx1"/>
                </a:solidFill>
                <a:sym typeface="+mn-ea"/>
              </a:rPr>
              <a:t>Returns the JavaScript representation in the form of a string literal "ObjectId(...)":</a:t>
            </a:r>
          </a:p>
          <a:p>
            <a:pPr marL="0" indent="0">
              <a:buNone/>
            </a:pPr>
            <a:r>
              <a:rPr lang="es-ES" dirty="0">
                <a:solidFill>
                  <a:srgbClr val="0070C0"/>
                </a:solidFill>
                <a:sym typeface="+mn-ea"/>
              </a:rPr>
              <a:t>ObjectId("56b3db6d323460b88657a52a").</a:t>
            </a:r>
            <a:r>
              <a:rPr lang="es-ES" dirty="0">
                <a:solidFill>
                  <a:srgbClr val="0070C0"/>
                </a:solidFill>
              </a:rPr>
              <a:t>toString() </a:t>
            </a:r>
          </a:p>
          <a:p>
            <a:r>
              <a:rPr lang="es-ES" dirty="0">
                <a:solidFill>
                  <a:schemeClr val="tx1"/>
                </a:solidFill>
              </a:rPr>
              <a:t>Returns the representation of the object as a hexadecimal string. </a:t>
            </a:r>
          </a:p>
          <a:p>
            <a:pPr marL="0" indent="0">
              <a:buNone/>
            </a:pPr>
            <a:r>
              <a:rPr lang="es-ES" dirty="0">
                <a:solidFill>
                  <a:schemeClr val="tx1"/>
                </a:solidFill>
              </a:rPr>
              <a:t>The returned string is the str attribute:</a:t>
            </a:r>
          </a:p>
          <a:p>
            <a:r>
              <a:rPr lang="es-ES" dirty="0">
                <a:solidFill>
                  <a:srgbClr val="0070C0"/>
                </a:solidFill>
                <a:sym typeface="+mn-ea"/>
              </a:rPr>
              <a:t>ObjectId("56b3db6d323460b88657a52a")</a:t>
            </a:r>
            <a:r>
              <a:rPr lang="es-ES" dirty="0">
                <a:solidFill>
                  <a:srgbClr val="0070C0"/>
                </a:solidFill>
              </a:rPr>
              <a:t>.valueOf()</a:t>
            </a:r>
          </a:p>
          <a:p>
            <a:pPr marL="0" indent="0">
              <a:buNone/>
            </a:pPr>
            <a:endParaRPr lang="es-ES" altLang="en-US" dirty="0"/>
          </a:p>
          <a:p>
            <a:pPr marL="0" indent="0">
              <a:buNone/>
            </a:pPr>
            <a:endParaRPr lang="es-ES" altLang="en-US" dirty="0"/>
          </a:p>
          <a:p>
            <a:endParaRPr lang="es-E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a:t>Updating</a:t>
            </a:r>
            <a:endParaRPr lang="es-ES" dirty="0"/>
          </a:p>
        </p:txBody>
      </p:sp>
      <p:sp>
        <p:nvSpPr>
          <p:cNvPr id="3" name="Marcador de contenido 2"/>
          <p:cNvSpPr>
            <a:spLocks noGrp="1"/>
          </p:cNvSpPr>
          <p:nvPr>
            <p:ph idx="1"/>
          </p:nvPr>
        </p:nvSpPr>
        <p:spPr/>
        <p:txBody>
          <a:bodyPr/>
          <a:lstStyle/>
          <a:p>
            <a:r>
              <a:rPr lang="en-US" dirty="0"/>
              <a:t>We have introduced three of the four CRUD (create, read, update, and delete) operations. Now we focus on update. </a:t>
            </a:r>
          </a:p>
          <a:p>
            <a:r>
              <a:rPr lang="en-US" dirty="0"/>
              <a:t>Update has a few surprising behaviors, let us see.</a:t>
            </a:r>
          </a:p>
          <a:p>
            <a:r>
              <a:rPr lang="en-US" dirty="0"/>
              <a:t>In its simplest form, update takes two parameters: </a:t>
            </a:r>
            <a:r>
              <a:rPr lang="en-US" dirty="0">
                <a:solidFill>
                  <a:srgbClr val="00B050"/>
                </a:solidFill>
              </a:rPr>
              <a:t>the selector to use and what updates to apply to fields</a:t>
            </a:r>
            <a:r>
              <a:rPr lang="en-US" dirty="0"/>
              <a:t>. </a:t>
            </a:r>
          </a:p>
          <a:p>
            <a:r>
              <a:rPr lang="en-US" dirty="0"/>
              <a:t>Suppose that the unicorn “</a:t>
            </a:r>
            <a:r>
              <a:rPr lang="en-US" dirty="0" err="1"/>
              <a:t>Roooooodles</a:t>
            </a:r>
            <a:r>
              <a:rPr lang="en-US" dirty="0"/>
              <a:t>” had gained a bit of weight, you might expect that we should execute:</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92500" lnSpcReduction="10000"/>
          </a:bodyPr>
          <a:lstStyle/>
          <a:p>
            <a:pPr marL="0" indent="0">
              <a:buNone/>
            </a:pPr>
            <a:r>
              <a:rPr lang="es-ES" dirty="0" err="1">
                <a:solidFill>
                  <a:srgbClr val="0070C0"/>
                </a:solidFill>
              </a:rPr>
              <a:t>db.unicorns.update</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Roooooodles</a:t>
            </a:r>
            <a:r>
              <a:rPr lang="es-ES" dirty="0">
                <a:solidFill>
                  <a:srgbClr val="0070C0"/>
                </a:solidFill>
              </a:rPr>
              <a:t>'}, {</a:t>
            </a:r>
            <a:r>
              <a:rPr lang="es-ES" dirty="0" err="1">
                <a:solidFill>
                  <a:srgbClr val="0070C0"/>
                </a:solidFill>
              </a:rPr>
              <a:t>weight</a:t>
            </a:r>
            <a:r>
              <a:rPr lang="es-ES" dirty="0">
                <a:solidFill>
                  <a:srgbClr val="0070C0"/>
                </a:solidFill>
              </a:rPr>
              <a:t>: 590})</a:t>
            </a:r>
          </a:p>
          <a:p>
            <a:pPr marL="0" indent="0">
              <a:buNone/>
            </a:pPr>
            <a:endParaRPr lang="es-ES" dirty="0">
              <a:solidFill>
                <a:srgbClr val="0070C0"/>
              </a:solidFill>
            </a:endParaRPr>
          </a:p>
          <a:p>
            <a:r>
              <a:rPr lang="en-US" dirty="0"/>
              <a:t>Now, if we look at the updated record:</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Roooooodles</a:t>
            </a:r>
            <a:r>
              <a:rPr lang="es-ES" dirty="0">
                <a:solidFill>
                  <a:srgbClr val="0070C0"/>
                </a:solidFill>
              </a:rPr>
              <a:t>'})</a:t>
            </a:r>
          </a:p>
          <a:p>
            <a:pPr marL="0" indent="0">
              <a:buNone/>
            </a:pPr>
            <a:endParaRPr lang="es-ES" dirty="0">
              <a:solidFill>
                <a:srgbClr val="0070C0"/>
              </a:solidFill>
            </a:endParaRPr>
          </a:p>
          <a:p>
            <a:r>
              <a:rPr lang="en-US" dirty="0"/>
              <a:t>You should discover the first surprise of update. No document is found! Because the second parameter we supplied did not have any update operators (see next slide </a:t>
            </a:r>
            <a:r>
              <a:rPr lang="en-US" dirty="0">
                <a:solidFill>
                  <a:srgbClr val="0070C0"/>
                </a:solidFill>
              </a:rPr>
              <a:t>$set operator</a:t>
            </a:r>
            <a:r>
              <a:rPr lang="en-US" dirty="0"/>
              <a:t>), and therefore it was used to </a:t>
            </a:r>
            <a:r>
              <a:rPr lang="en-US" b="1" dirty="0">
                <a:solidFill>
                  <a:srgbClr val="FF0000"/>
                </a:solidFill>
              </a:rPr>
              <a:t>replace </a:t>
            </a:r>
            <a:r>
              <a:rPr lang="en-US" dirty="0"/>
              <a:t>the original document. </a:t>
            </a:r>
          </a:p>
          <a:p>
            <a:pPr marL="0" indent="0" algn="ctr">
              <a:buNone/>
            </a:pPr>
            <a:r>
              <a:rPr lang="es-ES" dirty="0">
                <a:solidFill>
                  <a:srgbClr val="00B050"/>
                </a:solidFill>
              </a:rPr>
              <a:t>In </a:t>
            </a:r>
            <a:r>
              <a:rPr lang="es-ES" dirty="0" err="1">
                <a:solidFill>
                  <a:srgbClr val="00B050"/>
                </a:solidFill>
              </a:rPr>
              <a:t>other</a:t>
            </a:r>
            <a:r>
              <a:rPr lang="es-ES" dirty="0">
                <a:solidFill>
                  <a:srgbClr val="00B050"/>
                </a:solidFill>
              </a:rPr>
              <a:t> </a:t>
            </a:r>
            <a:r>
              <a:rPr lang="es-ES" dirty="0" err="1">
                <a:solidFill>
                  <a:srgbClr val="00B050"/>
                </a:solidFill>
              </a:rPr>
              <a:t>words</a:t>
            </a:r>
            <a:r>
              <a:rPr lang="es-ES" dirty="0">
                <a:solidFill>
                  <a:srgbClr val="00B050"/>
                </a:solidFill>
              </a:rPr>
              <a:t>, </a:t>
            </a:r>
            <a:r>
              <a:rPr lang="es-ES" dirty="0" err="1">
                <a:solidFill>
                  <a:srgbClr val="00B050"/>
                </a:solidFill>
              </a:rPr>
              <a:t>the</a:t>
            </a:r>
            <a:r>
              <a:rPr lang="es-ES" dirty="0">
                <a:solidFill>
                  <a:srgbClr val="00B050"/>
                </a:solidFill>
              </a:rPr>
              <a:t> </a:t>
            </a:r>
            <a:r>
              <a:rPr lang="en-US" dirty="0">
                <a:solidFill>
                  <a:srgbClr val="00B050"/>
                </a:solidFill>
              </a:rPr>
              <a:t>update found a document by name and replaced the entire document with the new document (the second parameter)</a:t>
            </a:r>
            <a:endParaRPr lang="es-ES"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85000" lnSpcReduction="20000"/>
          </a:bodyPr>
          <a:lstStyle/>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weight</a:t>
            </a:r>
            <a:r>
              <a:rPr lang="es-ES" dirty="0">
                <a:solidFill>
                  <a:srgbClr val="0070C0"/>
                </a:solidFill>
              </a:rPr>
              <a:t>: 590})</a:t>
            </a:r>
          </a:p>
          <a:p>
            <a:pPr marL="0" indent="0">
              <a:buNone/>
            </a:pPr>
            <a:endParaRPr lang="es-ES" dirty="0">
              <a:solidFill>
                <a:srgbClr val="0070C0"/>
              </a:solidFill>
            </a:endParaRPr>
          </a:p>
          <a:p>
            <a:pPr marL="0" indent="0">
              <a:buNone/>
            </a:pPr>
            <a:r>
              <a:rPr lang="en-US" dirty="0"/>
              <a:t>So if you want to change the value of one, or a few fields, you</a:t>
            </a:r>
          </a:p>
          <a:p>
            <a:pPr marL="0" indent="0">
              <a:buNone/>
            </a:pPr>
            <a:r>
              <a:rPr lang="en-US" dirty="0"/>
              <a:t>must use MongoDB’s </a:t>
            </a:r>
            <a:r>
              <a:rPr lang="en-US" dirty="0">
                <a:solidFill>
                  <a:srgbClr val="0070C0"/>
                </a:solidFill>
              </a:rPr>
              <a:t>$set operator</a:t>
            </a:r>
            <a:r>
              <a:rPr lang="en-US" dirty="0"/>
              <a:t>. </a:t>
            </a:r>
          </a:p>
          <a:p>
            <a:pPr marL="0" indent="0">
              <a:buNone/>
            </a:pPr>
            <a:r>
              <a:rPr lang="en-US" dirty="0"/>
              <a:t>Go ahead and run this update to reset the lost fields:</a:t>
            </a:r>
          </a:p>
          <a:p>
            <a:pPr marL="0" indent="0">
              <a:buNone/>
            </a:pPr>
            <a:r>
              <a:rPr lang="es-ES" dirty="0" err="1">
                <a:solidFill>
                  <a:srgbClr val="0070C0"/>
                </a:solidFill>
              </a:rPr>
              <a:t>db.unicorns.update</a:t>
            </a:r>
            <a:r>
              <a:rPr lang="es-ES" dirty="0">
                <a:solidFill>
                  <a:srgbClr val="0070C0"/>
                </a:solidFill>
              </a:rPr>
              <a:t>({</a:t>
            </a:r>
            <a:r>
              <a:rPr lang="es-ES" dirty="0" err="1">
                <a:solidFill>
                  <a:srgbClr val="0070C0"/>
                </a:solidFill>
              </a:rPr>
              <a:t>weight</a:t>
            </a:r>
            <a:r>
              <a:rPr lang="es-ES" dirty="0">
                <a:solidFill>
                  <a:srgbClr val="0070C0"/>
                </a:solidFill>
              </a:rPr>
              <a:t>: 590}, {</a:t>
            </a:r>
            <a:r>
              <a:rPr lang="es-ES" dirty="0">
                <a:solidFill>
                  <a:srgbClr val="00B050"/>
                </a:solidFill>
                <a:effectLst>
                  <a:outerShdw blurRad="38100" dist="38100" dir="2700000" algn="tl">
                    <a:srgbClr val="000000">
                      <a:alpha val="43137"/>
                    </a:srgbClr>
                  </a:outerShdw>
                </a:effectLst>
              </a:rPr>
              <a:t>$set</a:t>
            </a:r>
            <a:r>
              <a:rPr lang="es-ES" dirty="0">
                <a:solidFill>
                  <a:srgbClr val="0070C0"/>
                </a:solidFill>
              </a:rPr>
              <a:t>: {</a:t>
            </a:r>
          </a:p>
          <a:p>
            <a:pPr marL="0" indent="0">
              <a:buNone/>
            </a:pPr>
            <a:r>
              <a:rPr lang="es-ES" dirty="0" err="1">
                <a:solidFill>
                  <a:srgbClr val="0070C0"/>
                </a:solidFill>
              </a:rPr>
              <a:t>name</a:t>
            </a:r>
            <a:r>
              <a:rPr lang="es-ES" dirty="0">
                <a:solidFill>
                  <a:srgbClr val="0070C0"/>
                </a:solidFill>
              </a:rPr>
              <a:t>: '</a:t>
            </a:r>
            <a:r>
              <a:rPr lang="es-ES" dirty="0" err="1">
                <a:solidFill>
                  <a:srgbClr val="0070C0"/>
                </a:solidFill>
              </a:rPr>
              <a:t>Roooooodles</a:t>
            </a:r>
            <a:r>
              <a:rPr lang="es-ES" dirty="0">
                <a:solidFill>
                  <a:srgbClr val="0070C0"/>
                </a:solidFill>
              </a:rPr>
              <a:t>',</a:t>
            </a:r>
          </a:p>
          <a:p>
            <a:pPr marL="0" indent="0">
              <a:buNone/>
            </a:pPr>
            <a:r>
              <a:rPr lang="en-US" dirty="0" err="1">
                <a:solidFill>
                  <a:srgbClr val="0070C0"/>
                </a:solidFill>
              </a:rPr>
              <a:t>dob</a:t>
            </a:r>
            <a:r>
              <a:rPr lang="en-US" dirty="0">
                <a:solidFill>
                  <a:srgbClr val="0070C0"/>
                </a:solidFill>
              </a:rPr>
              <a:t>: </a:t>
            </a:r>
            <a:r>
              <a:rPr lang="en-US" b="1" dirty="0">
                <a:solidFill>
                  <a:srgbClr val="0070C0"/>
                </a:solidFill>
              </a:rPr>
              <a:t>new </a:t>
            </a:r>
            <a:r>
              <a:rPr lang="en-US" dirty="0">
                <a:solidFill>
                  <a:srgbClr val="0070C0"/>
                </a:solidFill>
              </a:rPr>
              <a:t>Date(1979, 7, 18, 18, 44),</a:t>
            </a:r>
          </a:p>
          <a:p>
            <a:pPr marL="0" indent="0">
              <a:buNone/>
            </a:pPr>
            <a:r>
              <a:rPr lang="es-ES" dirty="0" err="1">
                <a:solidFill>
                  <a:srgbClr val="0070C0"/>
                </a:solidFill>
              </a:rPr>
              <a:t>loves</a:t>
            </a:r>
            <a:r>
              <a:rPr lang="es-ES" dirty="0">
                <a:solidFill>
                  <a:srgbClr val="0070C0"/>
                </a:solidFill>
              </a:rPr>
              <a:t>: ['</a:t>
            </a:r>
            <a:r>
              <a:rPr lang="es-ES" dirty="0" err="1">
                <a:solidFill>
                  <a:srgbClr val="0070C0"/>
                </a:solidFill>
              </a:rPr>
              <a:t>apple</a:t>
            </a:r>
            <a:r>
              <a:rPr lang="es-ES" dirty="0">
                <a:solidFill>
                  <a:srgbClr val="0070C0"/>
                </a:solidFill>
              </a:rPr>
              <a:t>'],</a:t>
            </a:r>
          </a:p>
          <a:p>
            <a:pPr marL="0" indent="0">
              <a:buNone/>
            </a:pPr>
            <a:r>
              <a:rPr lang="es-ES" dirty="0" err="1">
                <a:solidFill>
                  <a:srgbClr val="0070C0"/>
                </a:solidFill>
              </a:rPr>
              <a:t>gender</a:t>
            </a:r>
            <a:r>
              <a:rPr lang="es-ES" dirty="0">
                <a:solidFill>
                  <a:srgbClr val="0070C0"/>
                </a:solidFill>
              </a:rPr>
              <a:t>: 'm',</a:t>
            </a:r>
          </a:p>
          <a:p>
            <a:pPr marL="0" indent="0">
              <a:buNone/>
            </a:pPr>
            <a:r>
              <a:rPr lang="es-ES" dirty="0" err="1">
                <a:solidFill>
                  <a:srgbClr val="0070C0"/>
                </a:solidFill>
              </a:rPr>
              <a:t>vampires</a:t>
            </a:r>
            <a:r>
              <a:rPr lang="es-ES" dirty="0">
                <a:solidFill>
                  <a:srgbClr val="0070C0"/>
                </a:solidFill>
              </a:rPr>
              <a:t>: 99}})</a:t>
            </a:r>
          </a:p>
          <a:p>
            <a:endParaRPr lang="es-ES" dirty="0"/>
          </a:p>
        </p:txBody>
      </p:sp>
      <p:sp>
        <p:nvSpPr>
          <p:cNvPr id="4" name="CuadroTexto 3"/>
          <p:cNvSpPr txBox="1"/>
          <p:nvPr/>
        </p:nvSpPr>
        <p:spPr>
          <a:xfrm>
            <a:off x="315310" y="6385034"/>
            <a:ext cx="7788166" cy="369332"/>
          </a:xfrm>
          <a:prstGeom prst="rect">
            <a:avLst/>
          </a:prstGeom>
          <a:noFill/>
        </p:spPr>
        <p:txBody>
          <a:bodyPr wrap="square" rtlCol="0">
            <a:spAutoFit/>
          </a:bodyPr>
          <a:lstStyle/>
          <a:p>
            <a:r>
              <a:rPr lang="es-ES" dirty="0"/>
              <a:t>Investigar el significado de los parámetros de </a:t>
            </a:r>
            <a:r>
              <a:rPr lang="es-ES" b="1" dirty="0"/>
              <a:t>Date</a:t>
            </a:r>
            <a:r>
              <a:rPr lang="es-ES" dirty="0"/>
              <a:t>(). También ver </a:t>
            </a:r>
            <a:r>
              <a:rPr lang="es-ES" b="1" dirty="0" err="1"/>
              <a:t>ISODate</a:t>
            </a:r>
            <a:r>
              <a:rPr lang="es-E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Therefore, the correct way to have updated the weight in the first place is:</a:t>
            </a:r>
          </a:p>
          <a:p>
            <a:pPr marL="0" indent="0">
              <a:buNone/>
            </a:pPr>
            <a:r>
              <a:rPr lang="es-ES" dirty="0" err="1">
                <a:solidFill>
                  <a:srgbClr val="0070C0"/>
                </a:solidFill>
              </a:rPr>
              <a:t>db.unicorns.update</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Roooooodles</a:t>
            </a:r>
            <a:r>
              <a:rPr lang="es-ES" dirty="0">
                <a:solidFill>
                  <a:srgbClr val="0070C0"/>
                </a:solidFill>
              </a:rPr>
              <a:t>'}, {$set: {</a:t>
            </a:r>
            <a:r>
              <a:rPr lang="es-ES" dirty="0" err="1">
                <a:solidFill>
                  <a:srgbClr val="0070C0"/>
                </a:solidFill>
              </a:rPr>
              <a:t>weight</a:t>
            </a:r>
            <a:r>
              <a:rPr lang="es-ES" dirty="0">
                <a:solidFill>
                  <a:srgbClr val="0070C0"/>
                </a:solidFill>
              </a:rPr>
              <a:t>: 590}})</a:t>
            </a:r>
          </a:p>
          <a:p>
            <a:pPr marL="0" indent="0">
              <a:buNone/>
            </a:pPr>
            <a:endParaRPr lang="es-ES" dirty="0">
              <a:solidFill>
                <a:srgbClr val="0070C0"/>
              </a:solidFill>
            </a:endParaRPr>
          </a:p>
          <a:p>
            <a:r>
              <a:rPr lang="en-US" dirty="0"/>
              <a:t>In addition to </a:t>
            </a:r>
            <a:r>
              <a:rPr lang="en-US" dirty="0">
                <a:solidFill>
                  <a:srgbClr val="0070C0"/>
                </a:solidFill>
              </a:rPr>
              <a:t>$set</a:t>
            </a:r>
            <a:r>
              <a:rPr lang="en-US" dirty="0"/>
              <a:t>, there are other operators to do some nifty things. For example, the </a:t>
            </a:r>
            <a:r>
              <a:rPr lang="en-US" dirty="0">
                <a:solidFill>
                  <a:srgbClr val="0070C0"/>
                </a:solidFill>
              </a:rPr>
              <a:t>$</a:t>
            </a:r>
            <a:r>
              <a:rPr lang="en-US" dirty="0" err="1">
                <a:solidFill>
                  <a:srgbClr val="0070C0"/>
                </a:solidFill>
              </a:rPr>
              <a:t>inc</a:t>
            </a:r>
            <a:r>
              <a:rPr lang="en-US" dirty="0">
                <a:solidFill>
                  <a:srgbClr val="0070C0"/>
                </a:solidFill>
              </a:rPr>
              <a:t> </a:t>
            </a:r>
            <a:r>
              <a:rPr lang="en-US" dirty="0"/>
              <a:t>operator is used to increment a field by a certain </a:t>
            </a:r>
            <a:r>
              <a:rPr lang="es-ES" dirty="0"/>
              <a:t>positive </a:t>
            </a:r>
            <a:r>
              <a:rPr lang="es-ES" dirty="0" err="1"/>
              <a:t>or</a:t>
            </a:r>
            <a:r>
              <a:rPr lang="es-ES" dirty="0"/>
              <a:t> </a:t>
            </a:r>
            <a:r>
              <a:rPr lang="es-ES" dirty="0" err="1"/>
              <a:t>negative</a:t>
            </a:r>
            <a:r>
              <a:rPr lang="es-ES" dirty="0"/>
              <a:t> </a:t>
            </a:r>
            <a:r>
              <a:rPr lang="es-ES" dirty="0" err="1"/>
              <a:t>amount</a:t>
            </a:r>
            <a:r>
              <a:rPr lang="es-ES" dirty="0"/>
              <a:t>.</a:t>
            </a:r>
            <a:endParaRPr lang="es-ES" dirty="0">
              <a:solidFill>
                <a:srgbClr val="0070C0"/>
              </a:solidFill>
            </a:endParaRPr>
          </a:p>
        </p:txBody>
      </p:sp>
      <p:sp>
        <p:nvSpPr>
          <p:cNvPr id="4" name="CuadroTexto 3"/>
          <p:cNvSpPr txBox="1"/>
          <p:nvPr/>
        </p:nvSpPr>
        <p:spPr>
          <a:xfrm>
            <a:off x="204952" y="6132786"/>
            <a:ext cx="3294993" cy="369332"/>
          </a:xfrm>
          <a:prstGeom prst="rect">
            <a:avLst/>
          </a:prstGeom>
          <a:noFill/>
        </p:spPr>
        <p:txBody>
          <a:bodyPr wrap="square" rtlCol="0">
            <a:spAutoFit/>
          </a:bodyPr>
          <a:lstStyle/>
          <a:p>
            <a:r>
              <a:rPr lang="es-ES" dirty="0" err="1"/>
              <a:t>Nifty</a:t>
            </a:r>
            <a:r>
              <a:rPr lang="es-ES" dirty="0"/>
              <a:t> = ingenioso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the unicorn “Pilot” was incorrectly awarded a couple vampire kills, we could correct the mistake by </a:t>
            </a:r>
            <a:r>
              <a:rPr lang="es-ES" dirty="0" err="1"/>
              <a:t>executing</a:t>
            </a:r>
            <a:r>
              <a:rPr lang="es-ES" dirty="0"/>
              <a:t>:</a:t>
            </a:r>
          </a:p>
          <a:p>
            <a:pPr marL="0" indent="0">
              <a:buNone/>
            </a:pPr>
            <a:r>
              <a:rPr lang="es-ES" dirty="0" err="1">
                <a:solidFill>
                  <a:srgbClr val="0070C0"/>
                </a:solidFill>
              </a:rPr>
              <a:t>db.unicorns.update</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Pilot</a:t>
            </a:r>
            <a:r>
              <a:rPr lang="es-ES" dirty="0">
                <a:solidFill>
                  <a:srgbClr val="0070C0"/>
                </a:solidFill>
              </a:rPr>
              <a:t>'}, {$</a:t>
            </a:r>
            <a:r>
              <a:rPr lang="es-ES" dirty="0" err="1">
                <a:solidFill>
                  <a:srgbClr val="0070C0"/>
                </a:solidFill>
              </a:rPr>
              <a:t>inc</a:t>
            </a:r>
            <a:r>
              <a:rPr lang="es-ES" dirty="0">
                <a:solidFill>
                  <a:srgbClr val="0070C0"/>
                </a:solidFill>
              </a:rPr>
              <a:t>: {</a:t>
            </a:r>
            <a:r>
              <a:rPr lang="es-ES" dirty="0" err="1">
                <a:solidFill>
                  <a:srgbClr val="0070C0"/>
                </a:solidFill>
              </a:rPr>
              <a:t>vampires</a:t>
            </a:r>
            <a:r>
              <a:rPr lang="es-ES" dirty="0">
                <a:solidFill>
                  <a:srgbClr val="0070C0"/>
                </a:solidFill>
              </a:rPr>
              <a:t>: -2}})</a:t>
            </a:r>
          </a:p>
          <a:p>
            <a:pPr marL="0" indent="0">
              <a:buNone/>
            </a:pPr>
            <a:endParaRPr lang="es-ES" dirty="0">
              <a:solidFill>
                <a:srgbClr val="0070C0"/>
              </a:solidFill>
            </a:endParaRP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name</a:t>
            </a:r>
            <a:r>
              <a:rPr lang="es-ES" dirty="0">
                <a:solidFill>
                  <a:srgbClr val="0070C0"/>
                </a:solidFill>
              </a:rPr>
              <a:t>: '</a:t>
            </a:r>
            <a:r>
              <a:rPr lang="es-ES" dirty="0" err="1">
                <a:solidFill>
                  <a:srgbClr val="0070C0"/>
                </a:solidFill>
              </a:rPr>
              <a:t>Pilot</a:t>
            </a:r>
            <a:r>
              <a:rPr lang="es-ES" dirty="0">
                <a:solidFill>
                  <a:srgbClr val="0070C0"/>
                </a:solidFill>
              </a:rPr>
              <a:t>'})</a:t>
            </a:r>
          </a:p>
          <a:p>
            <a:pPr marL="0" indent="0">
              <a:buNone/>
            </a:pPr>
            <a:endParaRPr lang="es-ES" dirty="0">
              <a:solidFill>
                <a:srgbClr val="0070C0"/>
              </a:solidFill>
            </a:endParaRPr>
          </a:p>
          <a:p>
            <a:pPr marL="0" indent="0">
              <a:buNone/>
            </a:pPr>
            <a:endParaRPr lang="es-ES" dirty="0">
              <a:solidFill>
                <a:srgbClr val="0070C0"/>
              </a:solidFill>
            </a:endParaRPr>
          </a:p>
          <a:p>
            <a:pPr marL="0" indent="0">
              <a:buNone/>
            </a:pPr>
            <a:endParaRPr lang="es-ES" dirty="0">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If Aurora suddenly developed a sweet tooth, we could add a value to her loves field via the </a:t>
            </a:r>
            <a:r>
              <a:rPr lang="en-US" dirty="0">
                <a:solidFill>
                  <a:srgbClr val="0070C0"/>
                </a:solidFill>
              </a:rPr>
              <a:t>$push </a:t>
            </a:r>
            <a:r>
              <a:rPr lang="en-US" dirty="0"/>
              <a:t>operator:</a:t>
            </a:r>
          </a:p>
          <a:p>
            <a:pPr marL="0" indent="0">
              <a:buNone/>
            </a:pPr>
            <a:r>
              <a:rPr lang="es-ES" dirty="0" err="1">
                <a:solidFill>
                  <a:srgbClr val="0070C0"/>
                </a:solidFill>
              </a:rPr>
              <a:t>db.unicorns.update</a:t>
            </a:r>
            <a:r>
              <a:rPr lang="es-ES" dirty="0">
                <a:solidFill>
                  <a:srgbClr val="0070C0"/>
                </a:solidFill>
              </a:rPr>
              <a:t>({</a:t>
            </a:r>
            <a:r>
              <a:rPr lang="es-ES" dirty="0" err="1">
                <a:solidFill>
                  <a:srgbClr val="0070C0"/>
                </a:solidFill>
              </a:rPr>
              <a:t>name</a:t>
            </a:r>
            <a:r>
              <a:rPr lang="es-ES" dirty="0">
                <a:solidFill>
                  <a:srgbClr val="0070C0"/>
                </a:solidFill>
              </a:rPr>
              <a:t>: 'Aurora'}, {$</a:t>
            </a:r>
            <a:r>
              <a:rPr lang="es-ES" dirty="0" err="1">
                <a:solidFill>
                  <a:srgbClr val="0070C0"/>
                </a:solidFill>
              </a:rPr>
              <a:t>push</a:t>
            </a:r>
            <a:r>
              <a:rPr lang="es-ES" dirty="0">
                <a:solidFill>
                  <a:srgbClr val="0070C0"/>
                </a:solidFill>
              </a:rPr>
              <a:t>: {</a:t>
            </a:r>
            <a:r>
              <a:rPr lang="es-ES" dirty="0" err="1">
                <a:solidFill>
                  <a:srgbClr val="0070C0"/>
                </a:solidFill>
              </a:rPr>
              <a:t>loves</a:t>
            </a:r>
            <a:r>
              <a:rPr lang="es-ES" dirty="0">
                <a:solidFill>
                  <a:srgbClr val="0070C0"/>
                </a:solidFill>
              </a:rPr>
              <a:t>: '</a:t>
            </a:r>
            <a:r>
              <a:rPr lang="es-ES" dirty="0" err="1">
                <a:solidFill>
                  <a:srgbClr val="0070C0"/>
                </a:solidFill>
              </a:rPr>
              <a:t>sugar</a:t>
            </a:r>
            <a:r>
              <a:rPr lang="es-ES" dirty="0">
                <a:solidFill>
                  <a:srgbClr val="0070C0"/>
                </a:solidFill>
              </a:rPr>
              <a:t>'}})</a:t>
            </a:r>
          </a:p>
          <a:p>
            <a:pPr marL="0" indent="0">
              <a:buNone/>
            </a:pPr>
            <a:endParaRPr lang="es-ES" dirty="0">
              <a:solidFill>
                <a:srgbClr val="0070C0"/>
              </a:solidFill>
            </a:endParaRP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name</a:t>
            </a:r>
            <a:r>
              <a:rPr lang="es-ES" dirty="0">
                <a:solidFill>
                  <a:srgbClr val="0070C0"/>
                </a:solidFill>
              </a:rPr>
              <a:t>: 'Aurora'})</a:t>
            </a:r>
          </a:p>
          <a:p>
            <a:pPr marL="0" indent="0">
              <a:buNone/>
            </a:pPr>
            <a:endParaRPr lang="es-ES" dirty="0">
              <a:solidFill>
                <a:srgbClr val="0070C0"/>
              </a:solidFill>
            </a:endParaRPr>
          </a:p>
          <a:p>
            <a:r>
              <a:rPr lang="en-US" dirty="0"/>
              <a:t>The </a:t>
            </a:r>
            <a:r>
              <a:rPr lang="en-US" dirty="0">
                <a:solidFill>
                  <a:srgbClr val="0070C0"/>
                </a:solidFill>
              </a:rPr>
              <a:t>$push </a:t>
            </a:r>
            <a:r>
              <a:rPr lang="en-US" dirty="0"/>
              <a:t>operator appends a specified value to an array.</a:t>
            </a:r>
          </a:p>
          <a:p>
            <a:r>
              <a:rPr lang="en-US" dirty="0"/>
              <a:t>To remove elements just use </a:t>
            </a:r>
            <a:r>
              <a:rPr lang="en-US" dirty="0">
                <a:solidFill>
                  <a:srgbClr val="0070C0"/>
                </a:solidFill>
              </a:rPr>
              <a:t>$pull</a:t>
            </a:r>
            <a:endParaRPr lang="es-E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236482" y="1841391"/>
            <a:ext cx="11839903" cy="4351338"/>
          </a:xfrm>
        </p:spPr>
        <p:txBody>
          <a:bodyPr>
            <a:normAutofit lnSpcReduction="10000"/>
          </a:bodyPr>
          <a:lstStyle/>
          <a:p>
            <a:r>
              <a:rPr lang="en-US" dirty="0"/>
              <a:t>Navigate to the </a:t>
            </a:r>
            <a:r>
              <a:rPr lang="es-ES" altLang="en-US" dirty="0"/>
              <a:t>MongoDB</a:t>
            </a:r>
            <a:r>
              <a:rPr lang="en-US" dirty="0"/>
              <a:t> </a:t>
            </a:r>
            <a:r>
              <a:rPr lang="en-US" dirty="0">
                <a:solidFill>
                  <a:srgbClr val="0070C0"/>
                </a:solidFill>
              </a:rPr>
              <a:t>bin</a:t>
            </a:r>
            <a:r>
              <a:rPr lang="en-US" dirty="0"/>
              <a:t> subfolder (in MongoDB </a:t>
            </a:r>
            <a:r>
              <a:rPr lang="es-ES" altLang="en-US" dirty="0"/>
              <a:t>5</a:t>
            </a:r>
            <a:r>
              <a:rPr lang="en-US" dirty="0"/>
              <a:t>.0 it is at </a:t>
            </a:r>
            <a:r>
              <a:rPr lang="en-US" dirty="0">
                <a:solidFill>
                  <a:srgbClr val="0070C0"/>
                </a:solidFill>
              </a:rPr>
              <a:t>C:\Program Files\MongoDB\Server\5.0\bin</a:t>
            </a:r>
            <a:r>
              <a:rPr lang="en-US" dirty="0"/>
              <a:t>)</a:t>
            </a:r>
            <a:r>
              <a:rPr lang="es-ES" altLang="en-US" dirty="0"/>
              <a:t>,</a:t>
            </a:r>
            <a:r>
              <a:rPr lang="en-US" dirty="0">
                <a:solidFill>
                  <a:srgbClr val="0070C0"/>
                </a:solidFill>
              </a:rPr>
              <a:t> </a:t>
            </a:r>
            <a:r>
              <a:rPr lang="en-US" dirty="0" err="1">
                <a:solidFill>
                  <a:srgbClr val="0070C0"/>
                </a:solidFill>
              </a:rPr>
              <a:t>mongod</a:t>
            </a:r>
            <a:r>
              <a:rPr lang="en-US" dirty="0">
                <a:solidFill>
                  <a:srgbClr val="0070C0"/>
                </a:solidFill>
              </a:rPr>
              <a:t> </a:t>
            </a:r>
            <a:r>
              <a:rPr lang="en-US" dirty="0"/>
              <a:t>is the </a:t>
            </a:r>
            <a:r>
              <a:rPr lang="en-US" dirty="0">
                <a:solidFill>
                  <a:srgbClr val="00B050"/>
                </a:solidFill>
              </a:rPr>
              <a:t>server process </a:t>
            </a:r>
            <a:r>
              <a:rPr lang="en-US" dirty="0"/>
              <a:t>and </a:t>
            </a:r>
            <a:r>
              <a:rPr lang="en-US" dirty="0">
                <a:solidFill>
                  <a:srgbClr val="0070C0"/>
                </a:solidFill>
              </a:rPr>
              <a:t>mongo</a:t>
            </a:r>
            <a:r>
              <a:rPr lang="en-US" dirty="0"/>
              <a:t> is the </a:t>
            </a:r>
            <a:r>
              <a:rPr lang="en-US" dirty="0">
                <a:solidFill>
                  <a:srgbClr val="00B050"/>
                </a:solidFill>
              </a:rPr>
              <a:t>client shell</a:t>
            </a:r>
            <a:r>
              <a:rPr lang="en-US" dirty="0"/>
              <a:t>.</a:t>
            </a:r>
            <a:endParaRPr lang="es-ES" altLang="en-US" dirty="0">
              <a:sym typeface="+mn-ea"/>
            </a:endParaRPr>
          </a:p>
          <a:p>
            <a:r>
              <a:rPr lang="es-ES" altLang="en-US" dirty="0" err="1">
                <a:sym typeface="+mn-ea"/>
              </a:rPr>
              <a:t>Double-click</a:t>
            </a:r>
            <a:r>
              <a:rPr lang="es-ES" altLang="en-US" dirty="0">
                <a:sym typeface="+mn-ea"/>
              </a:rPr>
              <a:t> </a:t>
            </a:r>
            <a:r>
              <a:rPr lang="es-ES" altLang="en-US" dirty="0" err="1">
                <a:sym typeface="+mn-ea"/>
              </a:rPr>
              <a:t>on</a:t>
            </a:r>
            <a:r>
              <a:rPr lang="es-ES" dirty="0"/>
              <a:t> </a:t>
            </a:r>
            <a:r>
              <a:rPr lang="es-ES" dirty="0" err="1">
                <a:solidFill>
                  <a:srgbClr val="0070C0"/>
                </a:solidFill>
              </a:rPr>
              <a:t>mongod</a:t>
            </a:r>
            <a:r>
              <a:rPr lang="es-ES" dirty="0">
                <a:solidFill>
                  <a:srgbClr val="0070C0"/>
                </a:solidFill>
              </a:rPr>
              <a:t> </a:t>
            </a:r>
            <a:r>
              <a:rPr lang="es-ES" dirty="0"/>
              <a:t>(</a:t>
            </a:r>
            <a:r>
              <a:rPr lang="en-US" dirty="0"/>
              <a:t>the </a:t>
            </a:r>
            <a:r>
              <a:rPr lang="en-US" dirty="0">
                <a:solidFill>
                  <a:srgbClr val="FF0000"/>
                </a:solidFill>
              </a:rPr>
              <a:t>server process</a:t>
            </a:r>
            <a:r>
              <a:rPr lang="es-ES" dirty="0"/>
              <a:t>, if it was not chosen as a service)</a:t>
            </a:r>
          </a:p>
          <a:p>
            <a:pPr marL="0" indent="0">
              <a:buNone/>
            </a:pPr>
            <a:r>
              <a:rPr lang="en-US" sz="2400" dirty="0">
                <a:solidFill>
                  <a:srgbClr val="FF0000"/>
                </a:solidFill>
              </a:rPr>
              <a:t>After launching it, do not close it!</a:t>
            </a:r>
          </a:p>
          <a:p>
            <a:r>
              <a:rPr lang="es-ES" altLang="en-US" dirty="0" err="1">
                <a:sym typeface="+mn-ea"/>
              </a:rPr>
              <a:t>Double-click</a:t>
            </a:r>
            <a:r>
              <a:rPr lang="es-ES" altLang="en-US" dirty="0">
                <a:sym typeface="+mn-ea"/>
              </a:rPr>
              <a:t> </a:t>
            </a:r>
            <a:r>
              <a:rPr lang="es-ES" altLang="en-US" dirty="0" err="1">
                <a:sym typeface="+mn-ea"/>
              </a:rPr>
              <a:t>on</a:t>
            </a:r>
            <a:r>
              <a:rPr lang="es-ES" dirty="0"/>
              <a:t> </a:t>
            </a:r>
            <a:r>
              <a:rPr lang="en-US" dirty="0">
                <a:solidFill>
                  <a:srgbClr val="0070C0"/>
                </a:solidFill>
              </a:rPr>
              <a:t>mongo</a:t>
            </a:r>
            <a:r>
              <a:rPr lang="en-US" dirty="0"/>
              <a:t> (without the </a:t>
            </a:r>
            <a:r>
              <a:rPr lang="en-US" i="1" dirty="0"/>
              <a:t>d</a:t>
            </a:r>
            <a:r>
              <a:rPr lang="en-US" dirty="0"/>
              <a:t>) which will connect a shell to your running server.</a:t>
            </a:r>
            <a:endParaRPr lang="en-US" dirty="0">
              <a:solidFill>
                <a:srgbClr val="00B050"/>
              </a:solidFill>
            </a:endParaRPr>
          </a:p>
          <a:p>
            <a:r>
              <a:rPr lang="en-US" dirty="0"/>
              <a:t>You can also </a:t>
            </a:r>
            <a:r>
              <a:rPr lang="es-ES" altLang="en-US" dirty="0"/>
              <a:t>use </a:t>
            </a:r>
            <a:r>
              <a:rPr lang="en-US" dirty="0"/>
              <a:t>a more friendly </a:t>
            </a:r>
            <a:r>
              <a:rPr lang="en-US" dirty="0">
                <a:solidFill>
                  <a:srgbClr val="6600CC"/>
                </a:solidFill>
                <a:sym typeface="Wingdings" panose="05000000000000000000" pitchFamily="2" charset="2"/>
              </a:rPr>
              <a:t></a:t>
            </a:r>
            <a:r>
              <a:rPr lang="en-US" dirty="0">
                <a:sym typeface="Wingdings" panose="05000000000000000000" pitchFamily="2" charset="2"/>
              </a:rPr>
              <a:t> </a:t>
            </a:r>
            <a:r>
              <a:rPr lang="en-US" dirty="0"/>
              <a:t>manager, for example, </a:t>
            </a:r>
            <a:r>
              <a:rPr lang="en-US" dirty="0">
                <a:solidFill>
                  <a:srgbClr val="00B050"/>
                </a:solidFill>
              </a:rPr>
              <a:t>MongoDB Compass </a:t>
            </a:r>
            <a:r>
              <a:rPr lang="en-US" dirty="0"/>
              <a:t>o</a:t>
            </a:r>
            <a:r>
              <a:rPr lang="es-ES" altLang="en-US" dirty="0"/>
              <a:t>r</a:t>
            </a:r>
            <a:r>
              <a:rPr lang="en-US" dirty="0"/>
              <a:t> NoSQL Manager</a:t>
            </a:r>
            <a:r>
              <a:rPr lang="es-ES" altLang="en-US" dirty="0"/>
              <a:t> among others</a:t>
            </a:r>
            <a:r>
              <a:rPr lang="en-US" dirty="0"/>
              <a:t>:</a:t>
            </a:r>
          </a:p>
          <a:p>
            <a:pPr marL="0" indent="0">
              <a:buNone/>
            </a:pPr>
            <a:r>
              <a:rPr lang="en-US" dirty="0">
                <a:solidFill>
                  <a:srgbClr val="0070C0"/>
                </a:solidFill>
              </a:rPr>
              <a:t>https://www.mongodbmanager.com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a:t>Upserts</a:t>
            </a:r>
            <a:endParaRPr lang="es-ES" dirty="0"/>
          </a:p>
        </p:txBody>
      </p:sp>
      <p:sp>
        <p:nvSpPr>
          <p:cNvPr id="3" name="Marcador de contenido 2"/>
          <p:cNvSpPr>
            <a:spLocks noGrp="1"/>
          </p:cNvSpPr>
          <p:nvPr>
            <p:ph idx="1"/>
          </p:nvPr>
        </p:nvSpPr>
        <p:spPr/>
        <p:txBody>
          <a:bodyPr/>
          <a:lstStyle/>
          <a:p>
            <a:r>
              <a:rPr lang="en-US" dirty="0"/>
              <a:t>One of the more pleasant surprises of using update is that it fully supports </a:t>
            </a:r>
            <a:r>
              <a:rPr lang="en-US" dirty="0" err="1"/>
              <a:t>upserts</a:t>
            </a:r>
            <a:r>
              <a:rPr lang="en-US" dirty="0"/>
              <a:t>. </a:t>
            </a:r>
          </a:p>
          <a:p>
            <a:r>
              <a:rPr lang="en-US" dirty="0"/>
              <a:t>An </a:t>
            </a:r>
            <a:r>
              <a:rPr lang="en-US" dirty="0" err="1"/>
              <a:t>upsert</a:t>
            </a:r>
            <a:r>
              <a:rPr lang="en-US" dirty="0"/>
              <a:t> </a:t>
            </a:r>
            <a:r>
              <a:rPr lang="en-US" dirty="0">
                <a:solidFill>
                  <a:srgbClr val="0000FF"/>
                </a:solidFill>
              </a:rPr>
              <a:t>updates the document if found or inserts it if not</a:t>
            </a:r>
            <a:r>
              <a:rPr lang="en-US" dirty="0"/>
              <a:t>. </a:t>
            </a:r>
          </a:p>
          <a:p>
            <a:r>
              <a:rPr lang="en-US" dirty="0"/>
              <a:t>To enable </a:t>
            </a:r>
            <a:r>
              <a:rPr lang="en-US" dirty="0" err="1"/>
              <a:t>upserting</a:t>
            </a:r>
            <a:r>
              <a:rPr lang="en-US" dirty="0"/>
              <a:t> we pass a third parameter to update </a:t>
            </a:r>
            <a:r>
              <a:rPr lang="en-US" dirty="0">
                <a:solidFill>
                  <a:srgbClr val="0070C0"/>
                </a:solidFill>
              </a:rPr>
              <a:t>{</a:t>
            </a:r>
            <a:r>
              <a:rPr lang="en-US" dirty="0" err="1">
                <a:solidFill>
                  <a:srgbClr val="0070C0"/>
                </a:solidFill>
              </a:rPr>
              <a:t>upsert:</a:t>
            </a:r>
            <a:r>
              <a:rPr lang="en-US" b="1" dirty="0" err="1">
                <a:solidFill>
                  <a:srgbClr val="0070C0"/>
                </a:solidFill>
              </a:rPr>
              <a:t>true</a:t>
            </a:r>
            <a:r>
              <a:rPr lang="en-US" dirty="0">
                <a:solidFill>
                  <a:srgbClr val="0070C0"/>
                </a:solidFill>
              </a:rPr>
              <a:t>}</a:t>
            </a:r>
            <a:r>
              <a:rPr lang="en-US" dirty="0"/>
              <a:t>.</a:t>
            </a:r>
          </a:p>
          <a:p>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A mundane example is a hit counter for a website. </a:t>
            </a:r>
          </a:p>
          <a:p>
            <a:r>
              <a:rPr lang="en-US" dirty="0"/>
              <a:t>If we wanted to keep an aggregate count in real time, we would have to see if the record already existed for the page, and based on that decide to run an update or insert. </a:t>
            </a:r>
          </a:p>
          <a:p>
            <a:r>
              <a:rPr lang="en-US" dirty="0"/>
              <a:t>With the </a:t>
            </a:r>
            <a:r>
              <a:rPr lang="en-US" dirty="0" err="1"/>
              <a:t>upsert</a:t>
            </a:r>
            <a:r>
              <a:rPr lang="en-US" dirty="0"/>
              <a:t> option </a:t>
            </a:r>
            <a:r>
              <a:rPr lang="en-US" dirty="0">
                <a:solidFill>
                  <a:srgbClr val="FF0000"/>
                </a:solidFill>
              </a:rPr>
              <a:t>omitted </a:t>
            </a:r>
            <a:r>
              <a:rPr lang="en-US" dirty="0"/>
              <a:t>(or set to false), executing the following </a:t>
            </a:r>
            <a:r>
              <a:rPr lang="en-US" dirty="0">
                <a:solidFill>
                  <a:srgbClr val="FF0000"/>
                </a:solidFill>
              </a:rPr>
              <a:t>will </a:t>
            </a:r>
            <a:r>
              <a:rPr lang="en-US" u="sng" dirty="0">
                <a:solidFill>
                  <a:srgbClr val="FF0000"/>
                </a:solidFill>
              </a:rPr>
              <a:t>not</a:t>
            </a:r>
            <a:r>
              <a:rPr lang="en-US" dirty="0">
                <a:solidFill>
                  <a:srgbClr val="FF0000"/>
                </a:solidFill>
              </a:rPr>
              <a:t> do anything</a:t>
            </a:r>
            <a:r>
              <a:rPr lang="en-US" dirty="0"/>
              <a:t>:</a:t>
            </a:r>
          </a:p>
          <a:p>
            <a:pPr marL="0" indent="0">
              <a:buNone/>
            </a:pPr>
            <a:r>
              <a:rPr lang="es-ES" dirty="0" err="1">
                <a:solidFill>
                  <a:srgbClr val="0070C0"/>
                </a:solidFill>
              </a:rPr>
              <a:t>db.hits.update</a:t>
            </a:r>
            <a:r>
              <a:rPr lang="es-ES" dirty="0">
                <a:solidFill>
                  <a:srgbClr val="0070C0"/>
                </a:solidFill>
              </a:rPr>
              <a:t>({page: '</a:t>
            </a:r>
            <a:r>
              <a:rPr lang="es-ES" dirty="0" err="1">
                <a:solidFill>
                  <a:srgbClr val="0070C0"/>
                </a:solidFill>
              </a:rPr>
              <a:t>unicorns</a:t>
            </a:r>
            <a:r>
              <a:rPr lang="es-ES" dirty="0">
                <a:solidFill>
                  <a:srgbClr val="0070C0"/>
                </a:solidFill>
              </a:rPr>
              <a:t>'}, {$</a:t>
            </a:r>
            <a:r>
              <a:rPr lang="es-ES" dirty="0" err="1">
                <a:solidFill>
                  <a:srgbClr val="0070C0"/>
                </a:solidFill>
              </a:rPr>
              <a:t>inc</a:t>
            </a:r>
            <a:r>
              <a:rPr lang="es-ES" dirty="0">
                <a:solidFill>
                  <a:srgbClr val="0070C0"/>
                </a:solidFill>
              </a:rPr>
              <a:t>: {hits: 1}});</a:t>
            </a:r>
          </a:p>
          <a:p>
            <a:pPr marL="0" indent="0">
              <a:buNone/>
            </a:pPr>
            <a:r>
              <a:rPr lang="es-ES" dirty="0" err="1">
                <a:solidFill>
                  <a:srgbClr val="0070C0"/>
                </a:solidFill>
              </a:rPr>
              <a:t>db.hits.find</a:t>
            </a:r>
            <a:r>
              <a:rPr lang="es-ES" dirty="0">
                <a:solidFill>
                  <a:srgbClr val="0070C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However, if we add the </a:t>
            </a:r>
            <a:r>
              <a:rPr lang="en-US" dirty="0" err="1"/>
              <a:t>upsert</a:t>
            </a:r>
            <a:r>
              <a:rPr lang="en-US" dirty="0"/>
              <a:t> option, the results are quite different:</a:t>
            </a:r>
          </a:p>
          <a:p>
            <a:pPr marL="0" indent="0">
              <a:buNone/>
            </a:pPr>
            <a:r>
              <a:rPr lang="es-ES" dirty="0" err="1">
                <a:solidFill>
                  <a:srgbClr val="0070C0"/>
                </a:solidFill>
              </a:rPr>
              <a:t>db.hits.update</a:t>
            </a:r>
            <a:r>
              <a:rPr lang="es-ES" dirty="0">
                <a:solidFill>
                  <a:srgbClr val="0070C0"/>
                </a:solidFill>
              </a:rPr>
              <a:t>({page: '</a:t>
            </a:r>
            <a:r>
              <a:rPr lang="es-ES" dirty="0" err="1">
                <a:solidFill>
                  <a:srgbClr val="0070C0"/>
                </a:solidFill>
              </a:rPr>
              <a:t>unicorns</a:t>
            </a:r>
            <a:r>
              <a:rPr lang="es-ES" dirty="0">
                <a:solidFill>
                  <a:srgbClr val="0070C0"/>
                </a:solidFill>
              </a:rPr>
              <a:t>'}, {$</a:t>
            </a:r>
            <a:r>
              <a:rPr lang="es-ES" dirty="0" err="1">
                <a:solidFill>
                  <a:srgbClr val="0070C0"/>
                </a:solidFill>
              </a:rPr>
              <a:t>inc</a:t>
            </a:r>
            <a:r>
              <a:rPr lang="es-ES" dirty="0">
                <a:solidFill>
                  <a:srgbClr val="0070C0"/>
                </a:solidFill>
              </a:rPr>
              <a:t>: {hits: 1}}, </a:t>
            </a:r>
            <a:r>
              <a:rPr lang="es-ES" dirty="0">
                <a:solidFill>
                  <a:srgbClr val="00B050"/>
                </a:solidFill>
              </a:rPr>
              <a:t>{</a:t>
            </a:r>
            <a:r>
              <a:rPr lang="es-ES" dirty="0" err="1">
                <a:solidFill>
                  <a:srgbClr val="00B050"/>
                </a:solidFill>
              </a:rPr>
              <a:t>upsert:</a:t>
            </a:r>
            <a:r>
              <a:rPr lang="es-ES" b="1" dirty="0" err="1">
                <a:solidFill>
                  <a:srgbClr val="00B050"/>
                </a:solidFill>
              </a:rPr>
              <a:t>true</a:t>
            </a:r>
            <a:r>
              <a:rPr lang="es-ES" dirty="0">
                <a:solidFill>
                  <a:srgbClr val="00B050"/>
                </a:solidFill>
              </a:rPr>
              <a:t>}</a:t>
            </a:r>
            <a:r>
              <a:rPr lang="es-ES" dirty="0">
                <a:solidFill>
                  <a:srgbClr val="0070C0"/>
                </a:solidFill>
              </a:rPr>
              <a:t>);</a:t>
            </a:r>
          </a:p>
          <a:p>
            <a:pPr marL="0" indent="0">
              <a:buNone/>
            </a:pPr>
            <a:r>
              <a:rPr lang="es-ES" dirty="0" err="1">
                <a:solidFill>
                  <a:srgbClr val="0070C0"/>
                </a:solidFill>
              </a:rPr>
              <a:t>db.hits.find</a:t>
            </a:r>
            <a:r>
              <a:rPr lang="es-ES" dirty="0">
                <a:solidFill>
                  <a:srgbClr val="0070C0"/>
                </a:solidFill>
              </a:rPr>
              <a:t>();</a:t>
            </a:r>
          </a:p>
          <a:p>
            <a:r>
              <a:rPr lang="en-US" dirty="0">
                <a:solidFill>
                  <a:srgbClr val="FF0000"/>
                </a:solidFill>
              </a:rPr>
              <a:t>Since no documents exists with a field page equal to unicorns</a:t>
            </a:r>
            <a:r>
              <a:rPr lang="en-US" dirty="0"/>
              <a:t>, a new document is inserted. </a:t>
            </a:r>
          </a:p>
          <a:p>
            <a:r>
              <a:rPr lang="en-US" b="1" dirty="0"/>
              <a:t>If we execute it a second time</a:t>
            </a:r>
            <a:r>
              <a:rPr lang="en-US" dirty="0"/>
              <a:t>, the existing document is updated and hits is incremented to 2:</a:t>
            </a:r>
          </a:p>
          <a:p>
            <a:pPr marL="0" indent="0">
              <a:buNone/>
            </a:pPr>
            <a:r>
              <a:rPr lang="es-ES" dirty="0" err="1">
                <a:solidFill>
                  <a:srgbClr val="0070C0"/>
                </a:solidFill>
              </a:rPr>
              <a:t>db.hits.update</a:t>
            </a:r>
            <a:r>
              <a:rPr lang="es-ES" dirty="0">
                <a:solidFill>
                  <a:srgbClr val="0070C0"/>
                </a:solidFill>
              </a:rPr>
              <a:t>({page: '</a:t>
            </a:r>
            <a:r>
              <a:rPr lang="es-ES" dirty="0" err="1">
                <a:solidFill>
                  <a:srgbClr val="0070C0"/>
                </a:solidFill>
              </a:rPr>
              <a:t>unicorns</a:t>
            </a:r>
            <a:r>
              <a:rPr lang="es-ES" dirty="0">
                <a:solidFill>
                  <a:srgbClr val="0070C0"/>
                </a:solidFill>
              </a:rPr>
              <a:t>'}, {$</a:t>
            </a:r>
            <a:r>
              <a:rPr lang="es-ES" dirty="0" err="1">
                <a:solidFill>
                  <a:srgbClr val="0070C0"/>
                </a:solidFill>
              </a:rPr>
              <a:t>inc</a:t>
            </a:r>
            <a:r>
              <a:rPr lang="es-ES" dirty="0">
                <a:solidFill>
                  <a:srgbClr val="0070C0"/>
                </a:solidFill>
              </a:rPr>
              <a:t>: {hits: 1}}, </a:t>
            </a:r>
            <a:r>
              <a:rPr lang="es-ES" dirty="0">
                <a:solidFill>
                  <a:srgbClr val="00B050"/>
                </a:solidFill>
              </a:rPr>
              <a:t>{</a:t>
            </a:r>
            <a:r>
              <a:rPr lang="es-ES" dirty="0" err="1">
                <a:solidFill>
                  <a:srgbClr val="00B050"/>
                </a:solidFill>
              </a:rPr>
              <a:t>upsert:</a:t>
            </a:r>
            <a:r>
              <a:rPr lang="es-ES" b="1" dirty="0" err="1">
                <a:solidFill>
                  <a:srgbClr val="00B050"/>
                </a:solidFill>
              </a:rPr>
              <a:t>true</a:t>
            </a:r>
            <a:r>
              <a:rPr lang="es-ES" dirty="0">
                <a:solidFill>
                  <a:srgbClr val="00B050"/>
                </a:solidFill>
              </a:rPr>
              <a:t>}</a:t>
            </a:r>
            <a:r>
              <a:rPr lang="es-ES" dirty="0">
                <a:solidFill>
                  <a:srgbClr val="0070C0"/>
                </a:solidFill>
              </a:rPr>
              <a:t>);</a:t>
            </a:r>
          </a:p>
          <a:p>
            <a:pPr marL="0" indent="0">
              <a:buNone/>
            </a:pPr>
            <a:r>
              <a:rPr lang="es-ES" dirty="0" err="1">
                <a:solidFill>
                  <a:srgbClr val="0070C0"/>
                </a:solidFill>
              </a:rPr>
              <a:t>db.hits.find</a:t>
            </a:r>
            <a:r>
              <a:rPr lang="es-ES" dirty="0">
                <a:solidFill>
                  <a:srgbClr val="0070C0"/>
                </a:solidFill>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final surprise update has to offer is that, by default, it will update </a:t>
            </a:r>
            <a:r>
              <a:rPr lang="en-US" dirty="0">
                <a:solidFill>
                  <a:srgbClr val="FF0000"/>
                </a:solidFill>
              </a:rPr>
              <a:t>a single document</a:t>
            </a:r>
            <a:r>
              <a:rPr lang="en-US" dirty="0"/>
              <a:t>. So far, for the examples we have looked at, this might seem logical. However, if you executed something like:</a:t>
            </a:r>
          </a:p>
          <a:p>
            <a:pPr marL="0" indent="0">
              <a:buNone/>
            </a:pPr>
            <a:r>
              <a:rPr lang="es-ES" dirty="0" err="1">
                <a:solidFill>
                  <a:srgbClr val="0070C0"/>
                </a:solidFill>
              </a:rPr>
              <a:t>db.unicorns.update</a:t>
            </a:r>
            <a:r>
              <a:rPr lang="es-ES" dirty="0">
                <a:solidFill>
                  <a:srgbClr val="0070C0"/>
                </a:solidFill>
              </a:rPr>
              <a:t>({}, {$set: {</a:t>
            </a:r>
            <a:r>
              <a:rPr lang="es-ES" dirty="0" err="1">
                <a:solidFill>
                  <a:srgbClr val="0070C0"/>
                </a:solidFill>
              </a:rPr>
              <a:t>vaccinated</a:t>
            </a:r>
            <a:r>
              <a:rPr lang="es-ES" dirty="0">
                <a:solidFill>
                  <a:srgbClr val="0070C0"/>
                </a:solidFill>
              </a:rPr>
              <a:t>: </a:t>
            </a:r>
            <a:r>
              <a:rPr lang="es-ES" b="1" dirty="0">
                <a:solidFill>
                  <a:srgbClr val="0070C0"/>
                </a:solidFill>
              </a:rPr>
              <a:t>true </a:t>
            </a:r>
            <a:r>
              <a:rPr lang="es-ES" dirty="0">
                <a:solidFill>
                  <a:srgbClr val="0070C0"/>
                </a:solidFill>
              </a:rPr>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vaccinated</a:t>
            </a:r>
            <a:r>
              <a:rPr lang="es-ES" dirty="0">
                <a:solidFill>
                  <a:srgbClr val="0070C0"/>
                </a:solidFill>
              </a:rPr>
              <a:t>: </a:t>
            </a:r>
            <a:r>
              <a:rPr lang="es-ES" b="1" dirty="0">
                <a:solidFill>
                  <a:srgbClr val="0070C0"/>
                </a:solidFill>
              </a:rPr>
              <a:t>true</a:t>
            </a:r>
            <a:r>
              <a:rPr lang="es-ES" dirty="0">
                <a:solidFill>
                  <a:srgbClr val="0070C0"/>
                </a:solidFill>
              </a:rPr>
              <a:t>});</a:t>
            </a:r>
          </a:p>
          <a:p>
            <a:pPr marL="0" indent="0">
              <a:buNone/>
            </a:pPr>
            <a:endParaRPr lang="es-ES" dirty="0">
              <a:solidFill>
                <a:srgbClr val="0070C0"/>
              </a:solidFill>
            </a:endParaRPr>
          </a:p>
          <a:p>
            <a:pPr marL="0" indent="0">
              <a:buNone/>
            </a:pPr>
            <a:r>
              <a:rPr lang="en-US" dirty="0"/>
              <a:t>You might expect to find all of your precious unicorns to be vaccinated, </a:t>
            </a:r>
            <a:r>
              <a:rPr lang="en-US" dirty="0">
                <a:solidFill>
                  <a:srgbClr val="00B050"/>
                </a:solidFill>
              </a:rPr>
              <a:t>but only one was vaccinated!</a:t>
            </a:r>
            <a:endParaRPr lang="es-ES" dirty="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To get the behavior you desire, the multi option must be set to true:</a:t>
            </a:r>
          </a:p>
          <a:p>
            <a:pPr marL="0" indent="0">
              <a:buNone/>
            </a:pPr>
            <a:r>
              <a:rPr lang="es-ES" dirty="0" err="1">
                <a:solidFill>
                  <a:srgbClr val="0070C0"/>
                </a:solidFill>
              </a:rPr>
              <a:t>db.unicorns.update</a:t>
            </a:r>
            <a:r>
              <a:rPr lang="es-ES" dirty="0">
                <a:solidFill>
                  <a:srgbClr val="0070C0"/>
                </a:solidFill>
              </a:rPr>
              <a:t>({}, {$set: {</a:t>
            </a:r>
            <a:r>
              <a:rPr lang="es-ES" dirty="0" err="1">
                <a:solidFill>
                  <a:srgbClr val="0070C0"/>
                </a:solidFill>
              </a:rPr>
              <a:t>vaccinated</a:t>
            </a:r>
            <a:r>
              <a:rPr lang="es-ES" dirty="0">
                <a:solidFill>
                  <a:srgbClr val="0070C0"/>
                </a:solidFill>
              </a:rPr>
              <a:t>: </a:t>
            </a:r>
            <a:r>
              <a:rPr lang="es-ES" b="1" dirty="0">
                <a:solidFill>
                  <a:srgbClr val="0070C0"/>
                </a:solidFill>
              </a:rPr>
              <a:t>true </a:t>
            </a:r>
            <a:r>
              <a:rPr lang="es-ES" dirty="0">
                <a:solidFill>
                  <a:srgbClr val="0070C0"/>
                </a:solidFill>
              </a:rPr>
              <a:t>}}, {</a:t>
            </a:r>
            <a:r>
              <a:rPr lang="es-ES" dirty="0" err="1">
                <a:solidFill>
                  <a:srgbClr val="0070C0"/>
                </a:solidFill>
              </a:rPr>
              <a:t>multi:</a:t>
            </a:r>
            <a:r>
              <a:rPr lang="es-ES" b="1" dirty="0" err="1">
                <a:solidFill>
                  <a:srgbClr val="0070C0"/>
                </a:solidFill>
              </a:rPr>
              <a:t>true</a:t>
            </a:r>
            <a:r>
              <a:rPr lang="es-ES" dirty="0">
                <a:solidFill>
                  <a:srgbClr val="0070C0"/>
                </a:solidFill>
              </a:rPr>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vaccinated</a:t>
            </a:r>
            <a:r>
              <a:rPr lang="es-ES" dirty="0">
                <a:solidFill>
                  <a:srgbClr val="0070C0"/>
                </a:solidFill>
              </a:rPr>
              <a:t>: </a:t>
            </a:r>
            <a:r>
              <a:rPr lang="es-ES" b="1" dirty="0">
                <a:solidFill>
                  <a:srgbClr val="0070C0"/>
                </a:solidFill>
              </a:rPr>
              <a:t>true</a:t>
            </a:r>
            <a:r>
              <a:rPr lang="es-ES" dirty="0">
                <a:solidFill>
                  <a:srgbClr val="0070C0"/>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More </a:t>
            </a:r>
            <a:r>
              <a:rPr lang="es-ES" dirty="0" err="1"/>
              <a:t>about</a:t>
            </a:r>
            <a:r>
              <a:rPr lang="es-ES" dirty="0"/>
              <a:t> </a:t>
            </a:r>
            <a:r>
              <a:rPr lang="es-ES" dirty="0" err="1"/>
              <a:t>find</a:t>
            </a:r>
            <a:endParaRPr lang="es-ES" dirty="0"/>
          </a:p>
        </p:txBody>
      </p:sp>
      <p:sp>
        <p:nvSpPr>
          <p:cNvPr id="3" name="Marcador de contenido 2"/>
          <p:cNvSpPr>
            <a:spLocks noGrp="1"/>
          </p:cNvSpPr>
          <p:nvPr>
            <p:ph idx="1"/>
          </p:nvPr>
        </p:nvSpPr>
        <p:spPr/>
        <p:txBody>
          <a:bodyPr/>
          <a:lstStyle/>
          <a:p>
            <a:r>
              <a:rPr lang="en-US" dirty="0">
                <a:solidFill>
                  <a:srgbClr val="0070C0"/>
                </a:solidFill>
              </a:rPr>
              <a:t>find</a:t>
            </a:r>
            <a:r>
              <a:rPr lang="en-US" dirty="0"/>
              <a:t> could take a second optional parameter called “projection”. </a:t>
            </a:r>
          </a:p>
          <a:p>
            <a:r>
              <a:rPr lang="en-US" dirty="0"/>
              <a:t>This parameter is the list of fields we want to retrieve or exclude. For example, we can get all of the unicorns’ names without getting back other fields by executing:</a:t>
            </a:r>
          </a:p>
          <a:p>
            <a:pPr marL="0" indent="0">
              <a:buNone/>
            </a:pPr>
            <a:r>
              <a:rPr lang="es-ES" dirty="0" err="1">
                <a:solidFill>
                  <a:srgbClr val="0070C0"/>
                </a:solidFill>
              </a:rPr>
              <a:t>db.unicorns.find</a:t>
            </a:r>
            <a:r>
              <a:rPr lang="es-ES" dirty="0">
                <a:solidFill>
                  <a:srgbClr val="0070C0"/>
                </a:solidFill>
              </a:rPr>
              <a:t>({}, </a:t>
            </a:r>
            <a:r>
              <a:rPr lang="es-ES" dirty="0">
                <a:solidFill>
                  <a:srgbClr val="00B050"/>
                </a:solidFill>
              </a:rPr>
              <a:t>{</a:t>
            </a:r>
            <a:r>
              <a:rPr lang="es-ES" dirty="0" err="1">
                <a:solidFill>
                  <a:srgbClr val="00B050"/>
                </a:solidFill>
              </a:rPr>
              <a:t>name</a:t>
            </a:r>
            <a:r>
              <a:rPr lang="es-ES" dirty="0">
                <a:solidFill>
                  <a:srgbClr val="00B050"/>
                </a:solidFill>
              </a:rPr>
              <a:t>: 1}</a:t>
            </a:r>
            <a:r>
              <a:rPr lang="es-ES" dirty="0">
                <a:solidFill>
                  <a:srgbClr val="0070C0"/>
                </a:solidFill>
              </a:rPr>
              <a:t>);</a:t>
            </a:r>
          </a:p>
          <a:p>
            <a:pPr marL="0" indent="0">
              <a:buNone/>
            </a:pPr>
            <a:r>
              <a:rPr lang="en-US" dirty="0"/>
              <a:t>By default, the _id field is always returned. </a:t>
            </a:r>
          </a:p>
          <a:p>
            <a:pPr marL="0" indent="0">
              <a:buNone/>
            </a:pPr>
            <a:r>
              <a:rPr lang="en-US" dirty="0"/>
              <a:t>We can explicitly exclude it by specifying </a:t>
            </a:r>
            <a:r>
              <a:rPr lang="en-US" dirty="0">
                <a:solidFill>
                  <a:srgbClr val="0070C0"/>
                </a:solidFill>
              </a:rPr>
              <a:t>{name:1, _id: 0}</a:t>
            </a:r>
            <a:r>
              <a:rPr lang="en-US" dirty="0"/>
              <a:t>:</a:t>
            </a:r>
          </a:p>
          <a:p>
            <a:pPr marL="0" indent="0">
              <a:buNone/>
            </a:pPr>
            <a:r>
              <a:rPr lang="es-ES" dirty="0" err="1">
                <a:solidFill>
                  <a:srgbClr val="0070C0"/>
                </a:solidFill>
              </a:rPr>
              <a:t>db.unicorns.find</a:t>
            </a:r>
            <a:r>
              <a:rPr lang="es-ES" dirty="0">
                <a:solidFill>
                  <a:srgbClr val="0070C0"/>
                </a:solidFill>
              </a:rPr>
              <a:t>({}, </a:t>
            </a:r>
            <a:r>
              <a:rPr lang="en-US" dirty="0">
                <a:solidFill>
                  <a:srgbClr val="00B050"/>
                </a:solidFill>
              </a:rPr>
              <a:t>{name:1, _id: 0}</a:t>
            </a:r>
            <a:r>
              <a:rPr lang="es-ES" dirty="0">
                <a:solidFill>
                  <a:srgbClr val="0070C0"/>
                </a:solidFill>
              </a:rPr>
              <a:t>);</a:t>
            </a:r>
          </a:p>
          <a:p>
            <a:pPr marL="0" indent="0">
              <a:buNone/>
            </a:pPr>
            <a:endParaRPr lang="es-ES"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Aside from the _id field, you cannot mix and match inclusion and exclusion. If you think about it, that actually makes sense. You either want to select or exclude one or more fields explicitly.</a:t>
            </a:r>
          </a:p>
          <a:p>
            <a:r>
              <a:rPr lang="en-US" b="1" dirty="0"/>
              <a:t>Ordering: </a:t>
            </a:r>
            <a:r>
              <a:rPr lang="en-US" dirty="0"/>
              <a:t>We specify the fields we want to sort on as a JSON document, using 1 for ascending and -1 for descending. </a:t>
            </a:r>
            <a:r>
              <a:rPr lang="es-ES" dirty="0" err="1"/>
              <a:t>For</a:t>
            </a:r>
            <a:r>
              <a:rPr lang="es-ES" dirty="0"/>
              <a:t> </a:t>
            </a:r>
            <a:r>
              <a:rPr lang="es-ES" dirty="0" err="1"/>
              <a:t>example</a:t>
            </a:r>
            <a:r>
              <a:rPr lang="es-ES" dirty="0"/>
              <a:t>:</a:t>
            </a:r>
          </a:p>
          <a:p>
            <a:pPr marL="0" indent="0">
              <a:buNone/>
            </a:pPr>
            <a:r>
              <a:rPr lang="es-ES" dirty="0"/>
              <a:t>//</a:t>
            </a:r>
            <a:r>
              <a:rPr lang="es-ES" dirty="0" err="1"/>
              <a:t>heaviest</a:t>
            </a:r>
            <a:r>
              <a:rPr lang="es-ES" dirty="0"/>
              <a:t> </a:t>
            </a:r>
            <a:r>
              <a:rPr lang="es-ES" dirty="0" err="1"/>
              <a:t>unicorns</a:t>
            </a:r>
            <a:r>
              <a:rPr lang="es-ES" dirty="0"/>
              <a:t> </a:t>
            </a:r>
            <a:r>
              <a:rPr lang="es-ES" dirty="0" err="1"/>
              <a:t>first</a:t>
            </a:r>
            <a:r>
              <a:rPr lang="es-ES" dirty="0"/>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sort</a:t>
            </a:r>
            <a:r>
              <a:rPr lang="es-ES" dirty="0">
                <a:solidFill>
                  <a:srgbClr val="0070C0"/>
                </a:solidFill>
              </a:rPr>
              <a:t>({</a:t>
            </a:r>
            <a:r>
              <a:rPr lang="es-ES" dirty="0" err="1">
                <a:solidFill>
                  <a:srgbClr val="0070C0"/>
                </a:solidFill>
              </a:rPr>
              <a:t>weight</a:t>
            </a:r>
            <a:r>
              <a:rPr lang="es-ES" dirty="0">
                <a:solidFill>
                  <a:srgbClr val="0070C0"/>
                </a:solidFill>
              </a:rPr>
              <a:t>: -1})</a:t>
            </a:r>
            <a:endParaRPr lang="en-US" dirty="0">
              <a:solidFill>
                <a:srgbClr val="0070C0"/>
              </a:solidFill>
            </a:endParaRPr>
          </a:p>
          <a:p>
            <a:endParaRPr lang="es-ES" dirty="0">
              <a:solidFill>
                <a:srgbClr val="0070C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a:xfrm>
            <a:off x="838200" y="1825625"/>
            <a:ext cx="10515600" cy="4804068"/>
          </a:xfrm>
        </p:spPr>
        <p:txBody>
          <a:bodyPr>
            <a:normAutofit/>
          </a:bodyPr>
          <a:lstStyle/>
          <a:p>
            <a:pPr marL="0" indent="0">
              <a:buNone/>
            </a:pPr>
            <a:r>
              <a:rPr lang="en-US" dirty="0"/>
              <a:t>//by unicorn name then vampire kills:</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sort</a:t>
            </a:r>
            <a:r>
              <a:rPr lang="es-ES" dirty="0">
                <a:solidFill>
                  <a:srgbClr val="0070C0"/>
                </a:solidFill>
              </a:rPr>
              <a:t>({</a:t>
            </a:r>
            <a:r>
              <a:rPr lang="es-ES" dirty="0" err="1">
                <a:solidFill>
                  <a:srgbClr val="0070C0"/>
                </a:solidFill>
              </a:rPr>
              <a:t>name</a:t>
            </a:r>
            <a:r>
              <a:rPr lang="es-ES" dirty="0">
                <a:solidFill>
                  <a:srgbClr val="0070C0"/>
                </a:solidFill>
              </a:rPr>
              <a:t>: 1, </a:t>
            </a:r>
            <a:r>
              <a:rPr lang="es-ES" dirty="0" err="1">
                <a:solidFill>
                  <a:srgbClr val="0070C0"/>
                </a:solidFill>
              </a:rPr>
              <a:t>vampires</a:t>
            </a:r>
            <a:r>
              <a:rPr lang="es-ES" dirty="0">
                <a:solidFill>
                  <a:srgbClr val="0070C0"/>
                </a:solidFill>
              </a:rPr>
              <a:t>: -1})</a:t>
            </a:r>
          </a:p>
          <a:p>
            <a:pPr marL="0" indent="0">
              <a:buNone/>
            </a:pPr>
            <a:endParaRPr lang="es-ES" dirty="0">
              <a:solidFill>
                <a:srgbClr val="0070C0"/>
              </a:solidFill>
            </a:endParaRPr>
          </a:p>
          <a:p>
            <a:r>
              <a:rPr lang="en-US" b="1" dirty="0"/>
              <a:t>Paging: </a:t>
            </a:r>
            <a:r>
              <a:rPr lang="en-US" dirty="0"/>
              <a:t>Paging results can be accomplished via the limit and skip methods. </a:t>
            </a:r>
          </a:p>
          <a:p>
            <a:r>
              <a:rPr lang="en-US" dirty="0"/>
              <a:t>To get the second and third heaviest </a:t>
            </a:r>
            <a:r>
              <a:rPr lang="es-ES" dirty="0" err="1"/>
              <a:t>unicorn</a:t>
            </a:r>
            <a:r>
              <a:rPr lang="es-ES" dirty="0"/>
              <a:t>, </a:t>
            </a:r>
            <a:r>
              <a:rPr lang="es-ES" dirty="0" err="1"/>
              <a:t>we</a:t>
            </a:r>
            <a:r>
              <a:rPr lang="es-ES" dirty="0"/>
              <a:t> </a:t>
            </a:r>
            <a:r>
              <a:rPr lang="es-ES" dirty="0" err="1"/>
              <a:t>could</a:t>
            </a:r>
            <a:r>
              <a:rPr lang="es-ES" dirty="0"/>
              <a:t> do:</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sort</a:t>
            </a:r>
            <a:r>
              <a:rPr lang="es-ES" dirty="0">
                <a:solidFill>
                  <a:srgbClr val="0070C0"/>
                </a:solidFill>
              </a:rPr>
              <a:t>({</a:t>
            </a:r>
            <a:r>
              <a:rPr lang="es-ES" dirty="0" err="1">
                <a:solidFill>
                  <a:srgbClr val="0070C0"/>
                </a:solidFill>
              </a:rPr>
              <a:t>weight</a:t>
            </a:r>
            <a:r>
              <a:rPr lang="es-ES" dirty="0">
                <a:solidFill>
                  <a:srgbClr val="0070C0"/>
                </a:solidFill>
              </a:rPr>
              <a:t>: -1}).</a:t>
            </a:r>
            <a:r>
              <a:rPr lang="es-ES" dirty="0" err="1">
                <a:solidFill>
                  <a:srgbClr val="0070C0"/>
                </a:solidFill>
              </a:rPr>
              <a:t>skip</a:t>
            </a:r>
            <a:r>
              <a:rPr lang="es-ES" dirty="0">
                <a:solidFill>
                  <a:srgbClr val="0070C0"/>
                </a:solidFill>
              </a:rPr>
              <a:t>(1).</a:t>
            </a:r>
            <a:r>
              <a:rPr lang="es-ES" dirty="0" err="1">
                <a:solidFill>
                  <a:srgbClr val="0070C0"/>
                </a:solidFill>
              </a:rPr>
              <a:t>limit</a:t>
            </a:r>
            <a:r>
              <a:rPr lang="es-ES" dirty="0">
                <a:solidFill>
                  <a:srgbClr val="0070C0"/>
                </a:solidFill>
              </a:rPr>
              <a:t>(2)</a:t>
            </a:r>
          </a:p>
        </p:txBody>
      </p:sp>
      <p:sp>
        <p:nvSpPr>
          <p:cNvPr id="4" name="CuadroTexto 3"/>
          <p:cNvSpPr txBox="1"/>
          <p:nvPr/>
        </p:nvSpPr>
        <p:spPr>
          <a:xfrm>
            <a:off x="2333297" y="5675586"/>
            <a:ext cx="6369269" cy="954107"/>
          </a:xfrm>
          <a:prstGeom prst="rect">
            <a:avLst/>
          </a:prstGeom>
          <a:noFill/>
        </p:spPr>
        <p:txBody>
          <a:bodyPr wrap="square" rtlCol="0">
            <a:spAutoFit/>
          </a:bodyPr>
          <a:lstStyle/>
          <a:p>
            <a:pPr algn="ctr"/>
            <a:r>
              <a:rPr lang="es-ES" sz="2800" dirty="0">
                <a:solidFill>
                  <a:srgbClr val="00B050"/>
                </a:solidFill>
              </a:rPr>
              <a:t>Note </a:t>
            </a:r>
            <a:r>
              <a:rPr lang="es-ES" sz="2800" dirty="0" err="1">
                <a:solidFill>
                  <a:srgbClr val="00B050"/>
                </a:solidFill>
              </a:rPr>
              <a:t>that</a:t>
            </a:r>
            <a:r>
              <a:rPr lang="es-ES" sz="2800" dirty="0">
                <a:solidFill>
                  <a:srgbClr val="00B050"/>
                </a:solidFill>
              </a:rPr>
              <a:t> </a:t>
            </a:r>
            <a:r>
              <a:rPr lang="es-ES" sz="2800" dirty="0" err="1">
                <a:solidFill>
                  <a:srgbClr val="00B050"/>
                </a:solidFill>
              </a:rPr>
              <a:t>this</a:t>
            </a:r>
            <a:r>
              <a:rPr lang="es-ES" sz="2800" dirty="0">
                <a:solidFill>
                  <a:srgbClr val="00B050"/>
                </a:solidFill>
              </a:rPr>
              <a:t> has </a:t>
            </a:r>
            <a:r>
              <a:rPr lang="es-ES" sz="2800" dirty="0" err="1">
                <a:solidFill>
                  <a:srgbClr val="00B050"/>
                </a:solidFill>
              </a:rPr>
              <a:t>the</a:t>
            </a:r>
            <a:r>
              <a:rPr lang="es-ES" sz="2800" dirty="0">
                <a:solidFill>
                  <a:srgbClr val="00B050"/>
                </a:solidFill>
              </a:rPr>
              <a:t> </a:t>
            </a:r>
            <a:r>
              <a:rPr lang="es-ES" sz="2800" dirty="0" err="1">
                <a:solidFill>
                  <a:srgbClr val="00B050"/>
                </a:solidFill>
              </a:rPr>
              <a:t>behaviour</a:t>
            </a:r>
            <a:r>
              <a:rPr lang="es-ES" sz="2800" dirty="0">
                <a:solidFill>
                  <a:srgbClr val="00B050"/>
                </a:solidFill>
              </a:rPr>
              <a:t> of a </a:t>
            </a:r>
            <a:r>
              <a:rPr lang="es-ES" sz="2800" b="1" dirty="0">
                <a:solidFill>
                  <a:srgbClr val="00B050"/>
                </a:solidFill>
              </a:rPr>
              <a:t>pipeline</a:t>
            </a:r>
            <a:r>
              <a:rPr lang="es-ES" sz="2800" dirty="0">
                <a:solidFill>
                  <a:srgbClr val="00B050"/>
                </a:solidFill>
              </a:rPr>
              <a:t> </a:t>
            </a:r>
            <a:r>
              <a:rPr lang="es-ES" sz="2800" dirty="0" err="1">
                <a:solidFill>
                  <a:srgbClr val="00B050"/>
                </a:solidFill>
              </a:rPr>
              <a:t>process</a:t>
            </a:r>
            <a:endParaRPr lang="es-ES" sz="2800" dirty="0">
              <a:solidFill>
                <a:srgbClr val="00B05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shell makes it possible to execute a count directly on a collection, such as:</a:t>
            </a:r>
          </a:p>
          <a:p>
            <a:pPr marL="0" indent="0">
              <a:buNone/>
            </a:pPr>
            <a:r>
              <a:rPr lang="es-ES" dirty="0" err="1">
                <a:solidFill>
                  <a:srgbClr val="0070C0"/>
                </a:solidFill>
              </a:rPr>
              <a:t>db.unicorns.count</a:t>
            </a:r>
            <a:r>
              <a:rPr lang="es-ES" dirty="0">
                <a:solidFill>
                  <a:srgbClr val="0070C0"/>
                </a:solidFill>
              </a:rPr>
              <a:t>({</a:t>
            </a:r>
            <a:r>
              <a:rPr lang="es-ES" dirty="0" err="1">
                <a:solidFill>
                  <a:srgbClr val="0070C0"/>
                </a:solidFill>
              </a:rPr>
              <a:t>vampires</a:t>
            </a:r>
            <a:r>
              <a:rPr lang="es-ES" dirty="0">
                <a:solidFill>
                  <a:srgbClr val="0070C0"/>
                </a:solidFill>
              </a:rPr>
              <a:t>: {$</a:t>
            </a:r>
            <a:r>
              <a:rPr lang="es-ES" dirty="0" err="1">
                <a:solidFill>
                  <a:srgbClr val="0070C0"/>
                </a:solidFill>
              </a:rPr>
              <a:t>gt</a:t>
            </a:r>
            <a:r>
              <a:rPr lang="es-ES" dirty="0">
                <a:solidFill>
                  <a:srgbClr val="0070C0"/>
                </a:solidFill>
              </a:rPr>
              <a:t>: 50}})</a:t>
            </a:r>
          </a:p>
          <a:p>
            <a:pPr marL="0" indent="0">
              <a:buNone/>
            </a:pPr>
            <a:r>
              <a:rPr lang="es-ES" dirty="0" err="1"/>
              <a:t>Or</a:t>
            </a:r>
            <a:r>
              <a:rPr lang="es-ES" dirty="0"/>
              <a:t> </a:t>
            </a:r>
            <a:r>
              <a:rPr lang="es-ES" dirty="0" err="1"/>
              <a:t>alternatively</a:t>
            </a:r>
            <a:r>
              <a:rPr lang="es-ES" dirty="0"/>
              <a:t>:</a:t>
            </a:r>
          </a:p>
          <a:p>
            <a:pPr marL="0" indent="0">
              <a:buNone/>
            </a:pPr>
            <a:r>
              <a:rPr lang="es-ES" dirty="0" err="1">
                <a:solidFill>
                  <a:srgbClr val="0070C0"/>
                </a:solidFill>
              </a:rPr>
              <a:t>db.unicorns.find</a:t>
            </a:r>
            <a:r>
              <a:rPr lang="es-ES" dirty="0">
                <a:solidFill>
                  <a:srgbClr val="0070C0"/>
                </a:solidFill>
              </a:rPr>
              <a:t>({</a:t>
            </a:r>
            <a:r>
              <a:rPr lang="es-ES" dirty="0" err="1">
                <a:solidFill>
                  <a:srgbClr val="0070C0"/>
                </a:solidFill>
              </a:rPr>
              <a:t>vampires</a:t>
            </a:r>
            <a:r>
              <a:rPr lang="es-ES" dirty="0">
                <a:solidFill>
                  <a:srgbClr val="0070C0"/>
                </a:solidFill>
              </a:rPr>
              <a:t>: {$</a:t>
            </a:r>
            <a:r>
              <a:rPr lang="es-ES" dirty="0" err="1">
                <a:solidFill>
                  <a:srgbClr val="0070C0"/>
                </a:solidFill>
              </a:rPr>
              <a:t>gt</a:t>
            </a:r>
            <a:r>
              <a:rPr lang="es-ES" dirty="0">
                <a:solidFill>
                  <a:srgbClr val="0070C0"/>
                </a:solidFill>
              </a:rPr>
              <a:t>: 50}}).</a:t>
            </a:r>
            <a:r>
              <a:rPr lang="es-ES" dirty="0" err="1">
                <a:solidFill>
                  <a:srgbClr val="0070C0"/>
                </a:solidFill>
              </a:rPr>
              <a:t>count</a:t>
            </a:r>
            <a:r>
              <a:rPr lang="es-ES" dirty="0">
                <a:solidFill>
                  <a:srgbClr val="0070C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MongoDB has the same concept of a database with which you are likely already familiar (a database schema). </a:t>
            </a:r>
          </a:p>
          <a:p>
            <a:r>
              <a:rPr lang="en-US" dirty="0"/>
              <a:t>Within a MongoDB instance you can have </a:t>
            </a:r>
            <a:r>
              <a:rPr lang="en-US" dirty="0">
                <a:solidFill>
                  <a:srgbClr val="00B050"/>
                </a:solidFill>
              </a:rPr>
              <a:t>zero or more databases</a:t>
            </a:r>
            <a:r>
              <a:rPr lang="en-US" dirty="0"/>
              <a:t>.</a:t>
            </a:r>
          </a:p>
          <a:p>
            <a:r>
              <a:rPr lang="en-US" dirty="0"/>
              <a:t>A </a:t>
            </a:r>
            <a:r>
              <a:rPr lang="en-US" dirty="0">
                <a:solidFill>
                  <a:srgbClr val="00B050"/>
                </a:solidFill>
              </a:rPr>
              <a:t>database</a:t>
            </a:r>
            <a:r>
              <a:rPr lang="en-US" dirty="0"/>
              <a:t> can have zero or more </a:t>
            </a:r>
            <a:r>
              <a:rPr lang="en-US" dirty="0">
                <a:solidFill>
                  <a:srgbClr val="00B050"/>
                </a:solidFill>
              </a:rPr>
              <a:t>collections</a:t>
            </a:r>
            <a:r>
              <a:rPr lang="en-US" dirty="0"/>
              <a:t>. A collection shares enough in common with a traditional table</a:t>
            </a:r>
          </a:p>
          <a:p>
            <a:r>
              <a:rPr lang="en-US" dirty="0"/>
              <a:t>Collections are made up of zero or more </a:t>
            </a:r>
            <a:r>
              <a:rPr lang="en-US" dirty="0">
                <a:solidFill>
                  <a:srgbClr val="00B050"/>
                </a:solidFill>
              </a:rPr>
              <a:t>documents</a:t>
            </a:r>
            <a:r>
              <a:rPr lang="en-US" dirty="0"/>
              <a:t>. A document can safely be thought of as a row.</a:t>
            </a:r>
          </a:p>
          <a:p>
            <a:r>
              <a:rPr lang="en-US" dirty="0"/>
              <a:t>A document is made up of one or more </a:t>
            </a:r>
            <a:r>
              <a:rPr lang="en-US" dirty="0">
                <a:solidFill>
                  <a:srgbClr val="00B050"/>
                </a:solidFill>
              </a:rPr>
              <a:t>fields</a:t>
            </a:r>
            <a:r>
              <a:rPr lang="en-US" dirty="0"/>
              <a:t>, which you can probably guess are a lot like columns.</a:t>
            </a:r>
            <a:endParaRPr lang="en-US" dirty="0">
              <a:solidFill>
                <a:srgbClr val="00B050"/>
              </a:solidFill>
            </a:endParaRP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n-US" dirty="0"/>
              <a:t>Indexes in MongoDB function mostly like their RDBMS counterparts.</a:t>
            </a:r>
          </a:p>
          <a:p>
            <a:endParaRPr lang="en-US" dirty="0"/>
          </a:p>
          <a:p>
            <a:pPr marL="0" indent="0" algn="ctr">
              <a:buNone/>
            </a:pPr>
            <a:r>
              <a:rPr lang="en-US" dirty="0">
                <a:solidFill>
                  <a:srgbClr val="0070C0"/>
                </a:solidFill>
              </a:rPr>
              <a:t>To recap, MongoDB is made up of databases which contain collections. A collection is made up of documents. Each document is made up of fields. Collections can be indexed, which improves lookup and sorting performance.</a:t>
            </a:r>
            <a:endParaRPr lang="es-E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Why use new terminology (collection vs. table, document vs. row and field vs. column)?</a:t>
            </a:r>
          </a:p>
          <a:p>
            <a:r>
              <a:rPr lang="en-US" dirty="0"/>
              <a:t>While these concepts are similar to their relational database counterparts, they are not identical. </a:t>
            </a:r>
          </a:p>
          <a:p>
            <a:pPr marL="0" indent="0" algn="ctr">
              <a:buNone/>
            </a:pPr>
            <a:r>
              <a:rPr lang="en-US" dirty="0">
                <a:solidFill>
                  <a:srgbClr val="00B050"/>
                </a:solidFill>
              </a:rPr>
              <a:t>The core difference comes from the fact that relational databases define columns at the </a:t>
            </a:r>
            <a:r>
              <a:rPr lang="en-US" u="sng" dirty="0">
                <a:solidFill>
                  <a:srgbClr val="00B050"/>
                </a:solidFill>
              </a:rPr>
              <a:t>table level</a:t>
            </a:r>
            <a:r>
              <a:rPr lang="en-US" dirty="0">
                <a:solidFill>
                  <a:srgbClr val="00B050"/>
                </a:solidFill>
              </a:rPr>
              <a:t> whereas a document-oriented database defines its fields at the </a:t>
            </a:r>
            <a:r>
              <a:rPr lang="en-US" u="sng" dirty="0">
                <a:solidFill>
                  <a:srgbClr val="00B050"/>
                </a:solidFill>
              </a:rPr>
              <a:t>document level</a:t>
            </a:r>
            <a:endParaRPr lang="en-US" u="sng" dirty="0"/>
          </a:p>
          <a:p>
            <a:r>
              <a:rPr lang="en-US" dirty="0"/>
              <a:t>That is: </a:t>
            </a:r>
            <a:r>
              <a:rPr lang="en-US" dirty="0">
                <a:solidFill>
                  <a:srgbClr val="FF0000"/>
                </a:solidFill>
              </a:rPr>
              <a:t>each document within a collection can have its own unique set of fields</a:t>
            </a:r>
            <a:r>
              <a:rPr lang="en-US" dirty="0"/>
              <a:t>.</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a:bodyPr>
          <a:lstStyle/>
          <a:p>
            <a:r>
              <a:rPr lang="en-US" dirty="0"/>
              <a:t>Ultimately, the point is that a collection is not strict about what goes in it (it is </a:t>
            </a:r>
            <a:r>
              <a:rPr lang="es-ES" dirty="0" err="1">
                <a:solidFill>
                  <a:srgbClr val="FF0000"/>
                </a:solidFill>
              </a:rPr>
              <a:t>schema-less</a:t>
            </a:r>
            <a:r>
              <a:rPr lang="es-ES" dirty="0"/>
              <a:t>).</a:t>
            </a:r>
          </a:p>
          <a:p>
            <a:r>
              <a:rPr lang="es-ES" dirty="0" err="1"/>
              <a:t>Let</a:t>
            </a:r>
            <a:r>
              <a:rPr lang="es-ES" dirty="0"/>
              <a:t> </a:t>
            </a:r>
            <a:r>
              <a:rPr lang="es-ES" dirty="0" err="1"/>
              <a:t>us</a:t>
            </a:r>
            <a:r>
              <a:rPr lang="es-ES" dirty="0"/>
              <a:t> </a:t>
            </a:r>
            <a:r>
              <a:rPr lang="es-ES" dirty="0" err="1"/>
              <a:t>get</a:t>
            </a:r>
            <a:r>
              <a:rPr lang="es-ES" dirty="0"/>
              <a:t> </a:t>
            </a:r>
            <a:r>
              <a:rPr lang="es-ES" dirty="0" err="1"/>
              <a:t>hands-on</a:t>
            </a:r>
            <a:r>
              <a:rPr lang="es-ES" dirty="0"/>
              <a:t>. </a:t>
            </a:r>
            <a:r>
              <a:rPr lang="en-US" dirty="0"/>
              <a:t>Go ahead and enter </a:t>
            </a:r>
            <a:r>
              <a:rPr lang="en-US" dirty="0" err="1">
                <a:solidFill>
                  <a:srgbClr val="0070C0"/>
                </a:solidFill>
              </a:rPr>
              <a:t>db.help</a:t>
            </a:r>
            <a:r>
              <a:rPr lang="en-US" dirty="0">
                <a:solidFill>
                  <a:srgbClr val="0070C0"/>
                </a:solidFill>
              </a:rPr>
              <a:t>()</a:t>
            </a:r>
            <a:r>
              <a:rPr lang="en-US" dirty="0"/>
              <a:t>, you will get a list of commands that you can execute against the </a:t>
            </a:r>
            <a:r>
              <a:rPr lang="en-US" dirty="0" err="1">
                <a:solidFill>
                  <a:srgbClr val="00B050"/>
                </a:solidFill>
              </a:rPr>
              <a:t>db</a:t>
            </a:r>
            <a:r>
              <a:rPr lang="en-US" dirty="0"/>
              <a:t> object.</a:t>
            </a:r>
          </a:p>
          <a:p>
            <a:r>
              <a:rPr lang="en-US" dirty="0"/>
              <a:t>First we will use the global </a:t>
            </a:r>
            <a:r>
              <a:rPr lang="en-US" dirty="0">
                <a:solidFill>
                  <a:srgbClr val="0000FF"/>
                </a:solidFill>
              </a:rPr>
              <a:t>use</a:t>
            </a:r>
            <a:r>
              <a:rPr lang="en-US" dirty="0"/>
              <a:t> helper to switch databases, so go ahead and enter </a:t>
            </a:r>
            <a:r>
              <a:rPr lang="en-US" sz="4400" b="1" dirty="0">
                <a:solidFill>
                  <a:srgbClr val="0070C0"/>
                </a:solidFill>
              </a:rPr>
              <a:t>use learn</a:t>
            </a:r>
            <a:r>
              <a:rPr lang="en-US" dirty="0"/>
              <a:t>. It does not matter that the database does not really exist yet. </a:t>
            </a:r>
          </a:p>
          <a:p>
            <a:endParaRPr lang="es-ES" dirty="0"/>
          </a:p>
        </p:txBody>
      </p:sp>
      <p:sp>
        <p:nvSpPr>
          <p:cNvPr id="4" name="CuadroTexto 3"/>
          <p:cNvSpPr txBox="1"/>
          <p:nvPr/>
        </p:nvSpPr>
        <p:spPr>
          <a:xfrm>
            <a:off x="926510" y="5807393"/>
            <a:ext cx="6164317" cy="369332"/>
          </a:xfrm>
          <a:prstGeom prst="rect">
            <a:avLst/>
          </a:prstGeom>
          <a:noFill/>
        </p:spPr>
        <p:txBody>
          <a:bodyPr wrap="square" rtlCol="0">
            <a:spAutoFit/>
          </a:bodyPr>
          <a:lstStyle/>
          <a:p>
            <a:r>
              <a:rPr lang="en-US" dirty="0" err="1">
                <a:solidFill>
                  <a:srgbClr val="00B050"/>
                </a:solidFill>
              </a:rPr>
              <a:t>db</a:t>
            </a:r>
            <a:r>
              <a:rPr lang="en-US" dirty="0"/>
              <a:t> is a variable which represents current database</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The first collection that we create will also create the actual learn database. </a:t>
            </a:r>
          </a:p>
          <a:p>
            <a:r>
              <a:rPr lang="en-US" dirty="0"/>
              <a:t>Now that you are inside a database, you can start issuing database commands, like </a:t>
            </a:r>
            <a:r>
              <a:rPr lang="en-US" dirty="0" err="1">
                <a:solidFill>
                  <a:srgbClr val="0070C0"/>
                </a:solidFill>
              </a:rPr>
              <a:t>db.getCollectionNames</a:t>
            </a:r>
            <a:r>
              <a:rPr lang="en-US" dirty="0">
                <a:solidFill>
                  <a:srgbClr val="0070C0"/>
                </a:solidFill>
              </a:rPr>
              <a:t>()</a:t>
            </a:r>
          </a:p>
          <a:p>
            <a:r>
              <a:rPr lang="en-US" dirty="0"/>
              <a:t>You could get an empty array [ ].</a:t>
            </a:r>
          </a:p>
          <a:p>
            <a:r>
              <a:rPr lang="en-US" dirty="0"/>
              <a:t>Try these commands: </a:t>
            </a:r>
          </a:p>
          <a:p>
            <a:pPr lvl="1"/>
            <a:r>
              <a:rPr lang="en-US" dirty="0" err="1">
                <a:solidFill>
                  <a:srgbClr val="0070C0"/>
                </a:solidFill>
              </a:rPr>
              <a:t>db</a:t>
            </a:r>
            <a:endParaRPr lang="en-US" dirty="0">
              <a:solidFill>
                <a:srgbClr val="0070C0"/>
              </a:solidFill>
            </a:endParaRPr>
          </a:p>
          <a:p>
            <a:pPr lvl="1"/>
            <a:r>
              <a:rPr lang="en-US" dirty="0">
                <a:solidFill>
                  <a:srgbClr val="0070C0"/>
                </a:solidFill>
              </a:rPr>
              <a:t>show </a:t>
            </a:r>
            <a:r>
              <a:rPr lang="en-US" dirty="0" err="1">
                <a:solidFill>
                  <a:srgbClr val="0070C0"/>
                </a:solidFill>
              </a:rPr>
              <a:t>dbs</a:t>
            </a:r>
            <a:endParaRPr lang="en-US" dirty="0">
              <a:solidFill>
                <a:srgbClr val="0070C0"/>
              </a:solidFill>
            </a:endParaRPr>
          </a:p>
          <a:p>
            <a:endParaRPr lang="en-US" dirty="0"/>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n-US" dirty="0"/>
              <a:t>We can simply insert a document into a new collection. To do so, use the insert command, supplying it with the </a:t>
            </a:r>
            <a:r>
              <a:rPr lang="es-ES" dirty="0" err="1"/>
              <a:t>document</a:t>
            </a:r>
            <a:r>
              <a:rPr lang="es-ES" dirty="0"/>
              <a:t> to </a:t>
            </a:r>
            <a:r>
              <a:rPr lang="es-ES" dirty="0" err="1"/>
              <a:t>insert</a:t>
            </a:r>
            <a:r>
              <a:rPr lang="es-ES" dirty="0"/>
              <a:t>:</a:t>
            </a:r>
          </a:p>
          <a:p>
            <a:pPr marL="0" indent="0">
              <a:buNone/>
            </a:pPr>
            <a:endParaRPr lang="es-ES" dirty="0"/>
          </a:p>
          <a:p>
            <a:pPr marL="0" indent="0">
              <a:buNone/>
            </a:pPr>
            <a:r>
              <a:rPr lang="es-ES" dirty="0" err="1">
                <a:solidFill>
                  <a:srgbClr val="0070C0"/>
                </a:solidFill>
              </a:rPr>
              <a:t>db.unicorns.insert</a:t>
            </a:r>
            <a:r>
              <a:rPr lang="es-ES" dirty="0">
                <a:solidFill>
                  <a:srgbClr val="0070C0"/>
                </a:solidFill>
              </a:rPr>
              <a:t>({</a:t>
            </a:r>
            <a:r>
              <a:rPr lang="es-ES" dirty="0" err="1">
                <a:solidFill>
                  <a:srgbClr val="0070C0"/>
                </a:solidFill>
              </a:rPr>
              <a:t>name</a:t>
            </a:r>
            <a:r>
              <a:rPr lang="es-ES" dirty="0">
                <a:solidFill>
                  <a:srgbClr val="0070C0"/>
                </a:solidFill>
              </a:rPr>
              <a:t>: 'Aurora', </a:t>
            </a:r>
            <a:r>
              <a:rPr lang="es-ES" dirty="0" err="1">
                <a:solidFill>
                  <a:srgbClr val="0070C0"/>
                </a:solidFill>
              </a:rPr>
              <a:t>gender</a:t>
            </a:r>
            <a:r>
              <a:rPr lang="es-ES" dirty="0">
                <a:solidFill>
                  <a:srgbClr val="0070C0"/>
                </a:solidFill>
              </a:rPr>
              <a:t>: 'f', </a:t>
            </a:r>
            <a:r>
              <a:rPr lang="es-ES" dirty="0" err="1">
                <a:solidFill>
                  <a:srgbClr val="0070C0"/>
                </a:solidFill>
              </a:rPr>
              <a:t>weight</a:t>
            </a:r>
            <a:r>
              <a:rPr lang="es-ES" dirty="0">
                <a:solidFill>
                  <a:srgbClr val="0070C0"/>
                </a:solidFill>
              </a:rPr>
              <a:t>: 450})</a:t>
            </a:r>
          </a:p>
          <a:p>
            <a:pPr marL="0" indent="0">
              <a:buNone/>
            </a:pPr>
            <a:endParaRPr lang="es-ES" dirty="0">
              <a:solidFill>
                <a:srgbClr val="0070C0"/>
              </a:solidFill>
            </a:endParaRPr>
          </a:p>
          <a:p>
            <a:pPr marL="0" indent="0">
              <a:buNone/>
            </a:pPr>
            <a:r>
              <a:rPr lang="es-ES" dirty="0" err="1"/>
              <a:t>Now</a:t>
            </a:r>
            <a:r>
              <a:rPr lang="es-ES" dirty="0"/>
              <a:t> </a:t>
            </a:r>
            <a:r>
              <a:rPr lang="es-ES" dirty="0" err="1"/>
              <a:t>again</a:t>
            </a:r>
            <a:r>
              <a:rPr lang="es-ES" dirty="0"/>
              <a:t>: </a:t>
            </a:r>
            <a:r>
              <a:rPr lang="en-US" dirty="0" err="1">
                <a:solidFill>
                  <a:srgbClr val="0070C0"/>
                </a:solidFill>
              </a:rPr>
              <a:t>db.getCollectionNames</a:t>
            </a:r>
            <a:r>
              <a:rPr lang="en-US" dirty="0">
                <a:solidFill>
                  <a:srgbClr val="0070C0"/>
                </a:solidFill>
              </a:rPr>
              <a:t>()</a:t>
            </a:r>
          </a:p>
          <a:p>
            <a:pPr marL="0" indent="0">
              <a:buNone/>
            </a:pPr>
            <a:endParaRPr lang="es-ES" dirty="0">
              <a:solidFill>
                <a:srgbClr val="0070C0"/>
              </a:solidFill>
            </a:endParaRPr>
          </a:p>
          <a:p>
            <a:pPr marL="0" indent="0">
              <a:buNone/>
            </a:pPr>
            <a:endParaRPr lang="es-ES" dirty="0">
              <a:solidFill>
                <a:srgbClr val="0070C0"/>
              </a:solidFill>
            </a:endParaRPr>
          </a:p>
          <a:p>
            <a:pPr marL="0" indent="0">
              <a:buNone/>
            </a:pPr>
            <a:endParaRPr lang="es-ES" dirty="0">
              <a:solidFill>
                <a:srgbClr val="0070C0"/>
              </a:solidFil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2774</Words>
  <Application>Microsoft Office PowerPoint</Application>
  <PresentationFormat>Panorámica</PresentationFormat>
  <Paragraphs>208</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Calibri</vt:lpstr>
      <vt:lpstr>Calibri Light</vt:lpstr>
      <vt:lpstr>Wingdings</vt:lpstr>
      <vt:lpstr>Tema de Office</vt:lpstr>
      <vt:lpstr>MongoDB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ObjectId: Methods and Attributes</vt:lpstr>
      <vt:lpstr>Updating</vt:lpstr>
      <vt:lpstr>Presentación de PowerPoint</vt:lpstr>
      <vt:lpstr>Presentación de PowerPoint</vt:lpstr>
      <vt:lpstr>Presentación de PowerPoint</vt:lpstr>
      <vt:lpstr>Presentación de PowerPoint</vt:lpstr>
      <vt:lpstr>Presentación de PowerPoint</vt:lpstr>
      <vt:lpstr>Upserts</vt:lpstr>
      <vt:lpstr>Presentación de PowerPoint</vt:lpstr>
      <vt:lpstr>Presentación de PowerPoint</vt:lpstr>
      <vt:lpstr>Presentación de PowerPoint</vt:lpstr>
      <vt:lpstr>Presentación de PowerPoint</vt:lpstr>
      <vt:lpstr>More about find</vt:lpstr>
      <vt:lpstr>Presentación de PowerPoint</vt:lpstr>
      <vt:lpstr>Presentación de PowerPoint</vt:lpstr>
      <vt:lpstr>Presentación de PowerPoint</vt:lpstr>
    </vt:vector>
  </TitlesOfParts>
  <Company>Universidad Nacional de Colombia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pete96</dc:creator>
  <cp:lastModifiedBy>UNALMED</cp:lastModifiedBy>
  <cp:revision>175</cp:revision>
  <dcterms:created xsi:type="dcterms:W3CDTF">2016-02-04T22:26:00Z</dcterms:created>
  <dcterms:modified xsi:type="dcterms:W3CDTF">2022-05-10T20:27:59Z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