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5" r:id="rId3"/>
    <p:sldId id="290" r:id="rId4"/>
    <p:sldId id="283" r:id="rId5"/>
    <p:sldId id="284" r:id="rId6"/>
    <p:sldId id="257" r:id="rId7"/>
    <p:sldId id="258" r:id="rId8"/>
    <p:sldId id="259" r:id="rId9"/>
    <p:sldId id="322" r:id="rId10"/>
    <p:sldId id="323" r:id="rId11"/>
    <p:sldId id="324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328" r:id="rId33"/>
    <p:sldId id="329" r:id="rId34"/>
    <p:sldId id="330" r:id="rId35"/>
    <p:sldId id="281" r:id="rId36"/>
    <p:sldId id="289" r:id="rId37"/>
    <p:sldId id="282" r:id="rId38"/>
    <p:sldId id="325" r:id="rId39"/>
    <p:sldId id="326" r:id="rId40"/>
    <p:sldId id="327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67AE-7973-49DD-863E-EC4B265EA38E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9D59-985C-4EA3-96BF-F082F56BB111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00FF"/>
                </a:solidFill>
              </a:rPr>
              <a:t>MongoDB</a:t>
            </a:r>
            <a:r>
              <a:rPr lang="es-ES" dirty="0">
                <a:solidFill>
                  <a:srgbClr val="0000FF"/>
                </a:solidFill>
              </a:rPr>
              <a:t> (cont.)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Excerpts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</a:p>
          <a:p>
            <a:r>
              <a:rPr lang="es-ES" dirty="0"/>
              <a:t>“</a:t>
            </a:r>
            <a:r>
              <a:rPr lang="es-ES" i="1" dirty="0" err="1"/>
              <a:t>The</a:t>
            </a:r>
            <a:r>
              <a:rPr lang="es-ES" i="1" dirty="0"/>
              <a:t> Little </a:t>
            </a:r>
            <a:r>
              <a:rPr lang="es-ES" i="1" dirty="0" err="1"/>
              <a:t>MongoDB</a:t>
            </a:r>
            <a:r>
              <a:rPr lang="es-ES" i="1" dirty="0"/>
              <a:t> Book</a:t>
            </a:r>
            <a:r>
              <a:rPr lang="es-ES" dirty="0"/>
              <a:t>”</a:t>
            </a:r>
          </a:p>
          <a:p>
            <a:r>
              <a:rPr lang="es-ES" dirty="0"/>
              <a:t>Karl </a:t>
            </a:r>
            <a:r>
              <a:rPr lang="es-ES" dirty="0" err="1"/>
              <a:t>Seguin</a:t>
            </a:r>
            <a:endParaRPr lang="es-ES"/>
          </a:p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45"/>
            <a:ext cx="10515600" cy="5991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db.user.aggregate([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{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$lookup: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from: "account",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localField: "code",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foreignField: "userCode",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as: "accounts"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}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])</a:t>
            </a:r>
            <a:r>
              <a:rPr lang="es-ES" altLang="en-US">
                <a:solidFill>
                  <a:schemeClr val="accent5"/>
                </a:solidFill>
              </a:rPr>
              <a:t>.pretty()</a:t>
            </a:r>
            <a:r>
              <a:rPr lang="en-US">
                <a:solidFill>
                  <a:schemeClr val="accent5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935"/>
            <a:ext cx="10515600" cy="6235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db.user.aggregate([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{$lookup: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from: "account",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localField: "code",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foreignField: "userCode",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as: "accounts"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},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{$match: {accounts: {$ne: []}}},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{$project: {_id: 0}}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])</a:t>
            </a:r>
            <a:r>
              <a:rPr lang="es-ES" altLang="en-US">
                <a:solidFill>
                  <a:schemeClr val="accent5"/>
                </a:solidFill>
                <a:sym typeface="+mn-ea"/>
              </a:rPr>
              <a:t>.pretty()</a:t>
            </a:r>
            <a:r>
              <a:rPr lang="en-US">
                <a:solidFill>
                  <a:schemeClr val="accent5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and </a:t>
            </a:r>
            <a:r>
              <a:rPr lang="es-ES" b="1" dirty="0" err="1"/>
              <a:t>Embedded</a:t>
            </a:r>
            <a:r>
              <a:rPr lang="es-ES" b="1" dirty="0"/>
              <a:t> </a:t>
            </a:r>
            <a:r>
              <a:rPr lang="es-ES" b="1" dirty="0" err="1"/>
              <a:t>Documents</a:t>
            </a:r>
            <a:r>
              <a:rPr lang="es-ES" b="1" dirty="0"/>
              <a:t>:</a:t>
            </a:r>
          </a:p>
          <a:p>
            <a:r>
              <a:rPr lang="en-US" dirty="0"/>
              <a:t>Remember that MongoDB supports arrays as first class objects of a document </a:t>
            </a:r>
          </a:p>
          <a:p>
            <a:r>
              <a:rPr lang="en-US" dirty="0"/>
              <a:t>It turns out that this is incredibly handy when dealing with many-to-one or </a:t>
            </a:r>
            <a:r>
              <a:rPr lang="en-US" dirty="0">
                <a:solidFill>
                  <a:srgbClr val="00B050"/>
                </a:solidFill>
              </a:rPr>
              <a:t>many-to-many relationships</a:t>
            </a:r>
            <a:r>
              <a:rPr lang="en-US" dirty="0"/>
              <a:t>. </a:t>
            </a:r>
          </a:p>
          <a:p>
            <a:r>
              <a:rPr lang="en-US" dirty="0"/>
              <a:t>As a simple example, if an employee could have two managers, we could simply store these in an array: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db.employees.insert</a:t>
            </a:r>
            <a:r>
              <a:rPr lang="es-E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{_id: </a:t>
            </a:r>
            <a:r>
              <a:rPr lang="es-ES" dirty="0" err="1">
                <a:solidFill>
                  <a:srgbClr val="0070C0"/>
                </a:solidFill>
              </a:rPr>
              <a:t>ObjectId</a:t>
            </a:r>
            <a:r>
              <a:rPr lang="es-ES" dirty="0">
                <a:solidFill>
                  <a:srgbClr val="0070C0"/>
                </a:solidFill>
              </a:rPr>
              <a:t>("4d85c7039ab0fd70a117d733"),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name</a:t>
            </a:r>
            <a:r>
              <a:rPr lang="es-ES" dirty="0">
                <a:solidFill>
                  <a:srgbClr val="0070C0"/>
                </a:solidFill>
              </a:rPr>
              <a:t>: '</a:t>
            </a:r>
            <a:r>
              <a:rPr lang="es-ES" dirty="0" err="1">
                <a:solidFill>
                  <a:srgbClr val="0070C0"/>
                </a:solidFill>
              </a:rPr>
              <a:t>Siona</a:t>
            </a:r>
            <a:r>
              <a:rPr lang="es-ES" dirty="0">
                <a:solidFill>
                  <a:srgbClr val="0070C0"/>
                </a:solidFill>
              </a:rPr>
              <a:t>',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manager: [</a:t>
            </a:r>
          </a:p>
          <a:p>
            <a:pPr marL="0" indent="0">
              <a:buNone/>
            </a:pPr>
            <a:r>
              <a:rPr lang="es-ES" sz="2600" dirty="0" err="1">
                <a:solidFill>
                  <a:schemeClr val="accent6">
                    <a:lumMod val="50000"/>
                  </a:schemeClr>
                </a:solidFill>
              </a:rPr>
              <a:t>ObjectId</a:t>
            </a: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s-ES" sz="2600" dirty="0">
                <a:solidFill>
                  <a:srgbClr val="00B050"/>
                </a:solidFill>
              </a:rPr>
              <a:t>4d85c7039ab0fd70a117d730</a:t>
            </a: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")</a:t>
            </a:r>
            <a:r>
              <a:rPr lang="es-E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s-ES" sz="2600" dirty="0" err="1">
                <a:solidFill>
                  <a:schemeClr val="accent6">
                    <a:lumMod val="50000"/>
                  </a:schemeClr>
                </a:solidFill>
              </a:rPr>
              <a:t>ObjectId</a:t>
            </a: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("4d85c7039ab0fd70a117d732")</a:t>
            </a:r>
            <a:r>
              <a:rPr lang="es-ES" dirty="0">
                <a:solidFill>
                  <a:srgbClr val="0070C0"/>
                </a:solidFill>
              </a:rPr>
              <a:t>] 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particular interest is that, for some documents, manager can be a scalar value, while for others it can be an array!</a:t>
            </a:r>
          </a:p>
          <a:p>
            <a:r>
              <a:rPr lang="en-US" dirty="0"/>
              <a:t>Our previous </a:t>
            </a:r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 query will work for both: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db.employees.find</a:t>
            </a:r>
            <a:r>
              <a:rPr lang="es-ES" dirty="0">
                <a:solidFill>
                  <a:srgbClr val="0070C0"/>
                </a:solidFill>
              </a:rPr>
              <a:t>({manager: </a:t>
            </a:r>
            <a:r>
              <a:rPr lang="es-ES" dirty="0" err="1">
                <a:solidFill>
                  <a:srgbClr val="0070C0"/>
                </a:solidFill>
              </a:rPr>
              <a:t>ObjectId</a:t>
            </a:r>
            <a:r>
              <a:rPr lang="es-E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"</a:t>
            </a:r>
            <a:r>
              <a:rPr lang="es-ES" dirty="0">
                <a:solidFill>
                  <a:srgbClr val="00B050"/>
                </a:solidFill>
              </a:rPr>
              <a:t>4d85c7039ab0fd70a117d730</a:t>
            </a:r>
            <a:r>
              <a:rPr lang="es-ES" dirty="0">
                <a:solidFill>
                  <a:srgbClr val="0070C0"/>
                </a:solidFill>
              </a:rPr>
              <a:t>")})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3153103" y="3153103"/>
            <a:ext cx="236483" cy="48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941"/>
          </a:xfrm>
        </p:spPr>
        <p:txBody>
          <a:bodyPr>
            <a:normAutofit/>
          </a:bodyPr>
          <a:lstStyle/>
          <a:p>
            <a:r>
              <a:rPr lang="en-US" dirty="0"/>
              <a:t>Besides arrays, MongoDB also supports embedded documents. Go ahead and try inserting a document with a nested </a:t>
            </a:r>
            <a:r>
              <a:rPr lang="es-ES" dirty="0" err="1"/>
              <a:t>document</a:t>
            </a:r>
            <a:r>
              <a:rPr lang="es-ES" dirty="0"/>
              <a:t>, </a:t>
            </a:r>
            <a:r>
              <a:rPr lang="es-ES" dirty="0" err="1"/>
              <a:t>such</a:t>
            </a:r>
            <a:r>
              <a:rPr lang="es-ES" dirty="0"/>
              <a:t> as: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db.employees.insert</a:t>
            </a:r>
            <a:r>
              <a:rPr lang="es-E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{_id: </a:t>
            </a:r>
            <a:r>
              <a:rPr lang="es-ES" dirty="0" err="1">
                <a:solidFill>
                  <a:srgbClr val="0070C0"/>
                </a:solidFill>
              </a:rPr>
              <a:t>ObjectId</a:t>
            </a:r>
            <a:r>
              <a:rPr lang="es-ES" dirty="0">
                <a:solidFill>
                  <a:srgbClr val="0070C0"/>
                </a:solidFill>
              </a:rPr>
              <a:t>("4d85c7039ab0fd70a117d734"),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name</a:t>
            </a:r>
            <a:r>
              <a:rPr lang="es-ES" dirty="0">
                <a:solidFill>
                  <a:srgbClr val="0070C0"/>
                </a:solidFill>
              </a:rPr>
              <a:t>: '</a:t>
            </a:r>
            <a:r>
              <a:rPr lang="es-ES" dirty="0" err="1">
                <a:solidFill>
                  <a:srgbClr val="0070C0"/>
                </a:solidFill>
              </a:rPr>
              <a:t>Ghanima</a:t>
            </a:r>
            <a:r>
              <a:rPr lang="es-ES" dirty="0">
                <a:solidFill>
                  <a:srgbClr val="0070C0"/>
                </a:solidFill>
              </a:rPr>
              <a:t>',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family</a:t>
            </a:r>
            <a:r>
              <a:rPr lang="es-ES" dirty="0">
                <a:solidFill>
                  <a:srgbClr val="0070C0"/>
                </a:solidFill>
              </a:rPr>
              <a:t>: {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mother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: '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Chani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father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: 'Paul',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brother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ObjectId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("4d85c7039ab0fd70a117d730")</a:t>
            </a:r>
            <a:r>
              <a:rPr lang="es-E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Embedded documents can be queried using a dot-notation: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db.employees.find</a:t>
            </a:r>
            <a:r>
              <a:rPr lang="es-ES" dirty="0">
                <a:solidFill>
                  <a:srgbClr val="0070C0"/>
                </a:solidFill>
              </a:rPr>
              <a:t>({'</a:t>
            </a:r>
            <a:r>
              <a:rPr lang="es-ES" dirty="0" err="1">
                <a:solidFill>
                  <a:srgbClr val="0070C0"/>
                </a:solidFill>
              </a:rPr>
              <a:t>family.mother</a:t>
            </a:r>
            <a:r>
              <a:rPr lang="es-ES" dirty="0">
                <a:solidFill>
                  <a:srgbClr val="0070C0"/>
                </a:solidFill>
              </a:rPr>
              <a:t>': '</a:t>
            </a:r>
            <a:r>
              <a:rPr lang="es-ES" dirty="0" err="1">
                <a:solidFill>
                  <a:srgbClr val="0070C0"/>
                </a:solidFill>
              </a:rPr>
              <a:t>Chani</a:t>
            </a:r>
            <a:r>
              <a:rPr lang="es-ES" dirty="0">
                <a:solidFill>
                  <a:srgbClr val="0070C0"/>
                </a:solidFill>
              </a:rPr>
              <a:t>'})</a:t>
            </a:r>
          </a:p>
          <a:p>
            <a:r>
              <a:rPr lang="en-US" dirty="0"/>
              <a:t>Combining the two concepts, we can even embed </a:t>
            </a:r>
            <a:r>
              <a:rPr lang="en-US" b="1" dirty="0"/>
              <a:t>arrays of documents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db.employees.insert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{_id: </a:t>
            </a:r>
            <a:r>
              <a:rPr lang="en-US" dirty="0" err="1">
                <a:solidFill>
                  <a:srgbClr val="0070C0"/>
                </a:solidFill>
              </a:rPr>
              <a:t>ObjectId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s-E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4d85c7039ab0fd70a117d735</a:t>
            </a:r>
            <a:r>
              <a:rPr lang="es-E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name: </a:t>
            </a:r>
            <a:r>
              <a:rPr lang="es-E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Chani</a:t>
            </a:r>
            <a:r>
              <a:rPr lang="es-E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family: [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{relation: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mother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name: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{relation: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father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name: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Paul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{relation: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brother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name: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'Duncan'}</a:t>
            </a:r>
            <a:r>
              <a:rPr lang="es-ES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Denormalization</a:t>
            </a:r>
            <a:endParaRPr lang="es-ES" b="1" dirty="0"/>
          </a:p>
          <a:p>
            <a:r>
              <a:rPr lang="en-US" dirty="0"/>
              <a:t>“</a:t>
            </a:r>
            <a:r>
              <a:rPr lang="en-US" dirty="0" err="1"/>
              <a:t>Denormalization</a:t>
            </a:r>
            <a:r>
              <a:rPr lang="en-US" dirty="0"/>
              <a:t> refers to the process of optimizing the read performance of a database by adding redundant data or by grouping data.”</a:t>
            </a:r>
            <a:r>
              <a:rPr lang="en-US" dirty="0">
                <a:solidFill>
                  <a:srgbClr val="00B050"/>
                </a:solidFill>
              </a:rPr>
              <a:t>*</a:t>
            </a:r>
          </a:p>
          <a:p>
            <a:r>
              <a:rPr lang="en-US" dirty="0"/>
              <a:t>This process may be accomplished by duplicating data in multiple tables, grouping data for queries.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evergrowing</a:t>
            </a:r>
            <a:r>
              <a:rPr lang="es-ES" dirty="0"/>
              <a:t> </a:t>
            </a:r>
            <a:r>
              <a:rPr lang="en-US" dirty="0"/>
              <a:t>popularity of NoSQL, many of which do not have joins, </a:t>
            </a:r>
            <a:r>
              <a:rPr lang="en-US" dirty="0" err="1"/>
              <a:t>denormalization</a:t>
            </a:r>
            <a:r>
              <a:rPr lang="en-US" dirty="0"/>
              <a:t> as part of normal modeling is becoming </a:t>
            </a:r>
            <a:r>
              <a:rPr lang="es-ES" dirty="0" err="1"/>
              <a:t>common</a:t>
            </a:r>
            <a:r>
              <a:rPr lang="es-ES" dirty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This does not mean you should duplicate every piece of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data in every document.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sz="2200" dirty="0">
                <a:solidFill>
                  <a:srgbClr val="00B050"/>
                </a:solidFill>
              </a:rPr>
              <a:t>*</a:t>
            </a:r>
            <a:r>
              <a:rPr lang="es-ES" sz="2200" dirty="0">
                <a:solidFill>
                  <a:schemeClr val="accent1"/>
                </a:solidFill>
              </a:rPr>
              <a:t> https://quizlet.com/145056951/cassandra-flash-cards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Consider modeling your data based on what information belongs to what document.</a:t>
            </a:r>
          </a:p>
          <a:p>
            <a:r>
              <a:rPr lang="en-US" dirty="0"/>
              <a:t>For example, say you are writing a forum application. The traditional way to associate a specific user with a post is via a </a:t>
            </a:r>
            <a:r>
              <a:rPr lang="en-US" dirty="0" err="1">
                <a:solidFill>
                  <a:srgbClr val="0070C0"/>
                </a:solidFill>
              </a:rPr>
              <a:t>userid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column within posts. </a:t>
            </a:r>
          </a:p>
          <a:p>
            <a:r>
              <a:rPr lang="en-US" dirty="0"/>
              <a:t>With such a model, you can not display posts without retrieving (joining to) users.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possible alternative is simply to store the name as well as the </a:t>
            </a:r>
            <a:r>
              <a:rPr lang="en-US" dirty="0" err="1">
                <a:solidFill>
                  <a:srgbClr val="0070C0"/>
                </a:solidFill>
              </a:rPr>
              <a:t>userid</a:t>
            </a:r>
            <a:r>
              <a:rPr lang="en-US" dirty="0">
                <a:solidFill>
                  <a:srgbClr val="0070C0"/>
                </a:solidFill>
              </a:rPr>
              <a:t> with each post.</a:t>
            </a:r>
            <a:endParaRPr lang="es-ES" dirty="0">
              <a:solidFill>
                <a:srgbClr val="0070C0"/>
              </a:solidFill>
            </a:endParaRPr>
          </a:p>
          <a:p>
            <a:r>
              <a:rPr lang="en-US" dirty="0"/>
              <a:t>Of course, if you let users change their name, you may have to update each document (which is one multi-update) </a:t>
            </a:r>
            <a:r>
              <a:rPr lang="en-US" dirty="0">
                <a:sym typeface="Wingdings" panose="05000000000000000000" pitchFamily="2" charset="2"/>
              </a:rPr>
              <a:t> But it is not very common that users change their name…</a:t>
            </a:r>
          </a:p>
          <a:p>
            <a:r>
              <a:rPr lang="en-US" dirty="0"/>
              <a:t>Adjusting to this kind of approach will not come easy to some.</a:t>
            </a:r>
          </a:p>
          <a:p>
            <a:r>
              <a:rPr lang="en-US" dirty="0"/>
              <a:t>Do not be afraid to experiment with this approach though, it can be suitable in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circumstances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Accessing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elements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$slice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takes the form of </a:t>
            </a:r>
            <a:r>
              <a:rPr lang="en-US" dirty="0">
                <a:solidFill>
                  <a:srgbClr val="0070C0"/>
                </a:solidFill>
              </a:rPr>
              <a:t>array: [skip , limit]</a:t>
            </a:r>
            <a:r>
              <a:rPr lang="en-US" dirty="0"/>
              <a:t>, where the first value indicates the number of items in the array to skip and the second value indicates the number of items to return: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({}, {loves: {$slice: [0, 1]}})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({}, {loves: {$slice: [1, 1]}})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({}, {loves: {$slice: [0, 2]}})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({},{loves : {$slice: 2}})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({},{loves: {$slice: -1}})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404239" y="5699909"/>
            <a:ext cx="710236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MongoDB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rich</a:t>
            </a:r>
            <a:r>
              <a:rPr lang="es-ES" sz="2800" dirty="0"/>
              <a:t> in </a:t>
            </a:r>
            <a:r>
              <a:rPr lang="es-ES" sz="2800" dirty="0" err="1"/>
              <a:t>operators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dealing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arrays</a:t>
            </a:r>
            <a:r>
              <a:rPr lang="es-ES" sz="2800" dirty="0"/>
              <a:t>…</a:t>
            </a:r>
            <a:r>
              <a:rPr lang="es-ES" sz="2800" dirty="0" err="1"/>
              <a:t>you</a:t>
            </a:r>
            <a:r>
              <a:rPr lang="es-ES" sz="2800" dirty="0"/>
              <a:t> are </a:t>
            </a:r>
            <a:r>
              <a:rPr lang="es-ES" sz="2800" dirty="0" err="1"/>
              <a:t>encouraged</a:t>
            </a:r>
            <a:r>
              <a:rPr lang="es-ES" sz="2800" dirty="0"/>
              <a:t> to try </a:t>
            </a:r>
            <a:r>
              <a:rPr lang="es-ES" sz="2800" dirty="0" err="1"/>
              <a:t>them</a:t>
            </a:r>
            <a:r>
              <a:rPr lang="es-ES" sz="2800" dirty="0"/>
              <a:t>…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09793" y="4713889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Acá </a:t>
            </a:r>
            <a:r>
              <a:rPr lang="es-ES" dirty="0" err="1"/>
              <a:t>skip</a:t>
            </a:r>
            <a:r>
              <a:rPr lang="es-ES" dirty="0"/>
              <a:t> es 0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668814" y="4898555"/>
            <a:ext cx="74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Some</a:t>
            </a:r>
            <a:r>
              <a:rPr lang="es-ES" b="1" dirty="0"/>
              <a:t> </a:t>
            </a:r>
            <a:r>
              <a:rPr lang="es-ES" b="1" dirty="0" err="1"/>
              <a:t>alternatives</a:t>
            </a:r>
            <a:endParaRPr lang="es-ES" b="1" dirty="0"/>
          </a:p>
          <a:p>
            <a:r>
              <a:rPr lang="en-US" dirty="0"/>
              <a:t>Arrays of ids can be a useful strategy when dealing with one-to-many or many-to-many scenarios. But more commonly, developers are left deciding between using embedded documents versus doing “manual” referencing.</a:t>
            </a:r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documents</a:t>
            </a:r>
            <a:r>
              <a:rPr lang="es-ES" dirty="0"/>
              <a:t> </a:t>
            </a:r>
            <a:r>
              <a:rPr lang="en-US" dirty="0"/>
              <a:t>are frequently took advantage of</a:t>
            </a:r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/>
              <a:t>, but mostly for smaller pieces of data which we want to always pull with the parent document.</a:t>
            </a:r>
          </a:p>
          <a:p>
            <a:r>
              <a:rPr lang="en-US" dirty="0"/>
              <a:t>A real world example may be to store an addresses documents with each user, something like: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6048" y="6211669"/>
            <a:ext cx="11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* In </a:t>
            </a:r>
            <a:r>
              <a:rPr lang="es-ES" dirty="0" err="1">
                <a:solidFill>
                  <a:schemeClr val="accent6"/>
                </a:solidFill>
              </a:rPr>
              <a:t>the</a:t>
            </a:r>
            <a:r>
              <a:rPr lang="es-ES" dirty="0">
                <a:solidFill>
                  <a:schemeClr val="accent6"/>
                </a:solidFill>
              </a:rPr>
              <a:t> original </a:t>
            </a:r>
            <a:r>
              <a:rPr lang="es-ES" dirty="0" err="1">
                <a:solidFill>
                  <a:schemeClr val="accent6"/>
                </a:solidFill>
              </a:rPr>
              <a:t>the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author</a:t>
            </a:r>
            <a:r>
              <a:rPr lang="es-ES" dirty="0">
                <a:solidFill>
                  <a:schemeClr val="accent6"/>
                </a:solidFill>
              </a:rPr>
              <a:t> uses “</a:t>
            </a:r>
            <a:r>
              <a:rPr lang="es-ES" dirty="0" err="1">
                <a:solidFill>
                  <a:schemeClr val="accent6"/>
                </a:solidFill>
              </a:rPr>
              <a:t>leveraged</a:t>
            </a:r>
            <a:r>
              <a:rPr lang="es-ES" dirty="0">
                <a:solidFill>
                  <a:schemeClr val="accent6"/>
                </a:solidFill>
              </a:rPr>
              <a:t>”; </a:t>
            </a:r>
            <a:r>
              <a:rPr lang="es-ES" dirty="0" err="1">
                <a:solidFill>
                  <a:schemeClr val="accent6"/>
                </a:solidFill>
              </a:rPr>
              <a:t>however</a:t>
            </a:r>
            <a:r>
              <a:rPr lang="es-ES" dirty="0">
                <a:solidFill>
                  <a:schemeClr val="accent6"/>
                </a:solidFill>
              </a:rPr>
              <a:t>, </a:t>
            </a:r>
            <a:r>
              <a:rPr lang="es-ES" dirty="0" err="1">
                <a:solidFill>
                  <a:schemeClr val="accent6"/>
                </a:solidFill>
              </a:rPr>
              <a:t>see</a:t>
            </a:r>
            <a:r>
              <a:rPr lang="es-ES" dirty="0">
                <a:solidFill>
                  <a:schemeClr val="accent6"/>
                </a:solidFill>
              </a:rPr>
              <a:t> </a:t>
            </a:r>
          </a:p>
          <a:p>
            <a:r>
              <a:rPr lang="es-ES" dirty="0">
                <a:solidFill>
                  <a:schemeClr val="accent6"/>
                </a:solidFill>
              </a:rPr>
              <a:t>http://this.isfluent.com/2010/1/are-you-stupid-enough-to-use-leverage-as-a-verb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 err="1">
                <a:solidFill>
                  <a:srgbClr val="0070C0"/>
                </a:solidFill>
              </a:rPr>
              <a:t>db.</a:t>
            </a:r>
            <a:r>
              <a:rPr lang="es-ES" sz="2400" dirty="0" err="1">
                <a:solidFill>
                  <a:srgbClr val="0070C0"/>
                </a:solidFill>
              </a:rPr>
              <a:t>employees</a:t>
            </a:r>
            <a:r>
              <a:rPr lang="es-ES" sz="2600" dirty="0" err="1">
                <a:solidFill>
                  <a:srgbClr val="0070C0"/>
                </a:solidFill>
              </a:rPr>
              <a:t>.insert</a:t>
            </a:r>
            <a:r>
              <a:rPr lang="es-ES" sz="26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{</a:t>
            </a:r>
            <a:r>
              <a:rPr lang="es-ES" sz="2600" dirty="0" err="1">
                <a:solidFill>
                  <a:srgbClr val="0070C0"/>
                </a:solidFill>
              </a:rPr>
              <a:t>name</a:t>
            </a:r>
            <a:r>
              <a:rPr lang="es-ES" sz="2600" dirty="0">
                <a:solidFill>
                  <a:srgbClr val="0070C0"/>
                </a:solidFill>
              </a:rPr>
              <a:t>: '</a:t>
            </a:r>
            <a:r>
              <a:rPr lang="es-ES" sz="2600" dirty="0" err="1">
                <a:solidFill>
                  <a:srgbClr val="0070C0"/>
                </a:solidFill>
              </a:rPr>
              <a:t>leto</a:t>
            </a:r>
            <a:r>
              <a:rPr lang="es-ES" sz="2600" dirty="0">
                <a:solidFill>
                  <a:srgbClr val="0070C0"/>
                </a:solidFill>
              </a:rPr>
              <a:t>',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email: 'leto@dune.gov',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addresses: [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{street: "229 W. 43rd St", city: "New York", state:"NY",zip:"10036"},</a:t>
            </a:r>
          </a:p>
          <a:p>
            <a:pPr marL="0" indent="0">
              <a:buNone/>
            </a:pP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s-ES" sz="2600" dirty="0" err="1">
                <a:solidFill>
                  <a:schemeClr val="accent6">
                    <a:lumMod val="50000"/>
                  </a:schemeClr>
                </a:solidFill>
              </a:rPr>
              <a:t>street</a:t>
            </a: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: "555 </a:t>
            </a:r>
            <a:r>
              <a:rPr lang="es-ES" sz="2600" dirty="0" err="1">
                <a:solidFill>
                  <a:schemeClr val="accent6">
                    <a:lumMod val="50000"/>
                  </a:schemeClr>
                </a:solidFill>
              </a:rPr>
              <a:t>University</a:t>
            </a:r>
            <a:r>
              <a:rPr lang="es-ES" sz="2600" dirty="0">
                <a:solidFill>
                  <a:schemeClr val="accent6">
                    <a:lumMod val="50000"/>
                  </a:schemeClr>
                </a:solidFill>
              </a:rPr>
              <a:t>", </a:t>
            </a:r>
            <a:r>
              <a:rPr lang="it-IT" sz="2600" dirty="0">
                <a:solidFill>
                  <a:schemeClr val="accent6">
                    <a:lumMod val="50000"/>
                  </a:schemeClr>
                </a:solidFill>
              </a:rPr>
              <a:t>city: "Palo Alto", state:"CA",zip:"94107"}</a:t>
            </a:r>
            <a:r>
              <a:rPr lang="it-IT" sz="2600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it-IT" sz="2600" dirty="0">
                <a:solidFill>
                  <a:srgbClr val="0070C0"/>
                </a:solidFill>
              </a:rPr>
              <a:t>})</a:t>
            </a:r>
            <a:endParaRPr lang="es-E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 not mean you should underestimate the power of embedded documents or write them off as something of minor utility. </a:t>
            </a:r>
          </a:p>
          <a:p>
            <a:r>
              <a:rPr lang="en-US" dirty="0"/>
              <a:t>Having your data model map directly to your objects makes things a lot simpler and often removes the need to join. </a:t>
            </a:r>
          </a:p>
          <a:p>
            <a:r>
              <a:rPr lang="en-US" dirty="0"/>
              <a:t>This is especially true when you consider that MongoDB lets you query and index fields of an embedded </a:t>
            </a:r>
            <a:r>
              <a:rPr lang="es-ES" dirty="0" err="1"/>
              <a:t>documents</a:t>
            </a:r>
            <a:r>
              <a:rPr lang="es-ES" dirty="0"/>
              <a:t> and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Few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</a:t>
            </a:r>
            <a:r>
              <a:rPr lang="es-ES" b="1" dirty="0" err="1"/>
              <a:t>Many</a:t>
            </a:r>
            <a:r>
              <a:rPr lang="es-ES" b="1" dirty="0"/>
              <a:t> </a:t>
            </a:r>
            <a:r>
              <a:rPr lang="es-ES" b="1" dirty="0" err="1"/>
              <a:t>Collections</a:t>
            </a:r>
            <a:endParaRPr lang="es-ES" b="1" dirty="0"/>
          </a:p>
          <a:p>
            <a:r>
              <a:rPr lang="en-US" dirty="0"/>
              <a:t>Given that collections do not enforce any schema, it is entirely possible to build a system </a:t>
            </a:r>
            <a:r>
              <a:rPr lang="en-US" dirty="0">
                <a:solidFill>
                  <a:srgbClr val="FF0000"/>
                </a:solidFill>
              </a:rPr>
              <a:t>using a single collection </a:t>
            </a:r>
            <a:r>
              <a:rPr lang="en-US" dirty="0"/>
              <a:t>with a </a:t>
            </a:r>
            <a:r>
              <a:rPr lang="en-US" dirty="0">
                <a:solidFill>
                  <a:srgbClr val="FF0000"/>
                </a:solidFill>
              </a:rPr>
              <a:t>mishmash of documents!!!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it would be a very bad idea</a:t>
            </a:r>
            <a:r>
              <a:rPr lang="en-US" dirty="0"/>
              <a:t>.</a:t>
            </a:r>
          </a:p>
          <a:p>
            <a:r>
              <a:rPr lang="en-US" dirty="0"/>
              <a:t>The conversation gets even more interesting when you consider embedded documents. </a:t>
            </a:r>
          </a:p>
          <a:p>
            <a:r>
              <a:rPr lang="en-US" dirty="0">
                <a:solidFill>
                  <a:srgbClr val="0070C0"/>
                </a:solidFill>
              </a:rPr>
              <a:t>The example that frequently comes up is a blog. Should you have a posts collection and a comments collection, or should each post have an array of comments embedded within it?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aside </a:t>
            </a:r>
            <a:r>
              <a:rPr lang="en-US" dirty="0">
                <a:solidFill>
                  <a:srgbClr val="00B050"/>
                </a:solidFill>
              </a:rPr>
              <a:t>the document size </a:t>
            </a:r>
            <a:r>
              <a:rPr lang="en-US" dirty="0"/>
              <a:t>limit for the time being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, most developers should prefer to separate things out. It is simply cleaner, gives you better performance and more explicit.</a:t>
            </a:r>
          </a:p>
          <a:p>
            <a:r>
              <a:rPr lang="en-US" dirty="0"/>
              <a:t>MongoDB’s flexible schema allows you to combine the two approaches by keeping comments in their own collection but </a:t>
            </a:r>
            <a:r>
              <a:rPr lang="en-US" dirty="0">
                <a:solidFill>
                  <a:srgbClr val="00B050"/>
                </a:solidFill>
              </a:rPr>
              <a:t>embedding a few comments </a:t>
            </a:r>
            <a:r>
              <a:rPr lang="en-US" dirty="0"/>
              <a:t>(maybe the first few) in the blog post to be able to display them with the post.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This follows the principle of keeping together data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that you want to get back in one query.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3778" y="6176963"/>
            <a:ext cx="40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*16MB in </a:t>
            </a:r>
            <a:r>
              <a:rPr lang="es-ES" dirty="0" err="1">
                <a:solidFill>
                  <a:srgbClr val="00B050"/>
                </a:solidFill>
              </a:rPr>
              <a:t>MongoDB</a:t>
            </a:r>
            <a:endParaRPr lang="es-E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hard rule. </a:t>
            </a:r>
          </a:p>
          <a:p>
            <a:r>
              <a:rPr lang="en-US" dirty="0"/>
              <a:t>Play with different approaches and you will get a sense of what does and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feel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When</a:t>
            </a:r>
            <a:r>
              <a:rPr lang="es-ES" b="1" dirty="0"/>
              <a:t> To Use </a:t>
            </a:r>
            <a:r>
              <a:rPr lang="es-ES" b="1" dirty="0" err="1"/>
              <a:t>MongoDB</a:t>
            </a:r>
            <a:r>
              <a:rPr lang="es-ES" b="1" dirty="0"/>
              <a:t>?</a:t>
            </a:r>
          </a:p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enough</a:t>
            </a:r>
            <a:r>
              <a:rPr lang="es-ES" dirty="0"/>
              <a:t> new </a:t>
            </a:r>
            <a:r>
              <a:rPr lang="en-US" dirty="0"/>
              <a:t>and competing storage technologies that </a:t>
            </a:r>
            <a:r>
              <a:rPr lang="en-US" dirty="0">
                <a:solidFill>
                  <a:srgbClr val="FF0000"/>
                </a:solidFill>
              </a:rPr>
              <a:t>it is easy to get overwhelmed by all of the choices</a:t>
            </a:r>
            <a:r>
              <a:rPr lang="en-US" dirty="0"/>
              <a:t>.</a:t>
            </a:r>
          </a:p>
          <a:p>
            <a:r>
              <a:rPr lang="en-US" dirty="0"/>
              <a:t>Only you know whether the benefits of introducing a new solution outweigh the costs.</a:t>
            </a:r>
          </a:p>
          <a:p>
            <a:r>
              <a:rPr lang="en-US" dirty="0"/>
              <a:t>MongoDB (and in general, NoSQL-databases) should be seen as a direct </a:t>
            </a:r>
            <a:r>
              <a:rPr lang="en-US" i="1" u="sng" dirty="0"/>
              <a:t>alternative</a:t>
            </a:r>
            <a:r>
              <a:rPr lang="en-US" dirty="0"/>
              <a:t> to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databases</a:t>
            </a:r>
            <a:r>
              <a:rPr lang="es-ES" dirty="0"/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Notice that we did </a:t>
            </a:r>
            <a:r>
              <a:rPr lang="en-US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 call MongoDB a </a:t>
            </a:r>
            <a:r>
              <a:rPr lang="en-US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relational databases, but rather an </a:t>
            </a:r>
            <a:r>
              <a:rPr lang="en-US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s-E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tool that can do what a lot of other tools can do. Some of it MongoDB does </a:t>
            </a:r>
            <a:r>
              <a:rPr lang="en-US" dirty="0">
                <a:solidFill>
                  <a:srgbClr val="00B050"/>
                </a:solidFill>
              </a:rPr>
              <a:t>better</a:t>
            </a:r>
            <a:r>
              <a:rPr lang="en-US" dirty="0"/>
              <a:t>, some of it MongoDB does </a:t>
            </a:r>
            <a:r>
              <a:rPr lang="en-US" dirty="0">
                <a:solidFill>
                  <a:srgbClr val="00B050"/>
                </a:solidFill>
              </a:rPr>
              <a:t>worse</a:t>
            </a:r>
            <a:r>
              <a:rPr lang="en-US" dirty="0"/>
              <a:t>. Let us dissect </a:t>
            </a:r>
            <a:r>
              <a:rPr lang="es-ES" dirty="0" err="1"/>
              <a:t>things</a:t>
            </a:r>
            <a:r>
              <a:rPr lang="es-ES" dirty="0"/>
              <a:t> a </a:t>
            </a:r>
            <a:r>
              <a:rPr lang="es-ES" dirty="0" err="1"/>
              <a:t>little</a:t>
            </a:r>
            <a:r>
              <a:rPr lang="es-ES" dirty="0"/>
              <a:t> </a:t>
            </a:r>
            <a:r>
              <a:rPr lang="es-ES" dirty="0" err="1"/>
              <a:t>further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/>
                </a:solidFill>
              </a:rPr>
              <a:t>Flexible </a:t>
            </a:r>
            <a:r>
              <a:rPr lang="es-ES" b="1" dirty="0" err="1">
                <a:solidFill>
                  <a:schemeClr val="accent2"/>
                </a:solidFill>
              </a:rPr>
              <a:t>Schema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n-US" dirty="0"/>
              <a:t>An oft-touted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benefit of document-oriented database is that they do not enforce a fixed schema. </a:t>
            </a:r>
          </a:p>
          <a:p>
            <a:r>
              <a:rPr lang="en-US" dirty="0"/>
              <a:t>This makes them much more flexible than traditional database tables.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46841" y="6495393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*</a:t>
            </a:r>
            <a:r>
              <a:rPr lang="es-ES" dirty="0"/>
              <a:t>Muy promocionado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talk about schema-less as though you will suddenly start storing a crazy mishmash of data. </a:t>
            </a:r>
          </a:p>
          <a:p>
            <a:r>
              <a:rPr lang="en-US" dirty="0"/>
              <a:t>“There are domains and data sets which can really be a pain to model using relational databases, but I see those as edge cases.”</a:t>
            </a:r>
            <a:r>
              <a:rPr lang="en-US" dirty="0">
                <a:sym typeface="Wingdings" panose="05000000000000000000" pitchFamily="2" charset="2"/>
              </a:rPr>
              <a:t>  Karl Seguin</a:t>
            </a:r>
          </a:p>
          <a:p>
            <a:r>
              <a:rPr lang="es-ES" dirty="0" err="1"/>
              <a:t>Schema-less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n-US" dirty="0"/>
              <a:t>cool, but most of your data is going to be highly structured </a:t>
            </a:r>
          </a:p>
          <a:p>
            <a:r>
              <a:rPr lang="en-US" dirty="0"/>
              <a:t>There is nothing a </a:t>
            </a:r>
            <a:r>
              <a:rPr lang="en-US" dirty="0" err="1"/>
              <a:t>nullable</a:t>
            </a:r>
            <a:r>
              <a:rPr lang="en-US" dirty="0"/>
              <a:t> column probably would not solve just </a:t>
            </a:r>
            <a:r>
              <a:rPr lang="es-ES" dirty="0"/>
              <a:t>as </a:t>
            </a:r>
            <a:r>
              <a:rPr lang="es-ES" dirty="0" err="1"/>
              <a:t>well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features</a:t>
            </a:r>
            <a:r>
              <a:rPr lang="es-ES" dirty="0"/>
              <a:t>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chemeClr val="accent2"/>
                </a:solidFill>
              </a:rPr>
              <a:t>Writes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n-US" dirty="0"/>
              <a:t>MongoDB has something called a </a:t>
            </a:r>
            <a:r>
              <a:rPr lang="en-US" i="1" dirty="0"/>
              <a:t>capped</a:t>
            </a:r>
            <a:r>
              <a:rPr lang="en-US" i="1" dirty="0">
                <a:solidFill>
                  <a:srgbClr val="00B050"/>
                </a:solidFill>
              </a:rPr>
              <a:t>*</a:t>
            </a:r>
            <a:r>
              <a:rPr lang="en-US" dirty="0"/>
              <a:t> collection. </a:t>
            </a:r>
          </a:p>
          <a:p>
            <a:r>
              <a:rPr lang="en-US" dirty="0"/>
              <a:t>We can create a capped collection by using the </a:t>
            </a:r>
            <a:r>
              <a:rPr lang="en-US" sz="2400" dirty="0" err="1">
                <a:solidFill>
                  <a:srgbClr val="0070C0"/>
                </a:solidFill>
              </a:rPr>
              <a:t>db.createCollection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dirty="0"/>
              <a:t>command and flagging it as capped:</a:t>
            </a:r>
          </a:p>
          <a:p>
            <a:r>
              <a:rPr lang="en-US" dirty="0"/>
              <a:t>//limit our capped collection to 1 megabyte</a:t>
            </a:r>
          </a:p>
          <a:p>
            <a:pPr marL="0" indent="0">
              <a:buNone/>
            </a:pPr>
            <a:r>
              <a:rPr lang="es-ES" sz="2400" dirty="0" err="1">
                <a:solidFill>
                  <a:srgbClr val="0070C0"/>
                </a:solidFill>
              </a:rPr>
              <a:t>db.createCollection</a:t>
            </a:r>
            <a:r>
              <a:rPr lang="es-ES" sz="2400" dirty="0">
                <a:solidFill>
                  <a:srgbClr val="0070C0"/>
                </a:solidFill>
              </a:rPr>
              <a:t>('</a:t>
            </a:r>
            <a:r>
              <a:rPr lang="es-ES" sz="2400" dirty="0" err="1">
                <a:solidFill>
                  <a:srgbClr val="0070C0"/>
                </a:solidFill>
              </a:rPr>
              <a:t>logs</a:t>
            </a:r>
            <a:r>
              <a:rPr lang="es-ES" sz="2400" dirty="0">
                <a:solidFill>
                  <a:srgbClr val="0070C0"/>
                </a:solidFill>
              </a:rPr>
              <a:t>', {</a:t>
            </a:r>
            <a:r>
              <a:rPr lang="es-ES" sz="2400" dirty="0" err="1">
                <a:solidFill>
                  <a:srgbClr val="0070C0"/>
                </a:solidFill>
              </a:rPr>
              <a:t>capped</a:t>
            </a:r>
            <a:r>
              <a:rPr lang="es-ES" sz="2400" dirty="0">
                <a:solidFill>
                  <a:srgbClr val="0070C0"/>
                </a:solidFill>
              </a:rPr>
              <a:t>: true , </a:t>
            </a:r>
            <a:r>
              <a:rPr lang="es-ES" sz="2400" dirty="0" err="1">
                <a:solidFill>
                  <a:srgbClr val="0070C0"/>
                </a:solidFill>
              </a:rPr>
              <a:t>size</a:t>
            </a:r>
            <a:r>
              <a:rPr lang="es-ES" sz="2400" dirty="0">
                <a:solidFill>
                  <a:srgbClr val="0070C0"/>
                </a:solidFill>
              </a:rPr>
              <a:t>: 1048576})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41434" y="61769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*</a:t>
            </a:r>
            <a:r>
              <a:rPr lang="es-ES" dirty="0"/>
              <a:t> Que tienen un tope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do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do?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db.unicorns.find</a:t>
            </a:r>
            <a:r>
              <a:rPr lang="es-ES" dirty="0">
                <a:solidFill>
                  <a:srgbClr val="0070C0"/>
                </a:solidFill>
              </a:rPr>
              <a:t>({"loves.0": 'grape'})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db.unicorns.find</a:t>
            </a:r>
            <a:r>
              <a:rPr lang="es-ES" dirty="0">
                <a:solidFill>
                  <a:srgbClr val="0070C0"/>
                </a:solidFill>
              </a:rPr>
              <a:t>({"loves.1": 'grape'})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db.unicorns.find</a:t>
            </a:r>
            <a:r>
              <a:rPr lang="es-ES" dirty="0">
                <a:solidFill>
                  <a:srgbClr val="0070C0"/>
                </a:solidFill>
              </a:rPr>
              <a:t>({</a:t>
            </a:r>
            <a:r>
              <a:rPr lang="es-ES" dirty="0" err="1">
                <a:solidFill>
                  <a:srgbClr val="0070C0"/>
                </a:solidFill>
              </a:rPr>
              <a:t>loves</a:t>
            </a:r>
            <a:r>
              <a:rPr lang="es-ES" dirty="0">
                <a:solidFill>
                  <a:srgbClr val="0070C0"/>
                </a:solidFill>
              </a:rPr>
              <a:t>: {$</a:t>
            </a:r>
            <a:r>
              <a:rPr lang="es-ES" dirty="0" err="1">
                <a:solidFill>
                  <a:srgbClr val="0070C0"/>
                </a:solidFill>
              </a:rPr>
              <a:t>size</a:t>
            </a:r>
            <a:r>
              <a:rPr lang="es-ES" dirty="0">
                <a:solidFill>
                  <a:srgbClr val="0070C0"/>
                </a:solidFill>
              </a:rPr>
              <a:t>: 3}})</a:t>
            </a:r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features</a:t>
            </a:r>
            <a:r>
              <a:rPr lang="es-ES" dirty="0"/>
              <a:t>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When our capped collection reaches its 1MB limit, old documents are automatically purged. </a:t>
            </a:r>
          </a:p>
          <a:p>
            <a:r>
              <a:rPr lang="en-US" dirty="0"/>
              <a:t>A limit on the number of documents, rather than the size, can be set using max. </a:t>
            </a:r>
          </a:p>
          <a:p>
            <a:r>
              <a:rPr lang="en-US" dirty="0"/>
              <a:t>If you want to “expire” your data based on time rather than overall collection size, you can use TTL </a:t>
            </a:r>
            <a:r>
              <a:rPr lang="es-ES" altLang="en-US" dirty="0"/>
              <a:t>i</a:t>
            </a:r>
            <a:r>
              <a:rPr lang="en-US" dirty="0"/>
              <a:t>ndexes where TTL </a:t>
            </a:r>
            <a:r>
              <a:rPr lang="es-ES" dirty="0"/>
              <a:t>stands </a:t>
            </a:r>
            <a:r>
              <a:rPr lang="es-ES" dirty="0" err="1"/>
              <a:t>for</a:t>
            </a:r>
            <a:r>
              <a:rPr lang="es-ES" dirty="0"/>
              <a:t> “time-to-</a:t>
            </a:r>
            <a:r>
              <a:rPr lang="es-ES" dirty="0" err="1"/>
              <a:t>live</a:t>
            </a:r>
            <a:r>
              <a:rPr lang="es-ES" dirty="0"/>
              <a:t>”. See: </a:t>
            </a:r>
            <a:r>
              <a:rPr lang="es-ES" dirty="0">
                <a:solidFill>
                  <a:schemeClr val="accent6"/>
                </a:solidFill>
              </a:rPr>
              <a:t>https://docs.mongodb.com/manual/core/index-ttl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features</a:t>
            </a:r>
            <a:r>
              <a:rPr lang="es-ES" dirty="0"/>
              <a:t>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2"/>
                </a:solidFill>
              </a:rPr>
              <a:t>Full Text </a:t>
            </a:r>
            <a:r>
              <a:rPr lang="es-ES" b="1" dirty="0" err="1">
                <a:solidFill>
                  <a:schemeClr val="accent2"/>
                </a:solidFill>
              </a:rPr>
              <a:t>Search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s-ES" altLang="en-US" dirty="0"/>
              <a:t>MongoDB includes </a:t>
            </a:r>
            <a:r>
              <a:rPr lang="en-US" dirty="0"/>
              <a:t>text search capabilit</a:t>
            </a:r>
            <a:r>
              <a:rPr lang="es-ES" altLang="en-US" dirty="0"/>
              <a:t>ies</a:t>
            </a:r>
            <a:r>
              <a:rPr lang="en-US" dirty="0"/>
              <a:t>. </a:t>
            </a:r>
            <a:r>
              <a:rPr lang="es-ES" altLang="en-US" dirty="0"/>
              <a:t>See: </a:t>
            </a:r>
            <a:r>
              <a:rPr lang="es-ES" dirty="0">
                <a:solidFill>
                  <a:schemeClr val="accent6"/>
                </a:solidFill>
              </a:rPr>
              <a:t>https://docs.mongodb.com/manual/reference/operator/query/text</a:t>
            </a:r>
          </a:p>
          <a:p>
            <a:r>
              <a:rPr lang="en-US" dirty="0"/>
              <a:t>It supports fifteen languages with stemming and stop words, </a:t>
            </a:r>
            <a:r>
              <a:rPr lang="en-US" dirty="0">
                <a:solidFill>
                  <a:srgbClr val="0000FF"/>
                </a:solidFill>
              </a:rPr>
              <a:t>see next slide. </a:t>
            </a:r>
          </a:p>
          <a:p>
            <a:r>
              <a:rPr lang="en-US" dirty="0"/>
              <a:t>With MongoDB’s support for arrays and text search you will only need to look to other solutions if you need a more powerful and full-featured text search engine.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Utilities: </a:t>
            </a:r>
            <a:r>
              <a:rPr lang="en-US" b="1" dirty="0" err="1">
                <a:solidFill>
                  <a:schemeClr val="accent2"/>
                </a:solidFill>
              </a:rPr>
              <a:t>mongoimport</a:t>
            </a:r>
            <a:r>
              <a:rPr lang="en-US" b="1" dirty="0">
                <a:solidFill>
                  <a:schemeClr val="accent2"/>
                </a:solidFill>
              </a:rPr>
              <a:t> and </a:t>
            </a:r>
            <a:r>
              <a:rPr lang="en-US" b="1" dirty="0" err="1">
                <a:solidFill>
                  <a:schemeClr val="accent2"/>
                </a:solidFill>
              </a:rPr>
              <a:t>mongoexport</a:t>
            </a:r>
            <a:r>
              <a:rPr lang="en-US" b="1" dirty="0">
                <a:solidFill>
                  <a:schemeClr val="accent2"/>
                </a:solidFill>
              </a:rPr>
              <a:t> (JSON and CSV files)</a:t>
            </a:r>
            <a:endParaRPr lang="es-E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5B72-1275-40E0-B5A7-AF5645B2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$text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8EAA-E71B-4A27-B275-99BCCEBC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1109960" cy="5415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db.articles.createIndex</a:t>
            </a:r>
            <a:r>
              <a:rPr lang="en-US" dirty="0">
                <a:solidFill>
                  <a:srgbClr val="0070C0"/>
                </a:solidFill>
              </a:rPr>
              <a:t>( {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"text" }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db.articles.insertMany</a:t>
            </a:r>
            <a:r>
              <a:rPr lang="en-US" dirty="0">
                <a:solidFill>
                  <a:srgbClr val="0070C0"/>
                </a:solidFill>
              </a:rPr>
              <a:t>( [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1,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"coffee", author: "</a:t>
            </a:r>
            <a:r>
              <a:rPr lang="en-US" dirty="0" err="1">
                <a:solidFill>
                  <a:srgbClr val="0070C0"/>
                </a:solidFill>
              </a:rPr>
              <a:t>xyz</a:t>
            </a:r>
            <a:r>
              <a:rPr lang="en-US" dirty="0">
                <a:solidFill>
                  <a:srgbClr val="0070C0"/>
                </a:solidFill>
              </a:rPr>
              <a:t>", views: 50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2,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"Coffee Shopping", author: "</a:t>
            </a:r>
            <a:r>
              <a:rPr lang="en-US" dirty="0" err="1">
                <a:solidFill>
                  <a:srgbClr val="0070C0"/>
                </a:solidFill>
              </a:rPr>
              <a:t>efg</a:t>
            </a:r>
            <a:r>
              <a:rPr lang="en-US" dirty="0">
                <a:solidFill>
                  <a:srgbClr val="0070C0"/>
                </a:solidFill>
              </a:rPr>
              <a:t>", views: 5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3,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"Baking a cake", author: "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r>
              <a:rPr lang="en-US" dirty="0">
                <a:solidFill>
                  <a:srgbClr val="0070C0"/>
                </a:solidFill>
              </a:rPr>
              <a:t>", views: 90 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4,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"baking", author: "</a:t>
            </a:r>
            <a:r>
              <a:rPr lang="en-US" dirty="0" err="1">
                <a:solidFill>
                  <a:srgbClr val="0070C0"/>
                </a:solidFill>
              </a:rPr>
              <a:t>xyz</a:t>
            </a:r>
            <a:r>
              <a:rPr lang="en-US" dirty="0">
                <a:solidFill>
                  <a:srgbClr val="0070C0"/>
                </a:solidFill>
              </a:rPr>
              <a:t>", views: 100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5,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"Café Con Leche", author: "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r>
              <a:rPr lang="en-US" dirty="0">
                <a:solidFill>
                  <a:srgbClr val="0070C0"/>
                </a:solidFill>
              </a:rPr>
              <a:t>", views: 200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6,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</a:t>
            </a:r>
            <a:r>
              <a:rPr lang="az-Cyrl-AZ" dirty="0">
                <a:solidFill>
                  <a:srgbClr val="0070C0"/>
                </a:solidFill>
              </a:rPr>
              <a:t>Сырники", </a:t>
            </a:r>
            <a:r>
              <a:rPr lang="en-US" dirty="0">
                <a:solidFill>
                  <a:srgbClr val="0070C0"/>
                </a:solidFill>
              </a:rPr>
              <a:t>author: "</a:t>
            </a:r>
            <a:r>
              <a:rPr lang="en-US" dirty="0" err="1">
                <a:solidFill>
                  <a:srgbClr val="0070C0"/>
                </a:solidFill>
              </a:rPr>
              <a:t>jkl</a:t>
            </a:r>
            <a:r>
              <a:rPr lang="en-US" dirty="0">
                <a:solidFill>
                  <a:srgbClr val="0070C0"/>
                </a:solidFill>
              </a:rPr>
              <a:t>", views: 80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7,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"coffee and cream", author: "</a:t>
            </a:r>
            <a:r>
              <a:rPr lang="en-US" dirty="0" err="1">
                <a:solidFill>
                  <a:srgbClr val="0070C0"/>
                </a:solidFill>
              </a:rPr>
              <a:t>efg</a:t>
            </a:r>
            <a:r>
              <a:rPr lang="en-US" dirty="0">
                <a:solidFill>
                  <a:srgbClr val="0070C0"/>
                </a:solidFill>
              </a:rPr>
              <a:t>", views: 10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8,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"Cafe con Leche", author: "</a:t>
            </a:r>
            <a:r>
              <a:rPr lang="en-US" dirty="0" err="1">
                <a:solidFill>
                  <a:srgbClr val="0070C0"/>
                </a:solidFill>
              </a:rPr>
              <a:t>xyz</a:t>
            </a:r>
            <a:r>
              <a:rPr lang="en-US" dirty="0">
                <a:solidFill>
                  <a:srgbClr val="0070C0"/>
                </a:solidFill>
              </a:rPr>
              <a:t>", views: 10 },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{ _id: 9,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: "John eats pork and blueberries", author: "</a:t>
            </a:r>
            <a:r>
              <a:rPr lang="en-US" dirty="0" err="1">
                <a:solidFill>
                  <a:srgbClr val="0070C0"/>
                </a:solidFill>
              </a:rPr>
              <a:t>xyz</a:t>
            </a:r>
            <a:r>
              <a:rPr lang="en-US" dirty="0">
                <a:solidFill>
                  <a:srgbClr val="0070C0"/>
                </a:solidFill>
              </a:rPr>
              <a:t>", views: 10 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4033157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174D-1EB4-4C73-82A2-5B331D50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9C0E-19BC-4D61-A70A-86B43FCA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query specifies a $search string of 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 { $text: { $search: "</a:t>
            </a:r>
            <a:r>
              <a:rPr lang="en-US" sz="2600" dirty="0">
                <a:solidFill>
                  <a:srgbClr val="FF0000"/>
                </a:solidFill>
              </a:rPr>
              <a:t>coffee</a:t>
            </a:r>
            <a:r>
              <a:rPr lang="en-US" sz="2600" dirty="0">
                <a:solidFill>
                  <a:srgbClr val="0070C0"/>
                </a:solidFill>
              </a:rPr>
              <a:t>" } } )</a:t>
            </a:r>
          </a:p>
          <a:p>
            <a:r>
              <a:rPr lang="en-US" dirty="0"/>
              <a:t>The following query specifies a $search string of three terms delimited by space, "</a:t>
            </a:r>
            <a:r>
              <a:rPr lang="en-US" dirty="0">
                <a:solidFill>
                  <a:srgbClr val="FF0000"/>
                </a:solidFill>
              </a:rPr>
              <a:t>bake coffee cake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 { $text: { $search: "</a:t>
            </a:r>
            <a:r>
              <a:rPr lang="en-US" sz="2600" dirty="0">
                <a:solidFill>
                  <a:srgbClr val="FF0000"/>
                </a:solidFill>
              </a:rPr>
              <a:t>bake coffee cake</a:t>
            </a:r>
            <a:r>
              <a:rPr lang="en-US" sz="2600" dirty="0">
                <a:solidFill>
                  <a:srgbClr val="0070C0"/>
                </a:solidFill>
              </a:rPr>
              <a:t>" }})</a:t>
            </a:r>
          </a:p>
          <a:p>
            <a:r>
              <a:rPr lang="en-US" dirty="0"/>
              <a:t>The following query searches for the phrase </a:t>
            </a:r>
            <a:r>
              <a:rPr lang="en-US" dirty="0">
                <a:solidFill>
                  <a:srgbClr val="FF0000"/>
                </a:solidFill>
              </a:rPr>
              <a:t>coffee shop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 { $text: { $search: "\"</a:t>
            </a:r>
            <a:r>
              <a:rPr lang="en-US" sz="2600" dirty="0">
                <a:solidFill>
                  <a:srgbClr val="FF0000"/>
                </a:solidFill>
              </a:rPr>
              <a:t>coffee shop</a:t>
            </a:r>
            <a:r>
              <a:rPr lang="en-US" sz="2600" dirty="0">
                <a:solidFill>
                  <a:srgbClr val="0070C0"/>
                </a:solidFill>
              </a:rPr>
              <a:t>\"" } } )</a:t>
            </a:r>
          </a:p>
        </p:txBody>
      </p:sp>
    </p:spTree>
    <p:extLst>
      <p:ext uri="{BB962C8B-B14F-4D97-AF65-F5344CB8AC3E}">
        <p14:creationId xmlns:p14="http://schemas.microsoft.com/office/powerpoint/2010/main" val="2900783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F2B-D111-481B-AFB4-32F0F573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D125-E364-4E1F-922A-BE35DD27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example searches for documents that contain the words 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but </a:t>
            </a:r>
            <a:r>
              <a:rPr lang="en-US" dirty="0">
                <a:solidFill>
                  <a:srgbClr val="FF0000"/>
                </a:solidFill>
              </a:rPr>
              <a:t>do not contain the term shop</a:t>
            </a:r>
            <a:r>
              <a:rPr lang="en-US" dirty="0"/>
              <a:t>, or more precisely the stemmed version of the words: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 { $text: { $search: "</a:t>
            </a:r>
            <a:r>
              <a:rPr lang="en-US" sz="2600" dirty="0">
                <a:solidFill>
                  <a:srgbClr val="FF0000"/>
                </a:solidFill>
              </a:rPr>
              <a:t>coffee -shop</a:t>
            </a:r>
            <a:r>
              <a:rPr lang="en-US" sz="2600" dirty="0">
                <a:solidFill>
                  <a:srgbClr val="0070C0"/>
                </a:solidFill>
              </a:rPr>
              <a:t>" } } )</a:t>
            </a:r>
          </a:p>
          <a:p>
            <a:r>
              <a:rPr lang="en-US" dirty="0"/>
              <a:t>The following query specifies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/>
              <a:t>, i.e., </a:t>
            </a:r>
            <a:r>
              <a:rPr lang="en-US" dirty="0">
                <a:solidFill>
                  <a:srgbClr val="FF0000"/>
                </a:solidFill>
              </a:rPr>
              <a:t>English</a:t>
            </a:r>
            <a:r>
              <a:rPr lang="en-US" dirty="0"/>
              <a:t>, as the language that determines the tokenization, stemming, and stop words: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({ $text: { $search: "</a:t>
            </a:r>
            <a:r>
              <a:rPr lang="en-US" sz="2600" dirty="0">
                <a:solidFill>
                  <a:srgbClr val="FF0000"/>
                </a:solidFill>
              </a:rPr>
              <a:t>eat</a:t>
            </a:r>
            <a:r>
              <a:rPr lang="en-US" sz="2600" dirty="0">
                <a:solidFill>
                  <a:srgbClr val="0070C0"/>
                </a:solidFill>
              </a:rPr>
              <a:t>", $language: "</a:t>
            </a:r>
            <a:r>
              <a:rPr lang="en-US" sz="2600" dirty="0" err="1">
                <a:solidFill>
                  <a:srgbClr val="FF000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" } } 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db.articles.find</a:t>
            </a:r>
            <a:r>
              <a:rPr lang="en-US" sz="2600" dirty="0">
                <a:solidFill>
                  <a:srgbClr val="0070C0"/>
                </a:solidFill>
              </a:rPr>
              <a:t>({ $text: { $search: "</a:t>
            </a:r>
            <a:r>
              <a:rPr lang="en-US" sz="2600" dirty="0">
                <a:solidFill>
                  <a:srgbClr val="FF0000"/>
                </a:solidFill>
              </a:rPr>
              <a:t>blueberry</a:t>
            </a:r>
            <a:r>
              <a:rPr lang="en-US" sz="2600" dirty="0">
                <a:solidFill>
                  <a:srgbClr val="0070C0"/>
                </a:solidFill>
              </a:rPr>
              <a:t>", $language: "</a:t>
            </a:r>
            <a:r>
              <a:rPr lang="en-US" sz="2600" dirty="0" err="1">
                <a:solidFill>
                  <a:srgbClr val="FF000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" } } 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For more examples and options see: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6"/>
                </a:solidFill>
              </a:rPr>
              <a:t>https://www.mongodb.com/docs/manual/reference/operator/query/text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3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features</a:t>
            </a:r>
            <a:r>
              <a:rPr lang="es-ES" dirty="0"/>
              <a:t>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2"/>
                </a:solidFill>
              </a:rPr>
              <a:t>Data </a:t>
            </a:r>
            <a:r>
              <a:rPr lang="es-ES" b="1" dirty="0" err="1">
                <a:solidFill>
                  <a:schemeClr val="accent2"/>
                </a:solidFill>
              </a:rPr>
              <a:t>Processing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n-US" dirty="0"/>
              <a:t>Before version 2.2 MongoDB relied on </a:t>
            </a:r>
            <a:r>
              <a:rPr lang="en-US" dirty="0">
                <a:solidFill>
                  <a:srgbClr val="0070C0"/>
                </a:solidFill>
              </a:rPr>
              <a:t>MapReduce</a:t>
            </a:r>
            <a:r>
              <a:rPr lang="en-US" dirty="0"/>
              <a:t> for most data processing jobs. </a:t>
            </a:r>
          </a:p>
          <a:p>
            <a:r>
              <a:rPr lang="en-US" dirty="0"/>
              <a:t>As of 2.2 it has added a powerful feature called </a:t>
            </a:r>
            <a:r>
              <a:rPr lang="en-US" dirty="0">
                <a:solidFill>
                  <a:srgbClr val="00B050"/>
                </a:solidFill>
              </a:rPr>
              <a:t>aggregation framework* or pipeline</a:t>
            </a:r>
            <a:r>
              <a:rPr lang="en-US" dirty="0"/>
              <a:t>, so you will only need to use MapReduce in rare cases where you need complex functions for aggregations that are not yet supported in the pipeline.</a:t>
            </a:r>
          </a:p>
          <a:p>
            <a:r>
              <a:rPr lang="en-US" dirty="0"/>
              <a:t>For parallel processing of </a:t>
            </a:r>
            <a:r>
              <a:rPr lang="en-US" dirty="0">
                <a:solidFill>
                  <a:srgbClr val="FF0000"/>
                </a:solidFill>
              </a:rPr>
              <a:t>very large data</a:t>
            </a:r>
            <a:r>
              <a:rPr lang="en-US" dirty="0"/>
              <a:t>, you may need to rely on something </a:t>
            </a:r>
            <a:r>
              <a:rPr lang="es-ES" dirty="0" err="1"/>
              <a:t>else</a:t>
            </a:r>
            <a:r>
              <a:rPr lang="es-ES" dirty="0"/>
              <a:t>,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Hadoop</a:t>
            </a:r>
            <a:r>
              <a:rPr lang="es-ES" dirty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6311900"/>
            <a:ext cx="113538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800"/>
            </a:lvl1pPr>
          </a:lstStyle>
          <a:p>
            <a:r>
              <a:rPr lang="es-ES" dirty="0">
                <a:solidFill>
                  <a:srgbClr val="00B050"/>
                </a:solidFill>
              </a:rPr>
              <a:t>*</a:t>
            </a:r>
            <a:r>
              <a:rPr lang="es-ES" sz="2400" dirty="0"/>
              <a:t>Similar to GROUP BY in SQL, </a:t>
            </a:r>
            <a:r>
              <a:rPr lang="es-ES" sz="2400" dirty="0" err="1"/>
              <a:t>you</a:t>
            </a:r>
            <a:r>
              <a:rPr lang="es-ES" sz="2400" dirty="0"/>
              <a:t> are </a:t>
            </a:r>
            <a:r>
              <a:rPr lang="es-ES" sz="2400" dirty="0" err="1"/>
              <a:t>encouraged</a:t>
            </a:r>
            <a:r>
              <a:rPr lang="es-ES" sz="2400" dirty="0"/>
              <a:t> to </a:t>
            </a:r>
            <a:r>
              <a:rPr lang="es-ES" sz="2400" dirty="0" err="1"/>
              <a:t>to</a:t>
            </a:r>
            <a:r>
              <a:rPr lang="es-ES" sz="2400" dirty="0"/>
              <a:t> try </a:t>
            </a:r>
            <a:r>
              <a:rPr lang="es-ES" sz="2400" dirty="0" err="1"/>
              <a:t>it</a:t>
            </a:r>
            <a:r>
              <a:rPr lang="es-ES" sz="2400" dirty="0"/>
              <a:t>…</a:t>
            </a:r>
            <a:r>
              <a:rPr lang="es-ES" sz="2400" dirty="0" err="1"/>
              <a:t>See</a:t>
            </a:r>
            <a:r>
              <a:rPr lang="es-ES" sz="2400" dirty="0"/>
              <a:t> a  </a:t>
            </a:r>
            <a:r>
              <a:rPr lang="es-ES" sz="2400" dirty="0" err="1"/>
              <a:t>basic</a:t>
            </a:r>
            <a:r>
              <a:rPr lang="es-ES" sz="2400" dirty="0"/>
              <a:t> </a:t>
            </a:r>
            <a:r>
              <a:rPr lang="es-ES" sz="2400" dirty="0" err="1"/>
              <a:t>example</a:t>
            </a:r>
            <a:r>
              <a:rPr lang="es-ES" sz="2400" dirty="0"/>
              <a:t> </a:t>
            </a:r>
            <a:r>
              <a:rPr lang="es-ES" sz="2400" dirty="0" err="1"/>
              <a:t>next</a:t>
            </a:r>
            <a:endParaRPr lang="es-E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3779" y="1825625"/>
            <a:ext cx="1107002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aggregation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do?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600" dirty="0" err="1">
                <a:solidFill>
                  <a:srgbClr val="0070C0"/>
                </a:solidFill>
              </a:rPr>
              <a:t>db.unicorns.</a:t>
            </a:r>
            <a:r>
              <a:rPr lang="es-ES" sz="2600" dirty="0" err="1">
                <a:solidFill>
                  <a:srgbClr val="0000FF"/>
                </a:solidFill>
              </a:rPr>
              <a:t>aggregate</a:t>
            </a:r>
            <a:r>
              <a:rPr lang="es-ES" sz="2600" dirty="0">
                <a:solidFill>
                  <a:srgbClr val="0070C0"/>
                </a:solidFill>
              </a:rPr>
              <a:t>([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                  { $match: { } },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                  { $</a:t>
            </a:r>
            <a:r>
              <a:rPr lang="es-ES" sz="2600" dirty="0" err="1">
                <a:solidFill>
                  <a:srgbClr val="0070C0"/>
                </a:solidFill>
              </a:rPr>
              <a:t>group</a:t>
            </a:r>
            <a:r>
              <a:rPr lang="es-ES" sz="2600" dirty="0">
                <a:solidFill>
                  <a:srgbClr val="0070C0"/>
                </a:solidFill>
              </a:rPr>
              <a:t>: { _id: "$</a:t>
            </a:r>
            <a:r>
              <a:rPr lang="es-ES" sz="2600" dirty="0" err="1">
                <a:solidFill>
                  <a:srgbClr val="0070C0"/>
                </a:solidFill>
              </a:rPr>
              <a:t>gender</a:t>
            </a:r>
            <a:r>
              <a:rPr lang="es-ES" sz="2600" dirty="0">
                <a:solidFill>
                  <a:srgbClr val="0070C0"/>
                </a:solidFill>
              </a:rPr>
              <a:t>", total: { $sum: 1 } } }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                ])</a:t>
            </a:r>
          </a:p>
          <a:p>
            <a:pPr marL="0" indent="0">
              <a:buNone/>
            </a:pPr>
            <a:endParaRPr lang="es-E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$match </a:t>
            </a:r>
            <a:r>
              <a:rPr lang="es-ES" dirty="0" err="1"/>
              <a:t>is</a:t>
            </a:r>
            <a:r>
              <a:rPr lang="es-ES" dirty="0"/>
              <a:t> similar to </a:t>
            </a:r>
            <a:r>
              <a:rPr lang="es-ES" dirty="0" err="1">
                <a:solidFill>
                  <a:srgbClr val="00B050"/>
                </a:solidFill>
              </a:rPr>
              <a:t>where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in SQL,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removed… </a:t>
            </a:r>
          </a:p>
          <a:p>
            <a:pPr marL="0" indent="0">
              <a:buNone/>
            </a:pP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https://docs.mongodb.com/manual/reference/method/db.collection.aggregate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features</a:t>
            </a:r>
            <a:r>
              <a:rPr lang="es-ES" dirty="0"/>
              <a:t>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chemeClr val="accent2"/>
                </a:solidFill>
              </a:rPr>
              <a:t>Geospatial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n-US" dirty="0"/>
              <a:t>A particularly powerful feature of MongoDB is its support for geospatial indexes. This allows you to store either </a:t>
            </a:r>
            <a:r>
              <a:rPr lang="en-US" dirty="0" err="1">
                <a:solidFill>
                  <a:srgbClr val="FF0000"/>
                </a:solidFill>
              </a:rPr>
              <a:t>geoJSON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coordinates within documents and many more geospatial data…)</a:t>
            </a:r>
          </a:p>
          <a:p>
            <a:pPr marL="0" indent="0">
              <a:buNone/>
            </a:pPr>
            <a:r>
              <a:rPr lang="es-ES" altLang="en-US" dirty="0"/>
              <a:t>See: </a:t>
            </a:r>
            <a:r>
              <a:rPr lang="es-ES" dirty="0">
                <a:solidFill>
                  <a:schemeClr val="accent6"/>
                </a:solidFill>
              </a:rPr>
              <a:t>https://docs.mongodb.com/manual/reference/geojson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Parallel and distributed execution </a:t>
            </a:r>
            <a:r>
              <a:rPr lang="es-ES" b="1" dirty="0" err="1">
                <a:solidFill>
                  <a:schemeClr val="accent2"/>
                </a:solidFill>
              </a:rPr>
              <a:t>across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sharded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nodes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Replicas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0000FF"/>
                </a:solidFill>
                <a:sym typeface="Wingdings" panose="05000000000000000000" pitchFamily="2" charset="2"/>
              </a:rPr>
              <a:t>Many, many more features…</a:t>
            </a:r>
            <a:endParaRPr lang="es-E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3258-4F82-4BA8-9F60-659C0643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AE67-6A02-4C3E-A45F-4F520511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Indexes</a:t>
            </a:r>
          </a:p>
          <a:p>
            <a:r>
              <a:rPr lang="en-US" dirty="0"/>
              <a:t>MongoDB creates a unique index on the </a:t>
            </a:r>
            <a:r>
              <a:rPr lang="en-US" dirty="0">
                <a:solidFill>
                  <a:srgbClr val="0070C0"/>
                </a:solidFill>
              </a:rPr>
              <a:t>_id </a:t>
            </a:r>
            <a:r>
              <a:rPr lang="en-US" dirty="0"/>
              <a:t>field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_id </a:t>
            </a:r>
            <a:r>
              <a:rPr lang="en-US" dirty="0"/>
              <a:t>index avoids inserting two documents with the same value for the </a:t>
            </a:r>
            <a:r>
              <a:rPr lang="en-US" dirty="0">
                <a:solidFill>
                  <a:srgbClr val="0070C0"/>
                </a:solidFill>
              </a:rPr>
              <a:t>_id </a:t>
            </a:r>
            <a:r>
              <a:rPr lang="en-US" dirty="0"/>
              <a:t>field</a:t>
            </a:r>
          </a:p>
          <a:p>
            <a:r>
              <a:rPr lang="en-US" dirty="0"/>
              <a:t>You cannot drop this index on the </a:t>
            </a:r>
            <a:r>
              <a:rPr lang="en-US" dirty="0">
                <a:solidFill>
                  <a:srgbClr val="0070C0"/>
                </a:solidFill>
              </a:rPr>
              <a:t>_id </a:t>
            </a:r>
            <a:r>
              <a:rPr lang="en-US" dirty="0"/>
              <a:t>field.</a:t>
            </a:r>
          </a:p>
        </p:txBody>
      </p:sp>
    </p:spTree>
    <p:extLst>
      <p:ext uri="{BB962C8B-B14F-4D97-AF65-F5344CB8AC3E}">
        <p14:creationId xmlns:p14="http://schemas.microsoft.com/office/powerpoint/2010/main" val="344651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CE1-8ACC-4C7B-A581-6D0E5E78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3274-FD30-462B-98AC-71C333BB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index use </a:t>
            </a:r>
            <a:r>
              <a:rPr lang="en-US" dirty="0" err="1">
                <a:solidFill>
                  <a:srgbClr val="0070C0"/>
                </a:solidFill>
              </a:rPr>
              <a:t>db.collection.createIndex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db.unicorns.createIndex</a:t>
            </a:r>
            <a:r>
              <a:rPr lang="en-US" dirty="0">
                <a:solidFill>
                  <a:srgbClr val="0070C0"/>
                </a:solidFill>
              </a:rPr>
              <a:t>({name: 1})</a:t>
            </a:r>
          </a:p>
          <a:p>
            <a:pPr marL="0" indent="0">
              <a:buNone/>
            </a:pPr>
            <a:r>
              <a:rPr lang="en-US" dirty="0"/>
              <a:t>1: ascending</a:t>
            </a:r>
          </a:p>
          <a:p>
            <a:pPr marL="0" indent="0">
              <a:buNone/>
            </a:pPr>
            <a:r>
              <a:rPr lang="en-US" dirty="0"/>
              <a:t>-1: descending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key indexes</a:t>
            </a:r>
            <a:r>
              <a:rPr lang="en-US" dirty="0"/>
              <a:t> it does not matter whether it is 1 or -1,</a:t>
            </a:r>
          </a:p>
          <a:p>
            <a:pPr marL="0" indent="0">
              <a:buNone/>
            </a:pPr>
            <a:r>
              <a:rPr lang="en-US" dirty="0"/>
              <a:t>because MongoDB can traverse the index in either direction.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indexes </a:t>
            </a:r>
            <a:r>
              <a:rPr lang="en-US" dirty="0"/>
              <a:t>it </a:t>
            </a:r>
            <a:r>
              <a:rPr lang="en-US" i="1" dirty="0"/>
              <a:t>does</a:t>
            </a:r>
            <a:r>
              <a:rPr lang="en-US" dirty="0"/>
              <a:t> matter...</a:t>
            </a:r>
          </a:p>
        </p:txBody>
      </p:sp>
    </p:spTree>
    <p:extLst>
      <p:ext uri="{BB962C8B-B14F-4D97-AF65-F5344CB8AC3E}">
        <p14:creationId xmlns:p14="http://schemas.microsoft.com/office/powerpoint/2010/main" val="21316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“Having a conversation about modeling with a new paradigm is not as easy.” </a:t>
            </a:r>
            <a:r>
              <a:rPr lang="en-US" dirty="0">
                <a:sym typeface="Wingdings" panose="05000000000000000000" pitchFamily="2" charset="2"/>
              </a:rPr>
              <a:t> Karl Seguin</a:t>
            </a:r>
            <a:r>
              <a:rPr lang="en-US" dirty="0"/>
              <a:t> </a:t>
            </a:r>
          </a:p>
          <a:p>
            <a:r>
              <a:rPr lang="en-US" dirty="0"/>
              <a:t>“The truth is that most of us are still finding out what works and what doesn’t when it comes to modeling with these new technologies.” </a:t>
            </a:r>
            <a:r>
              <a:rPr lang="en-US" dirty="0">
                <a:sym typeface="Wingdings" panose="05000000000000000000" pitchFamily="2" charset="2"/>
              </a:rPr>
              <a:t> Karl Seguin</a:t>
            </a:r>
          </a:p>
          <a:p>
            <a:r>
              <a:rPr lang="en-US" dirty="0"/>
              <a:t>Out of all NoSQL databases, document-oriented databases are probably the most similar to relational databases – at least when it comes to modeling. However, the differences that exist are important.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C8DA-E47A-4874-B8DD-00FBF153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950720"/>
            <a:ext cx="10515600" cy="4267199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db.unicorns.getIndexes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({"name": "Horny"})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db.unicorns.find</a:t>
            </a:r>
            <a:r>
              <a:rPr lang="en-US" dirty="0">
                <a:solidFill>
                  <a:srgbClr val="0070C0"/>
                </a:solidFill>
              </a:rPr>
              <a:t>({"name": "Horny"}).explain()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db.unicorns.dropIndex</a:t>
            </a:r>
            <a:r>
              <a:rPr lang="en-US" dirty="0">
                <a:solidFill>
                  <a:srgbClr val="0070C0"/>
                </a:solidFill>
              </a:rPr>
              <a:t>("name_1")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db.unicorns.hideIndex</a:t>
            </a:r>
            <a:r>
              <a:rPr lang="en-US" dirty="0">
                <a:solidFill>
                  <a:srgbClr val="0070C0"/>
                </a:solidFill>
              </a:rPr>
              <a:t>("name_1")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db.unicorns.unhideIndex</a:t>
            </a:r>
            <a:r>
              <a:rPr lang="en-US" dirty="0">
                <a:solidFill>
                  <a:srgbClr val="0070C0"/>
                </a:solidFill>
              </a:rPr>
              <a:t>("name_1")</a:t>
            </a:r>
          </a:p>
          <a:p>
            <a:r>
              <a:rPr lang="en-US" dirty="0" err="1">
                <a:solidFill>
                  <a:srgbClr val="0070C0"/>
                </a:solidFill>
              </a:rPr>
              <a:t>db.unicorns.explain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executionStats</a:t>
            </a:r>
            <a:r>
              <a:rPr lang="en-US" dirty="0">
                <a:solidFill>
                  <a:srgbClr val="0070C0"/>
                </a:solidFill>
              </a:rPr>
              <a:t>").find({"name": "Horny"})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7F416F-6254-4A23-A286-B422FFAC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74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briefly</a:t>
            </a:r>
            <a:r>
              <a:rPr lang="es-ES" dirty="0"/>
              <a:t>: </a:t>
            </a:r>
            <a:r>
              <a:rPr lang="es-ES" dirty="0" err="1"/>
              <a:t>Cursors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db.collection.find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method returns a cursor. </a:t>
            </a:r>
          </a:p>
          <a:p>
            <a:r>
              <a:rPr lang="en-US" dirty="0"/>
              <a:t>By default, the cursor will be iterated automatically when the result of the query is returned.</a:t>
            </a:r>
          </a:p>
          <a:p>
            <a:r>
              <a:rPr lang="en-US" dirty="0">
                <a:solidFill>
                  <a:srgbClr val="0000FF"/>
                </a:solidFill>
              </a:rPr>
              <a:t>You can also manually iterate a cursor</a:t>
            </a:r>
            <a:r>
              <a:rPr lang="en-US" dirty="0"/>
              <a:t>: In the mongo shell, when you assign the cursor returned from the </a:t>
            </a:r>
            <a:r>
              <a:rPr lang="en-US" dirty="0">
                <a:solidFill>
                  <a:srgbClr val="0070C0"/>
                </a:solidFill>
              </a:rPr>
              <a:t>find() </a:t>
            </a:r>
            <a:r>
              <a:rPr lang="en-US" dirty="0"/>
              <a:t>method to a variable </a:t>
            </a:r>
            <a:r>
              <a:rPr lang="en-US" dirty="0">
                <a:solidFill>
                  <a:srgbClr val="0000FF"/>
                </a:solidFill>
              </a:rPr>
              <a:t>using the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keyword</a:t>
            </a:r>
            <a:r>
              <a:rPr lang="en-US" dirty="0"/>
              <a:t>, the cursor does not automatically iterate.</a:t>
            </a:r>
          </a:p>
          <a:p>
            <a:r>
              <a:rPr lang="en-US" dirty="0"/>
              <a:t>Cursors are </a:t>
            </a:r>
            <a:r>
              <a:rPr lang="en-US" dirty="0">
                <a:solidFill>
                  <a:srgbClr val="0000FF"/>
                </a:solidFill>
              </a:rPr>
              <a:t>rich</a:t>
            </a:r>
            <a:r>
              <a:rPr lang="en-US" dirty="0"/>
              <a:t> in methods, see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https://docs.mongodb.com/manual/reference/method/js-cursor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var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myCursor</a:t>
            </a:r>
            <a:r>
              <a:rPr lang="es-ES" dirty="0">
                <a:solidFill>
                  <a:srgbClr val="0070C0"/>
                </a:solidFill>
              </a:rPr>
              <a:t> = </a:t>
            </a:r>
            <a:r>
              <a:rPr lang="es-ES" dirty="0" err="1">
                <a:solidFill>
                  <a:srgbClr val="0070C0"/>
                </a:solidFill>
              </a:rPr>
              <a:t>db.unicorns.find</a:t>
            </a:r>
            <a:r>
              <a:rPr lang="es-ES" dirty="0">
                <a:solidFill>
                  <a:srgbClr val="0070C0"/>
                </a:solidFill>
              </a:rPr>
              <a:t>({});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while</a:t>
            </a:r>
            <a:r>
              <a:rPr lang="es-ES" dirty="0">
                <a:solidFill>
                  <a:srgbClr val="0070C0"/>
                </a:solidFill>
              </a:rPr>
              <a:t> (</a:t>
            </a:r>
            <a:r>
              <a:rPr lang="es-ES" dirty="0" err="1">
                <a:solidFill>
                  <a:srgbClr val="0070C0"/>
                </a:solidFill>
              </a:rPr>
              <a:t>myCursor.hasNext</a:t>
            </a:r>
            <a:r>
              <a:rPr lang="es-ES" dirty="0">
                <a:solidFill>
                  <a:srgbClr val="0070C0"/>
                </a:solidFill>
              </a:rPr>
              <a:t>()) {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   </a:t>
            </a:r>
            <a:r>
              <a:rPr lang="es-ES" dirty="0" err="1">
                <a:solidFill>
                  <a:srgbClr val="0070C0"/>
                </a:solidFill>
              </a:rPr>
              <a:t>print</a:t>
            </a:r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tojson</a:t>
            </a:r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myCursor.next</a:t>
            </a:r>
            <a:r>
              <a:rPr lang="es-ES" dirty="0">
                <a:solidFill>
                  <a:srgbClr val="0070C0"/>
                </a:solidFill>
              </a:rPr>
              <a:t>()));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As an alternative consider the </a:t>
            </a:r>
            <a:r>
              <a:rPr lang="en-US" dirty="0" err="1">
                <a:solidFill>
                  <a:srgbClr val="0070C0"/>
                </a:solidFill>
              </a:rPr>
              <a:t>printjson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method to replace </a:t>
            </a:r>
            <a:r>
              <a:rPr lang="en-US" dirty="0">
                <a:solidFill>
                  <a:srgbClr val="0070C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tojson</a:t>
            </a:r>
            <a:r>
              <a:rPr lang="en-US" dirty="0">
                <a:solidFill>
                  <a:srgbClr val="0070C0"/>
                </a:solidFill>
              </a:rPr>
              <a:t>())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var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myCursor</a:t>
            </a:r>
            <a:r>
              <a:rPr lang="es-ES" dirty="0">
                <a:solidFill>
                  <a:srgbClr val="0070C0"/>
                </a:solidFill>
              </a:rPr>
              <a:t> = </a:t>
            </a:r>
            <a:r>
              <a:rPr lang="es-ES" dirty="0" err="1">
                <a:solidFill>
                  <a:srgbClr val="0070C0"/>
                </a:solidFill>
              </a:rPr>
              <a:t>db.unicorns.find</a:t>
            </a:r>
            <a:r>
              <a:rPr lang="es-ES" dirty="0">
                <a:solidFill>
                  <a:srgbClr val="0070C0"/>
                </a:solidFill>
              </a:rPr>
              <a:t>({});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while</a:t>
            </a:r>
            <a:r>
              <a:rPr lang="es-ES" dirty="0">
                <a:solidFill>
                  <a:srgbClr val="0070C0"/>
                </a:solidFill>
              </a:rPr>
              <a:t> (</a:t>
            </a:r>
            <a:r>
              <a:rPr lang="es-ES" dirty="0" err="1">
                <a:solidFill>
                  <a:srgbClr val="0070C0"/>
                </a:solidFill>
              </a:rPr>
              <a:t>myCursor.hasNext</a:t>
            </a:r>
            <a:r>
              <a:rPr lang="es-ES" dirty="0">
                <a:solidFill>
                  <a:srgbClr val="0070C0"/>
                </a:solidFill>
              </a:rPr>
              <a:t>()) {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   </a:t>
            </a:r>
            <a:r>
              <a:rPr lang="es-ES" dirty="0" err="1">
                <a:solidFill>
                  <a:srgbClr val="0000FF"/>
                </a:solidFill>
              </a:rPr>
              <a:t>printjson</a:t>
            </a:r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myCursor.next</a:t>
            </a:r>
            <a:r>
              <a:rPr lang="es-ES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2: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 err="1">
                <a:solidFill>
                  <a:srgbClr val="0070C0"/>
                </a:solidFill>
              </a:rPr>
              <a:t>var</a:t>
            </a:r>
            <a:r>
              <a:rPr lang="es-ES" sz="2600" dirty="0">
                <a:solidFill>
                  <a:srgbClr val="0070C0"/>
                </a:solidFill>
              </a:rPr>
              <a:t> </a:t>
            </a:r>
            <a:r>
              <a:rPr lang="es-ES" sz="2600" dirty="0" err="1">
                <a:solidFill>
                  <a:srgbClr val="0070C0"/>
                </a:solidFill>
              </a:rPr>
              <a:t>micursor</a:t>
            </a:r>
            <a:r>
              <a:rPr lang="es-ES" sz="2600" dirty="0">
                <a:solidFill>
                  <a:srgbClr val="0070C0"/>
                </a:solidFill>
              </a:rPr>
              <a:t> = </a:t>
            </a:r>
            <a:r>
              <a:rPr lang="es-ES" sz="2600" dirty="0" err="1">
                <a:solidFill>
                  <a:srgbClr val="0070C0"/>
                </a:solidFill>
              </a:rPr>
              <a:t>db.unicorns.find</a:t>
            </a:r>
            <a:r>
              <a:rPr lang="es-ES" sz="2600" dirty="0">
                <a:solidFill>
                  <a:srgbClr val="0070C0"/>
                </a:solidFill>
              </a:rPr>
              <a:t>().</a:t>
            </a:r>
            <a:r>
              <a:rPr lang="es-ES" sz="2600" dirty="0" err="1">
                <a:solidFill>
                  <a:srgbClr val="0070C0"/>
                </a:solidFill>
              </a:rPr>
              <a:t>sort</a:t>
            </a:r>
            <a:r>
              <a:rPr lang="es-ES" sz="2600" dirty="0">
                <a:solidFill>
                  <a:srgbClr val="0070C0"/>
                </a:solidFill>
              </a:rPr>
              <a:t>({</a:t>
            </a:r>
            <a:r>
              <a:rPr lang="es-ES" sz="2600" dirty="0" err="1">
                <a:solidFill>
                  <a:srgbClr val="0070C0"/>
                </a:solidFill>
              </a:rPr>
              <a:t>weight</a:t>
            </a:r>
            <a:r>
              <a:rPr lang="es-ES" sz="2600" dirty="0">
                <a:solidFill>
                  <a:srgbClr val="0070C0"/>
                </a:solidFill>
              </a:rPr>
              <a:t>: 1})</a:t>
            </a:r>
          </a:p>
          <a:p>
            <a:pPr marL="0" indent="0">
              <a:buNone/>
            </a:pPr>
            <a:r>
              <a:rPr lang="es-ES" sz="2600" dirty="0" err="1">
                <a:solidFill>
                  <a:srgbClr val="0070C0"/>
                </a:solidFill>
              </a:rPr>
              <a:t>var</a:t>
            </a:r>
            <a:r>
              <a:rPr lang="es-ES" sz="2600" dirty="0">
                <a:solidFill>
                  <a:srgbClr val="0070C0"/>
                </a:solidFill>
              </a:rPr>
              <a:t> i = 0;</a:t>
            </a:r>
          </a:p>
          <a:p>
            <a:pPr marL="0" indent="0">
              <a:buNone/>
            </a:pPr>
            <a:r>
              <a:rPr lang="es-ES" sz="2600" dirty="0" err="1">
                <a:solidFill>
                  <a:srgbClr val="0070C0"/>
                </a:solidFill>
              </a:rPr>
              <a:t>while</a:t>
            </a:r>
            <a:r>
              <a:rPr lang="es-ES" sz="2600" dirty="0">
                <a:solidFill>
                  <a:srgbClr val="0070C0"/>
                </a:solidFill>
              </a:rPr>
              <a:t> (</a:t>
            </a:r>
            <a:r>
              <a:rPr lang="es-ES" sz="2600" dirty="0" err="1">
                <a:solidFill>
                  <a:srgbClr val="0070C0"/>
                </a:solidFill>
              </a:rPr>
              <a:t>micursor.hasNext</a:t>
            </a:r>
            <a:r>
              <a:rPr lang="es-ES" sz="2600" dirty="0">
                <a:solidFill>
                  <a:srgbClr val="0070C0"/>
                </a:solidFill>
              </a:rPr>
              <a:t>()) {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</a:t>
            </a:r>
            <a:r>
              <a:rPr lang="es-ES" sz="2600" dirty="0" err="1">
                <a:solidFill>
                  <a:srgbClr val="0070C0"/>
                </a:solidFill>
              </a:rPr>
              <a:t>if</a:t>
            </a:r>
            <a:r>
              <a:rPr lang="es-ES" sz="2600" dirty="0">
                <a:solidFill>
                  <a:srgbClr val="0070C0"/>
                </a:solidFill>
              </a:rPr>
              <a:t> (i%2 == 1) </a:t>
            </a:r>
            <a:r>
              <a:rPr lang="es-ES" sz="2600" dirty="0" err="1">
                <a:solidFill>
                  <a:srgbClr val="0070C0"/>
                </a:solidFill>
              </a:rPr>
              <a:t>printjson</a:t>
            </a:r>
            <a:r>
              <a:rPr lang="es-ES" sz="2600" dirty="0">
                <a:solidFill>
                  <a:srgbClr val="0070C0"/>
                </a:solidFill>
              </a:rPr>
              <a:t>(</a:t>
            </a:r>
            <a:r>
              <a:rPr lang="es-ES" sz="2600" dirty="0" err="1">
                <a:solidFill>
                  <a:srgbClr val="0070C0"/>
                </a:solidFill>
              </a:rPr>
              <a:t>micursor.next</a:t>
            </a:r>
            <a:r>
              <a:rPr lang="es-ES" sz="2600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</a:t>
            </a:r>
            <a:r>
              <a:rPr lang="es-ES" sz="2600" dirty="0" err="1">
                <a:solidFill>
                  <a:srgbClr val="0070C0"/>
                </a:solidFill>
              </a:rPr>
              <a:t>else</a:t>
            </a:r>
            <a:r>
              <a:rPr lang="es-ES" sz="2600" dirty="0">
                <a:solidFill>
                  <a:srgbClr val="0070C0"/>
                </a:solidFill>
              </a:rPr>
              <a:t> </a:t>
            </a:r>
            <a:r>
              <a:rPr lang="es-ES" sz="2600" dirty="0" err="1">
                <a:solidFill>
                  <a:srgbClr val="0070C0"/>
                </a:solidFill>
              </a:rPr>
              <a:t>micursor.next</a:t>
            </a:r>
            <a:r>
              <a:rPr lang="es-ES" sz="26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   i++;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No </a:t>
            </a:r>
            <a:r>
              <a:rPr lang="es-ES" b="1" dirty="0" err="1"/>
              <a:t>Joins</a:t>
            </a:r>
            <a:r>
              <a:rPr lang="es-ES" b="1" dirty="0"/>
              <a:t>:</a:t>
            </a:r>
          </a:p>
          <a:p>
            <a:r>
              <a:rPr lang="es-ES" altLang="en-US" dirty="0"/>
              <a:t>Some NoSQL systems do not have</a:t>
            </a:r>
            <a:r>
              <a:rPr lang="en-US" dirty="0"/>
              <a:t> joins.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r>
              <a:rPr lang="en-US" dirty="0"/>
              <a:t>To live in a join-less world, we have to do joins ourselves within our application’s code.</a:t>
            </a:r>
          </a:p>
          <a:p>
            <a:r>
              <a:rPr lang="en-US" dirty="0"/>
              <a:t>Essentially we need to issue a second query to find the relevant data in a second collection. Setting our data up is not any different than declaring a foreign key in a relational database.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5450" y="5833110"/>
            <a:ext cx="10183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*</a:t>
            </a:r>
            <a:r>
              <a:rPr lang="es-ES" sz="2000" dirty="0"/>
              <a:t> MongoDB sí lo tiene con el operador </a:t>
            </a:r>
            <a:r>
              <a:rPr lang="es-ES" sz="2000" dirty="0" err="1">
                <a:solidFill>
                  <a:srgbClr val="0000FF"/>
                </a:solidFill>
              </a:rPr>
              <a:t>$lookup</a:t>
            </a:r>
            <a:r>
              <a:rPr lang="es-ES" sz="2000" dirty="0"/>
              <a:t>, más adelante se muestra un ejemplo. Ver </a:t>
            </a:r>
            <a:r>
              <a:rPr lang="es-ES" sz="2000" dirty="0">
                <a:solidFill>
                  <a:schemeClr val="accent6"/>
                </a:solidFill>
              </a:rPr>
              <a:t>https://docs.mongodb.com/manual/reference/operator/aggregation/lookup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will do is create an employee (here it is an explicit </a:t>
            </a:r>
            <a:r>
              <a:rPr lang="es-ES" dirty="0">
                <a:solidFill>
                  <a:srgbClr val="0070C0"/>
                </a:solidFill>
              </a:rPr>
              <a:t>_id</a:t>
            </a:r>
            <a:r>
              <a:rPr lang="en-US" dirty="0"/>
              <a:t> so that we can build coherent examples)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db.employees.insert</a:t>
            </a:r>
            <a:r>
              <a:rPr lang="es-ES" dirty="0">
                <a:solidFill>
                  <a:srgbClr val="0070C0"/>
                </a:solidFill>
              </a:rPr>
              <a:t>({_id: </a:t>
            </a:r>
            <a:r>
              <a:rPr lang="es-ES" dirty="0" err="1">
                <a:solidFill>
                  <a:srgbClr val="0070C0"/>
                </a:solidFill>
              </a:rPr>
              <a:t>ObjectId</a:t>
            </a:r>
            <a:r>
              <a:rPr lang="es-ES" dirty="0">
                <a:solidFill>
                  <a:srgbClr val="0070C0"/>
                </a:solidFill>
              </a:rPr>
              <a:t>("</a:t>
            </a:r>
            <a:r>
              <a:rPr lang="es-ES" dirty="0">
                <a:solidFill>
                  <a:srgbClr val="00B050"/>
                </a:solidFill>
              </a:rPr>
              <a:t>4d85c7039ab0fd70a117d730</a:t>
            </a:r>
            <a:r>
              <a:rPr lang="es-ES" dirty="0">
                <a:solidFill>
                  <a:srgbClr val="0070C0"/>
                </a:solidFill>
              </a:rPr>
              <a:t>"),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70C0"/>
                </a:solidFill>
              </a:rPr>
              <a:t>name</a:t>
            </a:r>
            <a:r>
              <a:rPr lang="es-ES" dirty="0">
                <a:solidFill>
                  <a:srgbClr val="0070C0"/>
                </a:solidFill>
              </a:rPr>
              <a:t>: '</a:t>
            </a:r>
            <a:r>
              <a:rPr lang="es-ES" dirty="0" err="1">
                <a:solidFill>
                  <a:srgbClr val="0070C0"/>
                </a:solidFill>
              </a:rPr>
              <a:t>Leto</a:t>
            </a:r>
            <a:r>
              <a:rPr lang="es-ES" dirty="0">
                <a:solidFill>
                  <a:srgbClr val="0070C0"/>
                </a:solidFill>
              </a:rPr>
              <a:t>'})</a:t>
            </a:r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r>
              <a:rPr lang="en-US" dirty="0"/>
              <a:t>Now let us add a couple employees and set their manager as </a:t>
            </a:r>
            <a:r>
              <a:rPr lang="en-US" dirty="0" err="1"/>
              <a:t>Leto</a:t>
            </a:r>
            <a:r>
              <a:rPr lang="en-US" dirty="0"/>
              <a:t>: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3400" dirty="0" err="1">
                <a:solidFill>
                  <a:srgbClr val="0070C0"/>
                </a:solidFill>
              </a:rPr>
              <a:t>db.employees.insert</a:t>
            </a:r>
            <a:r>
              <a:rPr lang="es-ES" sz="3400" dirty="0">
                <a:solidFill>
                  <a:srgbClr val="0070C0"/>
                </a:solidFill>
              </a:rPr>
              <a:t>({_id: </a:t>
            </a:r>
            <a:r>
              <a:rPr lang="es-ES" sz="3400" dirty="0" err="1">
                <a:solidFill>
                  <a:srgbClr val="0070C0"/>
                </a:solidFill>
              </a:rPr>
              <a:t>ObjectId</a:t>
            </a:r>
            <a:r>
              <a:rPr lang="es-ES" sz="3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sz="3400" dirty="0">
                <a:solidFill>
                  <a:srgbClr val="0070C0"/>
                </a:solidFill>
              </a:rPr>
              <a:t>"4d85c7039ab0fd70a117d731"),</a:t>
            </a:r>
          </a:p>
          <a:p>
            <a:pPr marL="0" indent="0">
              <a:buNone/>
            </a:pPr>
            <a:r>
              <a:rPr lang="es-ES" sz="3400" dirty="0" err="1">
                <a:solidFill>
                  <a:srgbClr val="0070C0"/>
                </a:solidFill>
              </a:rPr>
              <a:t>name</a:t>
            </a:r>
            <a:r>
              <a:rPr lang="es-ES" sz="3400" dirty="0">
                <a:solidFill>
                  <a:srgbClr val="0070C0"/>
                </a:solidFill>
              </a:rPr>
              <a:t>: 'Duncan',</a:t>
            </a:r>
          </a:p>
          <a:p>
            <a:pPr marL="0" indent="0">
              <a:buNone/>
            </a:pPr>
            <a:r>
              <a:rPr lang="es-ES" sz="3400" dirty="0">
                <a:solidFill>
                  <a:srgbClr val="0070C0"/>
                </a:solidFill>
              </a:rPr>
              <a:t>manager: </a:t>
            </a:r>
            <a:r>
              <a:rPr lang="es-ES" sz="3400" dirty="0" err="1">
                <a:solidFill>
                  <a:srgbClr val="0070C0"/>
                </a:solidFill>
              </a:rPr>
              <a:t>ObjectId</a:t>
            </a:r>
            <a:r>
              <a:rPr lang="es-ES" sz="3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sz="3400" dirty="0">
                <a:solidFill>
                  <a:srgbClr val="0070C0"/>
                </a:solidFill>
              </a:rPr>
              <a:t>"</a:t>
            </a:r>
            <a:r>
              <a:rPr lang="es-ES" sz="3400" dirty="0">
                <a:solidFill>
                  <a:srgbClr val="00B050"/>
                </a:solidFill>
              </a:rPr>
              <a:t>4d85c7039ab0fd70a117d730</a:t>
            </a:r>
            <a:r>
              <a:rPr lang="es-ES" sz="3400" dirty="0">
                <a:solidFill>
                  <a:srgbClr val="0070C0"/>
                </a:solidFill>
              </a:rPr>
              <a:t>")});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3300" dirty="0" err="1">
                <a:solidFill>
                  <a:srgbClr val="0070C0"/>
                </a:solidFill>
              </a:rPr>
              <a:t>db.employees.insert</a:t>
            </a:r>
            <a:r>
              <a:rPr lang="es-ES" sz="3300" dirty="0">
                <a:solidFill>
                  <a:srgbClr val="0070C0"/>
                </a:solidFill>
              </a:rPr>
              <a:t>({_id: </a:t>
            </a:r>
            <a:r>
              <a:rPr lang="es-ES" sz="3300" dirty="0" err="1">
                <a:solidFill>
                  <a:srgbClr val="0070C0"/>
                </a:solidFill>
              </a:rPr>
              <a:t>ObjectId</a:t>
            </a:r>
            <a:r>
              <a:rPr lang="es-ES" sz="33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sz="3300" dirty="0">
                <a:solidFill>
                  <a:srgbClr val="0070C0"/>
                </a:solidFill>
              </a:rPr>
              <a:t>"4d85c7039ab0fd70a117d732"),</a:t>
            </a:r>
          </a:p>
          <a:p>
            <a:pPr marL="0" indent="0">
              <a:buNone/>
            </a:pPr>
            <a:r>
              <a:rPr lang="es-ES" sz="3300" dirty="0" err="1">
                <a:solidFill>
                  <a:srgbClr val="0070C0"/>
                </a:solidFill>
              </a:rPr>
              <a:t>name</a:t>
            </a:r>
            <a:r>
              <a:rPr lang="es-ES" sz="3300" dirty="0">
                <a:solidFill>
                  <a:srgbClr val="0070C0"/>
                </a:solidFill>
              </a:rPr>
              <a:t>: 'Moneo',</a:t>
            </a:r>
          </a:p>
          <a:p>
            <a:pPr marL="0" indent="0">
              <a:buNone/>
            </a:pPr>
            <a:r>
              <a:rPr lang="es-ES" sz="3300" dirty="0">
                <a:solidFill>
                  <a:srgbClr val="0070C0"/>
                </a:solidFill>
              </a:rPr>
              <a:t>manager: </a:t>
            </a:r>
            <a:r>
              <a:rPr lang="es-ES" sz="3300" dirty="0" err="1">
                <a:solidFill>
                  <a:srgbClr val="0070C0"/>
                </a:solidFill>
              </a:rPr>
              <a:t>ObjectId</a:t>
            </a:r>
            <a:r>
              <a:rPr lang="es-ES" sz="33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s-ES" sz="3300" dirty="0">
                <a:solidFill>
                  <a:srgbClr val="0070C0"/>
                </a:solidFill>
              </a:rPr>
              <a:t>"</a:t>
            </a:r>
            <a:r>
              <a:rPr lang="es-ES" sz="3300" dirty="0">
                <a:solidFill>
                  <a:srgbClr val="00B050"/>
                </a:solidFill>
              </a:rPr>
              <a:t>4d85c7039ab0fd70a117d730</a:t>
            </a:r>
            <a:r>
              <a:rPr lang="es-ES" sz="3300" dirty="0">
                <a:solidFill>
                  <a:srgbClr val="0070C0"/>
                </a:solidFill>
              </a:rPr>
              <a:t>")});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to find all of </a:t>
            </a:r>
            <a:r>
              <a:rPr lang="en-US" dirty="0" err="1"/>
              <a:t>Leto’s</a:t>
            </a:r>
            <a:r>
              <a:rPr lang="en-US" dirty="0"/>
              <a:t> employees, one simply executes:</a:t>
            </a:r>
          </a:p>
          <a:p>
            <a:pPr marL="0" indent="0">
              <a:buNone/>
            </a:pPr>
            <a:endParaRPr lang="es-E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2400" dirty="0" err="1">
                <a:solidFill>
                  <a:srgbClr val="0070C0"/>
                </a:solidFill>
              </a:rPr>
              <a:t>db.employees.find</a:t>
            </a:r>
            <a:r>
              <a:rPr lang="es-ES" sz="2400" dirty="0">
                <a:solidFill>
                  <a:srgbClr val="0070C0"/>
                </a:solidFill>
              </a:rPr>
              <a:t>({manager: </a:t>
            </a:r>
            <a:r>
              <a:rPr lang="es-ES" sz="2400" dirty="0" err="1">
                <a:solidFill>
                  <a:srgbClr val="0070C0"/>
                </a:solidFill>
              </a:rPr>
              <a:t>ObjectId</a:t>
            </a:r>
            <a:r>
              <a:rPr lang="es-ES" sz="2400" dirty="0">
                <a:solidFill>
                  <a:srgbClr val="0070C0"/>
                </a:solidFill>
              </a:rPr>
              <a:t>("</a:t>
            </a:r>
            <a:r>
              <a:rPr lang="es-ES" sz="2400" dirty="0">
                <a:solidFill>
                  <a:srgbClr val="00B050"/>
                </a:solidFill>
              </a:rPr>
              <a:t>4d85c7039ab0fd70a117d730</a:t>
            </a:r>
            <a:r>
              <a:rPr lang="es-ES" sz="2400" dirty="0">
                <a:solidFill>
                  <a:srgbClr val="0070C0"/>
                </a:solidFill>
              </a:rPr>
              <a:t>")})</a:t>
            </a:r>
          </a:p>
          <a:p>
            <a:pPr marL="0" indent="0">
              <a:buNone/>
            </a:pPr>
            <a:endParaRPr lang="es-ES" sz="2400" dirty="0">
              <a:solidFill>
                <a:srgbClr val="0070C0"/>
              </a:solidFill>
            </a:endParaRPr>
          </a:p>
          <a:p>
            <a:r>
              <a:rPr lang="es-ES" altLang="en-US" dirty="0"/>
              <a:t>In this example, t</a:t>
            </a:r>
            <a:r>
              <a:rPr lang="en-US" dirty="0"/>
              <a:t>he lack of join will merely require an extra query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 simple example with 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db.user.remove({})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db.user.insert({code:1, name:'</a:t>
            </a:r>
            <a:r>
              <a:rPr lang="es-ES" altLang="en-US">
                <a:solidFill>
                  <a:schemeClr val="accent5"/>
                </a:solidFill>
              </a:rPr>
              <a:t>George</a:t>
            </a:r>
            <a:r>
              <a:rPr lang="en-US">
                <a:solidFill>
                  <a:schemeClr val="accent5"/>
                </a:solidFill>
              </a:rPr>
              <a:t>', gender: 'male'})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db.user.insert({code:2, name:'</a:t>
            </a:r>
            <a:r>
              <a:rPr lang="es-ES" altLang="en-US">
                <a:solidFill>
                  <a:schemeClr val="accent5"/>
                </a:solidFill>
              </a:rPr>
              <a:t>Saffron</a:t>
            </a:r>
            <a:r>
              <a:rPr lang="en-US">
                <a:solidFill>
                  <a:schemeClr val="accent5"/>
                </a:solidFill>
              </a:rPr>
              <a:t>', gender: 'female'})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db.user.insert({code:3, name:'</a:t>
            </a:r>
            <a:r>
              <a:rPr lang="es-ES" altLang="en-US">
                <a:solidFill>
                  <a:schemeClr val="accent5"/>
                </a:solidFill>
              </a:rPr>
              <a:t>Tini</a:t>
            </a:r>
            <a:r>
              <a:rPr lang="en-US">
                <a:solidFill>
                  <a:schemeClr val="accent5"/>
                </a:solidFill>
              </a:rPr>
              <a:t>', gender: '</a:t>
            </a:r>
            <a:r>
              <a:rPr lang="es-ES" altLang="en-US">
                <a:solidFill>
                  <a:schemeClr val="accent5"/>
                </a:solidFill>
              </a:rPr>
              <a:t>fe</a:t>
            </a:r>
            <a:r>
              <a:rPr lang="en-US">
                <a:solidFill>
                  <a:schemeClr val="accent5"/>
                </a:solidFill>
              </a:rPr>
              <a:t>male'})</a:t>
            </a:r>
          </a:p>
          <a:p>
            <a:pPr marL="0" indent="0">
              <a:buNone/>
            </a:pP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db.account.remove({})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db.account.insert({userCode:1, account:'Ventas'})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db.account.insert({userCode:2, account:'Compras'})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db.account.insert({userCode:1, account:'Cocina'})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3340</Words>
  <Application>Microsoft Office PowerPoint</Application>
  <PresentationFormat>Widescreen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MongoDB (cont.)</vt:lpstr>
      <vt:lpstr>Accessing array elements</vt:lpstr>
      <vt:lpstr>PowerPoint Presentation</vt:lpstr>
      <vt:lpstr>Data modeling</vt:lpstr>
      <vt:lpstr>PowerPoint Presentation</vt:lpstr>
      <vt:lpstr>PowerPoint Presentation</vt:lpstr>
      <vt:lpstr>PowerPoint Presentation</vt:lpstr>
      <vt:lpstr>PowerPoint Presentation</vt:lpstr>
      <vt:lpstr>A simple example with $lookup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 lot of features…</vt:lpstr>
      <vt:lpstr>A lot of features…</vt:lpstr>
      <vt:lpstr>A lot of features…</vt:lpstr>
      <vt:lpstr>$text example</vt:lpstr>
      <vt:lpstr>PowerPoint Presentation</vt:lpstr>
      <vt:lpstr>PowerPoint Presentation</vt:lpstr>
      <vt:lpstr>A lot of features…</vt:lpstr>
      <vt:lpstr>PowerPoint Presentation</vt:lpstr>
      <vt:lpstr>A lot of features…</vt:lpstr>
      <vt:lpstr>A lot of features…</vt:lpstr>
      <vt:lpstr>PowerPoint Presentation</vt:lpstr>
      <vt:lpstr>PowerPoint Presentation</vt:lpstr>
      <vt:lpstr>Very briefly: Cursors</vt:lpstr>
      <vt:lpstr>Example 1</vt:lpstr>
      <vt:lpstr>Example 2: What does this example do?</vt:lpstr>
    </vt:vector>
  </TitlesOfParts>
  <Company>Universidad Nacional de 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(cont.)</dc:title>
  <dc:creator>pete96</dc:creator>
  <cp:lastModifiedBy>Francisco Moreno</cp:lastModifiedBy>
  <cp:revision>43</cp:revision>
  <dcterms:created xsi:type="dcterms:W3CDTF">2016-04-15T16:46:00Z</dcterms:created>
  <dcterms:modified xsi:type="dcterms:W3CDTF">2022-10-25T20:50:09Z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