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1" r:id="rId3"/>
    <p:sldId id="312" r:id="rId4"/>
    <p:sldId id="313" r:id="rId5"/>
    <p:sldId id="314" r:id="rId6"/>
    <p:sldId id="322" r:id="rId7"/>
    <p:sldId id="315" r:id="rId8"/>
    <p:sldId id="316" r:id="rId9"/>
    <p:sldId id="317" r:id="rId10"/>
    <p:sldId id="318" r:id="rId11"/>
    <p:sldId id="319" r:id="rId12"/>
    <p:sldId id="324" r:id="rId13"/>
    <p:sldId id="325" r:id="rId14"/>
    <p:sldId id="328" r:id="rId15"/>
    <p:sldId id="299" r:id="rId16"/>
    <p:sldId id="307" r:id="rId17"/>
    <p:sldId id="300" r:id="rId18"/>
    <p:sldId id="301" r:id="rId19"/>
    <p:sldId id="326" r:id="rId20"/>
    <p:sldId id="320" r:id="rId21"/>
    <p:sldId id="321" r:id="rId22"/>
    <p:sldId id="303" r:id="rId23"/>
    <p:sldId id="304" r:id="rId24"/>
    <p:sldId id="323" r:id="rId25"/>
    <p:sldId id="327" r:id="rId26"/>
  </p:sldIdLst>
  <p:sldSz cx="9144000" cy="6858000" type="screen4x3"/>
  <p:notesSz cx="6858000" cy="9199563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99CCFF"/>
    <a:srgbClr val="9999FF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720" y="56"/>
      </p:cViewPr>
      <p:guideLst>
        <p:guide orient="horz" pos="21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335CE0C-2CB3-478A-B7E8-CA4458202C06}" type="slidenum">
              <a:rPr lang="es-ES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7544299-E97F-4C40-8950-7761936B2A64}" type="slidenum">
              <a:rPr lang="es-ES_tradnl"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E82528-A7D5-470E-96E2-0B3F8E54F5C0}" type="datetime1">
              <a:rPr lang="es-ES_tradnl"/>
              <a:t>02/11/2023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Curso Bases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6E573-D5D1-4F3B-8078-D7CEC4FB6CFD}" type="slidenum">
              <a:rPr lang="es-ES_tradnl"/>
              <a:t>‹#›</a:t>
            </a:fld>
            <a:endParaRPr lang="es-ES_tradnl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2757CA-3AB4-4183-BE8A-DC3D7D68A53D}" type="datetime1">
              <a:rPr lang="es-ES_tradnl"/>
              <a:t>02/11/2023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Curso Bases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357CE-4CA1-4DD0-BA57-790E2854AEFC}" type="slidenum">
              <a:rPr lang="es-ES_tradnl"/>
              <a:t>‹#›</a:t>
            </a:fld>
            <a:endParaRPr lang="es-ES_tradnl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2932F4-37C8-43C1-BBA5-5DEC1C7D7D61}" type="datetime1">
              <a:rPr lang="es-ES_tradnl"/>
              <a:t>02/11/2023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Curso Bases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47257-62FD-4292-99A0-5760EAF93E84}" type="slidenum">
              <a:rPr lang="es-ES_tradnl"/>
              <a:t>‹#›</a:t>
            </a:fld>
            <a:endParaRPr lang="es-ES_tradnl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B0C75-F2EF-409C-8C4D-8C1826CCF978}" type="datetime1">
              <a:rPr lang="es-ES_tradnl"/>
              <a:t>02/11/2023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Curso Bases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6B72B-E0E5-4BC8-A59F-86EA4388E71F}" type="slidenum">
              <a:rPr lang="es-ES_tradnl"/>
              <a:t>‹#›</a:t>
            </a:fld>
            <a:endParaRPr lang="es-ES_tradnl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4540F-5162-46B2-9E44-B49CF56A8C6C}" type="datetime1">
              <a:rPr lang="es-ES_tradnl"/>
              <a:t>02/11/2023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Curso Bases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4C523-64B5-4B7E-A608-8274679B6FA6}" type="slidenum">
              <a:rPr lang="es-ES_tradnl"/>
              <a:t>‹#›</a:t>
            </a:fld>
            <a:endParaRPr lang="es-ES_tradnl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1BD22-A74D-460B-A450-D58465E753EE}" type="datetime1">
              <a:rPr lang="es-ES_tradnl"/>
              <a:t>02/11/2023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Curso Bases de Datos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83C0E-51B3-459C-91F2-47E3DD8C623E}" type="slidenum">
              <a:rPr lang="es-ES_tradnl"/>
              <a:t>‹#›</a:t>
            </a:fld>
            <a:endParaRPr lang="es-ES_tradnl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EE2665-B3E7-415E-9498-421AA274B47E}" type="datetime1">
              <a:rPr lang="es-ES_tradnl"/>
              <a:t>02/11/2023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Curso Bases de Datos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F15C9-0D6D-4D62-8D33-10D92BFDC13C}" type="slidenum">
              <a:rPr lang="es-ES_tradnl"/>
              <a:t>‹#›</a:t>
            </a:fld>
            <a:endParaRPr lang="es-ES_tradnl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E3A99-DD54-4F2A-91FF-43AA1BAF8818}" type="datetime1">
              <a:rPr lang="es-ES_tradnl"/>
              <a:t>02/11/2023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Curso Bases de Datos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03FB6-1FA9-46E5-8302-6AE4BE9A788F}" type="slidenum">
              <a:rPr lang="es-ES_tradnl"/>
              <a:t>‹#›</a:t>
            </a:fld>
            <a:endParaRPr lang="es-ES_tradnl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D1EF53-704D-40F5-B1C1-58905E5448E7}" type="datetime1">
              <a:rPr lang="es-ES_tradnl"/>
              <a:t>02/11/2023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Curso Bases de Datos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4D33B-732B-4643-9F28-40CB6EA8439C}" type="slidenum">
              <a:rPr lang="es-ES_tradnl"/>
              <a:t>‹#›</a:t>
            </a:fld>
            <a:endParaRPr lang="es-ES_tradnl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152959-319D-42DE-AEF4-F06154EA4766}" type="datetime1">
              <a:rPr lang="es-ES_tradnl"/>
              <a:t>02/11/2023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Curso Bases de Datos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D4637-CF16-42E4-8920-3C4379B528F5}" type="slidenum">
              <a:rPr lang="es-ES_tradnl"/>
              <a:t>‹#›</a:t>
            </a:fld>
            <a:endParaRPr lang="es-ES_tradnl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D02E58-8DD6-4B56-8C91-A2E1F1E936D7}" type="datetime1">
              <a:rPr lang="es-ES_tradnl"/>
              <a:t>02/11/2023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Curso Bases de Datos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EE143-19EB-4CA7-8C38-504B5182D44D}" type="slidenum">
              <a:rPr lang="es-ES_tradnl"/>
              <a:t>‹#›</a:t>
            </a:fld>
            <a:endParaRPr lang="es-ES_tradnl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s-ES_tradnl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711D299-366D-40E7-88CF-9450F0450B16}" type="datetime1">
              <a:rPr lang="es-ES_tradnl"/>
              <a:t>02/11/2023</a:t>
            </a:fld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s-ES_tradnl"/>
              <a:t>Curso Bases de Datos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7DBC7DF-117F-493B-8125-BC73CCCA0BBC}" type="slidenum">
              <a:rPr lang="es-ES_tradnl"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A486-0E1A-423A-ABFC-499F76E38E86}" type="datetime1">
              <a:rPr lang="es-ES_tradnl"/>
              <a:t>02/11/2023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420-38C6-48B1-92E1-7619502E6CA7}" type="slidenum">
              <a:rPr lang="es-ES_tradnl"/>
              <a:t>1</a:t>
            </a:fld>
            <a:endParaRPr lang="es-ES_tradnl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s-ES_tradnl">
                <a:solidFill>
                  <a:schemeClr val="accent2"/>
                </a:solidFill>
                <a:latin typeface="Arial" panose="020B0604020202020204" pitchFamily="34" charset="0"/>
              </a:rPr>
              <a:t>LENGUAJES DE BASES DE DATOS:</a:t>
            </a:r>
            <a:br>
              <a:rPr lang="es-ES_tradnl">
                <a:solidFill>
                  <a:schemeClr val="accent2"/>
                </a:solidFill>
                <a:latin typeface="Arial" panose="020B0604020202020204" pitchFamily="34" charset="0"/>
              </a:rPr>
            </a:br>
            <a:r>
              <a:rPr lang="es-ES_tradnl">
                <a:solidFill>
                  <a:schemeClr val="accent2"/>
                </a:solidFill>
                <a:latin typeface="Arial" panose="020B0604020202020204" pitchFamily="34" charset="0"/>
              </a:rPr>
              <a:t>SQL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/>
              <a:t>Francisco Moreno</a:t>
            </a:r>
          </a:p>
        </p:txBody>
      </p:sp>
    </p:spTree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2104-A8DE-4318-A244-411BAD3C7746}" type="datetime1">
              <a:rPr lang="es-ES_tradnl"/>
              <a:t>02/11/2023</a:t>
            </a:fld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624D-B087-4DAD-B084-06D5FEC48702}" type="slidenum">
              <a:rPr lang="es-ES_tradnl"/>
              <a:t>10</a:t>
            </a:fld>
            <a:endParaRPr lang="es-ES_tradnl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532812" cy="5473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400" dirty="0"/>
              <a:t>Se puede indicar una lista de valores con el operador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IN</a:t>
            </a:r>
            <a:r>
              <a:rPr lang="es-ES_tradnl" sz="2400" dirty="0">
                <a:latin typeface="SimSun" panose="02010600030101010101" pitchFamily="2" charset="-122"/>
              </a:rPr>
              <a:t>: </a:t>
            </a:r>
            <a:endParaRPr lang="es-ES_tradnl" sz="2400" dirty="0"/>
          </a:p>
          <a:p>
            <a:pPr>
              <a:lnSpc>
                <a:spcPct val="90000"/>
              </a:lnSpc>
            </a:pPr>
            <a:endParaRPr lang="es-ES_tradnl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400" dirty="0"/>
              <a:t>	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SELECT *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 FROM empleado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 WHERE nombre IN (</a:t>
            </a:r>
            <a:r>
              <a:rPr lang="es-ES_tradnl" sz="2400" dirty="0">
                <a:solidFill>
                  <a:srgbClr val="00B050"/>
                </a:solidFill>
              </a:rPr>
              <a:t>'</a:t>
            </a:r>
            <a:r>
              <a:rPr lang="es-ES_tradnl" sz="2400" dirty="0">
                <a:solidFill>
                  <a:srgbClr val="00B050"/>
                </a:solidFill>
                <a:latin typeface="SimSun" panose="02010600030101010101" pitchFamily="2" charset="-122"/>
              </a:rPr>
              <a:t>Jorge </a:t>
            </a:r>
            <a:r>
              <a:rPr lang="es-ES_tradnl" sz="2400" dirty="0" err="1">
                <a:solidFill>
                  <a:srgbClr val="00B050"/>
                </a:solidFill>
                <a:latin typeface="SimSun" panose="02010600030101010101" pitchFamily="2" charset="-122"/>
              </a:rPr>
              <a:t>Campos</a:t>
            </a:r>
            <a:r>
              <a:rPr lang="es-ES_tradnl" sz="2400" dirty="0" err="1">
                <a:solidFill>
                  <a:srgbClr val="00B050"/>
                </a:solidFill>
              </a:rPr>
              <a:t>'</a:t>
            </a:r>
            <a:r>
              <a:rPr lang="es-ES_tradnl" sz="2400" dirty="0" err="1">
                <a:solidFill>
                  <a:srgbClr val="00B050"/>
                </a:solidFill>
                <a:latin typeface="SimSun" panose="02010600030101010101" pitchFamily="2" charset="-122"/>
              </a:rPr>
              <a:t>,</a:t>
            </a:r>
            <a:r>
              <a:rPr lang="es-ES_tradnl" sz="2400" dirty="0" err="1">
                <a:solidFill>
                  <a:srgbClr val="00B050"/>
                </a:solidFill>
              </a:rPr>
              <a:t>'</a:t>
            </a:r>
            <a:r>
              <a:rPr lang="es-ES_tradnl" sz="2400" dirty="0" err="1">
                <a:solidFill>
                  <a:srgbClr val="00B050"/>
                </a:solidFill>
                <a:latin typeface="SimSun" panose="02010600030101010101" pitchFamily="2" charset="-122"/>
              </a:rPr>
              <a:t>Esteban</a:t>
            </a:r>
            <a:r>
              <a:rPr lang="es-ES_tradnl" sz="2400" dirty="0">
                <a:solidFill>
                  <a:srgbClr val="00B050"/>
                </a:solidFill>
                <a:latin typeface="SimSun" panose="02010600030101010101" pitchFamily="2" charset="-122"/>
              </a:rPr>
              <a:t> Paz</a:t>
            </a:r>
            <a:r>
              <a:rPr lang="es-ES_tradnl" sz="2400" dirty="0">
                <a:solidFill>
                  <a:srgbClr val="00B050"/>
                </a:solidFill>
              </a:rPr>
              <a:t>'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_tradnl" sz="2400" dirty="0">
              <a:latin typeface="SimSun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400" dirty="0">
                <a:latin typeface="SimSun" panose="02010600030101010101" pitchFamily="2" charset="-122"/>
              </a:rPr>
              <a:t>  </a:t>
            </a:r>
            <a:r>
              <a:rPr lang="es-ES_tradnl" sz="2400" dirty="0"/>
              <a:t>La condición</a:t>
            </a:r>
            <a:r>
              <a:rPr lang="es-ES_tradnl" sz="2400" dirty="0">
                <a:latin typeface="SimSun" panose="02010600030101010101" pitchFamily="2" charset="-122"/>
              </a:rPr>
              <a:t> </a:t>
            </a:r>
            <a:r>
              <a:rPr lang="es-ES_tradnl" sz="2400" dirty="0"/>
              <a:t>anterior equivale a:</a:t>
            </a:r>
            <a:r>
              <a:rPr lang="es-ES_tradnl" sz="2400" dirty="0">
                <a:latin typeface="SimSun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_tradnl" sz="2400" dirty="0">
              <a:latin typeface="SimSun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400" dirty="0">
                <a:latin typeface="SimSun" panose="02010600030101010101" pitchFamily="2" charset="-122"/>
              </a:rPr>
              <a:t> 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nombre = </a:t>
            </a:r>
            <a:r>
              <a:rPr lang="es-ES_tradnl" sz="2400" dirty="0">
                <a:solidFill>
                  <a:schemeClr val="accent2"/>
                </a:solidFill>
              </a:rPr>
              <a:t>'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Jorge Campos</a:t>
            </a:r>
            <a:r>
              <a:rPr lang="es-ES_tradnl" sz="2400" dirty="0">
                <a:solidFill>
                  <a:schemeClr val="accent2"/>
                </a:solidFill>
              </a:rPr>
              <a:t>'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OR nombre = </a:t>
            </a:r>
            <a:r>
              <a:rPr lang="es-ES_tradnl" sz="2400" dirty="0">
                <a:solidFill>
                  <a:schemeClr val="accent2"/>
                </a:solidFill>
              </a:rPr>
              <a:t>'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Esteban Paz</a:t>
            </a:r>
            <a:r>
              <a:rPr lang="es-ES_tradnl" sz="2400" dirty="0">
                <a:solidFill>
                  <a:schemeClr val="accent2"/>
                </a:solidFill>
              </a:rPr>
              <a:t>'</a:t>
            </a:r>
            <a:endParaRPr lang="es-ES_tradnl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s-ES_tradnl" sz="2400" dirty="0"/>
          </a:p>
          <a:p>
            <a:pPr>
              <a:lnSpc>
                <a:spcPct val="90000"/>
              </a:lnSpc>
            </a:pPr>
            <a:r>
              <a:rPr lang="es-ES_tradnl" sz="2400" dirty="0"/>
              <a:t>Tanto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IN</a:t>
            </a:r>
            <a:r>
              <a:rPr lang="es-ES_tradnl" sz="2400" dirty="0"/>
              <a:t> como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BETWEEN</a:t>
            </a:r>
            <a:r>
              <a:rPr lang="es-ES_tradnl" sz="2400" dirty="0"/>
              <a:t> se pueden negar con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NOT</a:t>
            </a:r>
            <a:endParaRPr lang="es-ES_tradnl" sz="2400" dirty="0">
              <a:solidFill>
                <a:schemeClr val="accent2"/>
              </a:solidFill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292725" y="3075057"/>
            <a:ext cx="3240087" cy="70788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000" dirty="0">
                <a:solidFill>
                  <a:srgbClr val="FF0000"/>
                </a:solidFill>
              </a:rPr>
              <a:t>Ojo: ¿Qué pasaría si se colocase un AND acá?</a:t>
            </a:r>
            <a:endParaRPr lang="es-ES_tradnl" sz="2000" dirty="0">
              <a:solidFill>
                <a:srgbClr val="FF0000"/>
              </a:solidFill>
            </a:endParaRP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4572000" y="3263900"/>
            <a:ext cx="7207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3779912" y="1268760"/>
            <a:ext cx="53640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0B050"/>
                </a:solidFill>
              </a:rPr>
              <a:t>En vez de ser una lista estática de valores también se puede especificar una consulta, ver luego.</a:t>
            </a:r>
          </a:p>
        </p:txBody>
      </p:sp>
      <p:cxnSp>
        <p:nvCxnSpPr>
          <p:cNvPr id="4" name="Conector recto de flecha 3"/>
          <p:cNvCxnSpPr/>
          <p:nvPr/>
        </p:nvCxnSpPr>
        <p:spPr bwMode="auto">
          <a:xfrm flipV="1">
            <a:off x="4932362" y="1976646"/>
            <a:ext cx="863774" cy="372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15ED-E220-420F-86D9-19F01474A5F1}" type="datetime1">
              <a:rPr lang="es-ES_tradnl"/>
              <a:t>02/11/2023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0E87-6DFA-430A-BCB1-03FA2DB67087}" type="slidenum">
              <a:rPr lang="es-ES_tradnl"/>
              <a:t>11</a:t>
            </a:fld>
            <a:endParaRPr lang="es-ES_tradnl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972425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400" dirty="0"/>
              <a:t>Las cadenas de caracteres se pueden comparar con (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=</a:t>
            </a:r>
            <a:r>
              <a:rPr lang="es-ES_tradnl" sz="2400" dirty="0"/>
              <a:t>) y diferente (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&lt;&gt;</a:t>
            </a:r>
            <a:r>
              <a:rPr lang="es-ES_tradnl" sz="2400" dirty="0">
                <a:latin typeface="SimSun" panose="02010600030101010101" pitchFamily="2" charset="-122"/>
              </a:rPr>
              <a:t>,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ES_tradnl" sz="2000" dirty="0">
                <a:solidFill>
                  <a:schemeClr val="accent2"/>
                </a:solidFill>
                <a:latin typeface="SimSun" panose="02010600030101010101" pitchFamily="2" charset="-122"/>
              </a:rPr>
              <a:t>!=</a:t>
            </a:r>
            <a:r>
              <a:rPr lang="es-ES_tradnl" sz="2400" dirty="0"/>
              <a:t>)</a:t>
            </a:r>
            <a:r>
              <a:rPr lang="es-ES_tradnl" sz="2400" dirty="0">
                <a:solidFill>
                  <a:srgbClr val="CC3300"/>
                </a:solidFill>
              </a:rPr>
              <a:t>*</a:t>
            </a:r>
            <a:endParaRPr lang="es-ES_tradnl" sz="2400" dirty="0"/>
          </a:p>
          <a:p>
            <a:pPr>
              <a:lnSpc>
                <a:spcPct val="90000"/>
              </a:lnSpc>
            </a:pPr>
            <a:r>
              <a:rPr lang="es-ES_tradnl" sz="2400" dirty="0"/>
              <a:t>También se puede usar el operador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LIKE</a:t>
            </a:r>
            <a:r>
              <a:rPr lang="es-ES_tradnl" sz="2400" dirty="0"/>
              <a:t> para expresar comparaciones de cadenas de caracteres más complejas:</a:t>
            </a:r>
          </a:p>
          <a:p>
            <a:pPr lvl="1">
              <a:lnSpc>
                <a:spcPct val="90000"/>
              </a:lnSpc>
            </a:pPr>
            <a:r>
              <a:rPr lang="es-ES_tradnl" sz="2000" dirty="0"/>
              <a:t>El carácter </a:t>
            </a:r>
            <a:r>
              <a:rPr lang="es-ES_tradnl" sz="2000" dirty="0">
                <a:solidFill>
                  <a:schemeClr val="accent2"/>
                </a:solidFill>
                <a:latin typeface="SimSun" panose="02010600030101010101" pitchFamily="2" charset="-122"/>
              </a:rPr>
              <a:t>%</a:t>
            </a:r>
            <a:r>
              <a:rPr lang="es-ES_tradnl" sz="2000" dirty="0"/>
              <a:t> remplaza cualquier </a:t>
            </a:r>
            <a:r>
              <a:rPr lang="es-ES_tradnl" sz="2000" dirty="0" err="1"/>
              <a:t>subcadena</a:t>
            </a:r>
            <a:endParaRPr lang="es-ES_tradnl" sz="2000" dirty="0"/>
          </a:p>
          <a:p>
            <a:pPr lvl="1">
              <a:lnSpc>
                <a:spcPct val="90000"/>
              </a:lnSpc>
            </a:pPr>
            <a:r>
              <a:rPr lang="es-ES_tradnl" sz="2000" dirty="0"/>
              <a:t>El carácter </a:t>
            </a:r>
            <a:r>
              <a:rPr lang="es-ES_tradnl" sz="2000" dirty="0">
                <a:solidFill>
                  <a:schemeClr val="accent2"/>
                </a:solidFill>
                <a:latin typeface="SimSun" panose="02010600030101010101" pitchFamily="2" charset="-122"/>
              </a:rPr>
              <a:t>_</a:t>
            </a:r>
            <a:r>
              <a:rPr lang="es-ES_tradnl" sz="2000" dirty="0"/>
              <a:t> remplaza un carácter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ES_tradnl" sz="2000" dirty="0"/>
          </a:p>
          <a:p>
            <a:pPr>
              <a:lnSpc>
                <a:spcPct val="90000"/>
              </a:lnSpc>
            </a:pPr>
            <a:r>
              <a:rPr lang="es-ES_tradnl" sz="2400" dirty="0"/>
              <a:t>Ejemplos:</a:t>
            </a:r>
          </a:p>
          <a:p>
            <a:pPr lvl="1">
              <a:lnSpc>
                <a:spcPct val="90000"/>
              </a:lnSpc>
            </a:pPr>
            <a:r>
              <a:rPr lang="es-ES_tradnl" sz="2000" dirty="0">
                <a:solidFill>
                  <a:schemeClr val="accent2"/>
                </a:solidFill>
                <a:latin typeface="SimSun" panose="02010600030101010101" pitchFamily="2" charset="-122"/>
              </a:rPr>
              <a:t>atributo LIKE </a:t>
            </a:r>
            <a:r>
              <a:rPr lang="es-ES_tradnl" sz="2000" dirty="0">
                <a:solidFill>
                  <a:schemeClr val="accent2"/>
                </a:solidFill>
              </a:rPr>
              <a:t>'</a:t>
            </a:r>
            <a:r>
              <a:rPr lang="es-ES_tradnl" sz="2000" dirty="0" err="1">
                <a:solidFill>
                  <a:schemeClr val="accent2"/>
                </a:solidFill>
                <a:latin typeface="SimSun" panose="02010600030101010101" pitchFamily="2" charset="-122"/>
              </a:rPr>
              <a:t>amer</a:t>
            </a:r>
            <a:r>
              <a:rPr lang="es-ES_tradnl" sz="2000" dirty="0">
                <a:solidFill>
                  <a:schemeClr val="accent2"/>
                </a:solidFill>
                <a:latin typeface="SimSun" panose="02010600030101010101" pitchFamily="2" charset="-122"/>
              </a:rPr>
              <a:t>%</a:t>
            </a:r>
            <a:r>
              <a:rPr lang="es-ES_tradnl" sz="2000" dirty="0">
                <a:solidFill>
                  <a:schemeClr val="accent2"/>
                </a:solidFill>
              </a:rPr>
              <a:t>'</a:t>
            </a:r>
            <a:r>
              <a:rPr lang="es-ES_tradnl" sz="2000" dirty="0"/>
              <a:t> : cadenas que comiencen por '</a:t>
            </a:r>
            <a:r>
              <a:rPr lang="es-ES_tradnl" sz="2000" dirty="0" err="1"/>
              <a:t>amer</a:t>
            </a:r>
            <a:r>
              <a:rPr lang="es-ES_tradnl" sz="2000" dirty="0"/>
              <a:t>'</a:t>
            </a:r>
          </a:p>
          <a:p>
            <a:pPr lvl="1">
              <a:lnSpc>
                <a:spcPct val="90000"/>
              </a:lnSpc>
            </a:pPr>
            <a:r>
              <a:rPr lang="es-ES_tradnl" sz="2000" dirty="0">
                <a:solidFill>
                  <a:schemeClr val="accent2"/>
                </a:solidFill>
                <a:latin typeface="SimSun" panose="02010600030101010101" pitchFamily="2" charset="-122"/>
              </a:rPr>
              <a:t>atributo LIKE </a:t>
            </a:r>
            <a:r>
              <a:rPr lang="es-ES_tradnl" sz="2000" dirty="0">
                <a:solidFill>
                  <a:schemeClr val="accent2"/>
                </a:solidFill>
              </a:rPr>
              <a:t>'</a:t>
            </a:r>
            <a:r>
              <a:rPr lang="es-ES_tradnl" sz="2000" dirty="0">
                <a:solidFill>
                  <a:schemeClr val="accent2"/>
                </a:solidFill>
                <a:latin typeface="SimSun" panose="02010600030101010101" pitchFamily="2" charset="-122"/>
              </a:rPr>
              <a:t>%</a:t>
            </a:r>
            <a:r>
              <a:rPr lang="es-ES_tradnl" sz="2000" dirty="0" err="1">
                <a:solidFill>
                  <a:schemeClr val="accent2"/>
                </a:solidFill>
                <a:latin typeface="SimSun" panose="02010600030101010101" pitchFamily="2" charset="-122"/>
              </a:rPr>
              <a:t>eri</a:t>
            </a:r>
            <a:r>
              <a:rPr lang="es-ES_tradnl" sz="2000" dirty="0">
                <a:solidFill>
                  <a:schemeClr val="accent2"/>
                </a:solidFill>
                <a:latin typeface="SimSun" panose="02010600030101010101" pitchFamily="2" charset="-122"/>
              </a:rPr>
              <a:t>%</a:t>
            </a:r>
            <a:r>
              <a:rPr lang="es-ES_tradnl" sz="2000" dirty="0">
                <a:solidFill>
                  <a:schemeClr val="accent2"/>
                </a:solidFill>
              </a:rPr>
              <a:t>'</a:t>
            </a:r>
            <a:r>
              <a:rPr lang="es-ES_tradnl" sz="2000" dirty="0"/>
              <a:t> : cadenas que contengan '</a:t>
            </a:r>
            <a:r>
              <a:rPr lang="es-ES_tradnl" sz="2000" dirty="0" err="1"/>
              <a:t>eri</a:t>
            </a:r>
            <a:r>
              <a:rPr lang="es-ES_tradnl" sz="2000" dirty="0"/>
              <a:t>'</a:t>
            </a:r>
          </a:p>
          <a:p>
            <a:pPr lvl="1">
              <a:lnSpc>
                <a:spcPct val="90000"/>
              </a:lnSpc>
            </a:pPr>
            <a:r>
              <a:rPr lang="es-ES_tradnl" sz="2000" dirty="0">
                <a:solidFill>
                  <a:schemeClr val="accent2"/>
                </a:solidFill>
                <a:latin typeface="SimSun" panose="02010600030101010101" pitchFamily="2" charset="-122"/>
              </a:rPr>
              <a:t>atributo LIKE </a:t>
            </a:r>
            <a:r>
              <a:rPr lang="es-ES_tradnl" sz="2000" dirty="0">
                <a:solidFill>
                  <a:schemeClr val="accent2"/>
                </a:solidFill>
              </a:rPr>
              <a:t>'</a:t>
            </a:r>
            <a:r>
              <a:rPr lang="es-ES_tradnl" sz="2000" dirty="0">
                <a:solidFill>
                  <a:schemeClr val="accent2"/>
                </a:solidFill>
                <a:latin typeface="SimSun" panose="02010600030101010101" pitchFamily="2" charset="-122"/>
              </a:rPr>
              <a:t>___%</a:t>
            </a:r>
            <a:r>
              <a:rPr lang="es-ES_tradnl" sz="2000" dirty="0">
                <a:solidFill>
                  <a:schemeClr val="accent2"/>
                </a:solidFill>
              </a:rPr>
              <a:t>' </a:t>
            </a:r>
            <a:r>
              <a:rPr lang="es-ES_tradnl" sz="2000" dirty="0"/>
              <a:t>: cadenas que tengan al menos tres </a:t>
            </a:r>
            <a:r>
              <a:rPr lang="es-ES" altLang="es-ES_tradnl" sz="2000" dirty="0"/>
              <a:t>caracteres</a:t>
            </a:r>
            <a:endParaRPr lang="es-ES_tradnl" sz="2000" dirty="0"/>
          </a:p>
          <a:p>
            <a:pPr lvl="1">
              <a:lnSpc>
                <a:spcPct val="90000"/>
              </a:lnSpc>
              <a:buFontTx/>
              <a:buNone/>
            </a:pPr>
            <a:endParaRPr lang="es-MX" sz="18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rgbClr val="CC3300"/>
                </a:solidFill>
              </a:rPr>
              <a:t>*</a:t>
            </a:r>
            <a:r>
              <a:rPr lang="es-MX" sz="1800" dirty="0"/>
              <a:t>También se pueden comparar cadenas con </a:t>
            </a:r>
            <a:r>
              <a:rPr lang="es-MX" sz="1800" dirty="0">
                <a:solidFill>
                  <a:schemeClr val="accent2"/>
                </a:solidFill>
                <a:latin typeface="SimSun" panose="02010600030101010101" pitchFamily="2" charset="-122"/>
              </a:rPr>
              <a:t>&gt;</a:t>
            </a:r>
            <a:r>
              <a:rPr lang="es-MX" sz="1800" dirty="0"/>
              <a:t>,</a:t>
            </a:r>
            <a:r>
              <a:rPr lang="es-MX" sz="1800" dirty="0">
                <a:solidFill>
                  <a:schemeClr val="accent2"/>
                </a:solidFill>
                <a:latin typeface="SimSun" panose="02010600030101010101" pitchFamily="2" charset="-122"/>
              </a:rPr>
              <a:t>&lt;</a:t>
            </a:r>
            <a:r>
              <a:rPr lang="es-MX" sz="1800" dirty="0">
                <a:latin typeface="SimSun" panose="02010600030101010101" pitchFamily="2" charset="-122"/>
              </a:rPr>
              <a:t>,</a:t>
            </a:r>
            <a:r>
              <a:rPr lang="es-MX" sz="1800" dirty="0"/>
              <a:t> etc.; según el código ASCII.</a:t>
            </a:r>
            <a:endParaRPr lang="es-ES_tradnl" sz="1800" dirty="0"/>
          </a:p>
        </p:txBody>
      </p:sp>
    </p:spTree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3870" y="1147420"/>
            <a:ext cx="7772400" cy="4114800"/>
          </a:xfrm>
        </p:spPr>
        <p:txBody>
          <a:bodyPr/>
          <a:lstStyle/>
          <a:p>
            <a:r>
              <a:rPr lang="es-ES" dirty="0"/>
              <a:t>Operador de concatenación: ||</a:t>
            </a:r>
          </a:p>
          <a:p>
            <a:pPr marL="0" indent="0">
              <a:buNone/>
            </a:pPr>
            <a:endParaRPr lang="es-ES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SELECT nombre||</a:t>
            </a:r>
            <a:r>
              <a:rPr lang="es-ES_tradnl" sz="2400" dirty="0">
                <a:solidFill>
                  <a:schemeClr val="accent2"/>
                </a:solidFill>
              </a:rPr>
              <a:t> ' ' </a:t>
            </a:r>
            <a:r>
              <a:rPr 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|| edad </a:t>
            </a:r>
            <a:r>
              <a:rPr lang="es-ES" sz="2400" dirty="0">
                <a:solidFill>
                  <a:srgbClr val="FF0000"/>
                </a:solidFill>
                <a:latin typeface="SimSun" panose="02010600030101010101" pitchFamily="2" charset="-122"/>
              </a:rPr>
              <a:t>AS</a:t>
            </a:r>
            <a:r>
              <a:rPr 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ES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nomyedad</a:t>
            </a:r>
            <a:endParaRPr lang="es-ES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FROM empleado;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C75-F2EF-409C-8C4D-8C1826CCF978}" type="datetime1">
              <a:rPr lang="es-ES_tradnl" smtClean="0"/>
              <a:t>02/11/2023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B72B-E0E5-4BC8-A59F-86EA4388E71F}" type="slidenum">
              <a:rPr lang="es-ES_tradnl" smtClean="0"/>
              <a:t>12</a:t>
            </a:fld>
            <a:endParaRPr lang="es-ES_tradnl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141025" y="3470897"/>
          <a:ext cx="2147888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Hoja de cálculo" r:id="rId3" imgW="2114550" imgH="2314575" progId="Excel.Sheet.8">
                  <p:embed/>
                </p:oleObj>
              </mc:Choice>
              <mc:Fallback>
                <p:oleObj name="Hoja de cálculo" r:id="rId3" imgW="2114550" imgH="2314575" progId="Excel.Sheet.8">
                  <p:embed/>
                  <p:pic>
                    <p:nvPicPr>
                      <p:cNvPr id="0" name="Picture 69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025" y="3470897"/>
                        <a:ext cx="2147888" cy="2352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ector recto de flecha 8"/>
          <p:cNvCxnSpPr/>
          <p:nvPr/>
        </p:nvCxnSpPr>
        <p:spPr bwMode="auto">
          <a:xfrm>
            <a:off x="3794364" y="2640218"/>
            <a:ext cx="216024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CuadroTexto 9"/>
          <p:cNvSpPr txBox="1"/>
          <p:nvPr/>
        </p:nvSpPr>
        <p:spPr>
          <a:xfrm>
            <a:off x="6036882" y="2928250"/>
            <a:ext cx="2267272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dirty="0"/>
              <a:t>En algunos SGBD se debe usar la función TO_CHAR si se va a concatenar con un NUMBER</a:t>
            </a:r>
          </a:p>
        </p:txBody>
      </p:sp>
      <p:cxnSp>
        <p:nvCxnSpPr>
          <p:cNvPr id="11" name="Conector recto de flecha 10"/>
          <p:cNvCxnSpPr/>
          <p:nvPr/>
        </p:nvCxnSpPr>
        <p:spPr bwMode="auto">
          <a:xfrm flipV="1">
            <a:off x="4757786" y="764704"/>
            <a:ext cx="1433142" cy="13931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CuadroTexto 11"/>
          <p:cNvSpPr txBox="1"/>
          <p:nvPr/>
        </p:nvSpPr>
        <p:spPr>
          <a:xfrm>
            <a:off x="6190928" y="193527"/>
            <a:ext cx="226727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</a:rPr>
              <a:t>Operador de renombrado, en algunos SGBD no es necesario usarlo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259632" y="3470897"/>
            <a:ext cx="144757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dirty="0"/>
              <a:t>Un espacio</a:t>
            </a:r>
          </a:p>
        </p:txBody>
      </p:sp>
      <p:cxnSp>
        <p:nvCxnSpPr>
          <p:cNvPr id="8" name="Conector recto de flecha 7"/>
          <p:cNvCxnSpPr/>
          <p:nvPr/>
        </p:nvCxnSpPr>
        <p:spPr bwMode="auto">
          <a:xfrm flipH="1">
            <a:off x="2667709" y="2420888"/>
            <a:ext cx="572748" cy="1050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2278" y="1052736"/>
            <a:ext cx="7772400" cy="4824536"/>
          </a:xfrm>
        </p:spPr>
        <p:txBody>
          <a:bodyPr/>
          <a:lstStyle/>
          <a:p>
            <a:r>
              <a:rPr lang="es-ES" dirty="0"/>
              <a:t>Para comparar con nulos: </a:t>
            </a:r>
            <a:r>
              <a:rPr 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IS NULL </a:t>
            </a:r>
            <a:r>
              <a:rPr lang="es-ES" dirty="0"/>
              <a:t>e </a:t>
            </a:r>
            <a:r>
              <a:rPr 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IS NOT NULL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SELECT * FROM empleado WHERE </a:t>
            </a:r>
            <a:r>
              <a:rPr lang="es-ES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depto</a:t>
            </a:r>
            <a:r>
              <a:rPr 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IS NULL;</a:t>
            </a:r>
          </a:p>
          <a:p>
            <a:endParaRPr lang="es-ES" dirty="0"/>
          </a:p>
          <a:p>
            <a:r>
              <a:rPr lang="es-ES" dirty="0"/>
              <a:t>Para cambiar un nulo por un valor: </a:t>
            </a:r>
            <a:r>
              <a:rPr 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NVL </a:t>
            </a:r>
            <a:r>
              <a:rPr lang="es-ES" sz="2400" dirty="0"/>
              <a:t>(en Oracle), </a:t>
            </a:r>
            <a:r>
              <a:rPr 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COALESCE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SELECT </a:t>
            </a:r>
            <a:r>
              <a:rPr lang="es-ES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codigo</a:t>
            </a:r>
            <a:r>
              <a:rPr lang="es-E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, COALESCE(depto,-1) FROM empleado;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C75-F2EF-409C-8C4D-8C1826CCF978}" type="datetime1">
              <a:rPr lang="es-ES_tradnl" smtClean="0"/>
              <a:t>02/11/2023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B72B-E0E5-4BC8-A59F-86EA4388E71F}" type="slidenum">
              <a:rPr lang="es-ES_tradnl" smtClean="0"/>
              <a:t>13</a:t>
            </a:fld>
            <a:endParaRPr lang="es-ES_tradnl"/>
          </a:p>
        </p:txBody>
      </p:sp>
    </p:spTree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52AF-9D2C-41E0-9D9E-AA88EBF7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cláusula</a:t>
            </a:r>
            <a:r>
              <a:rPr lang="en-US" dirty="0"/>
              <a:t> 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73D2-81D6-4F52-8CB9-746CD7F8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44" y="1844824"/>
            <a:ext cx="827868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SELECT </a:t>
            </a:r>
            <a:r>
              <a:rPr lang="en-US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sn</a:t>
            </a:r>
            <a:r>
              <a:rPr lang="en-U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      (CASE WHEN </a:t>
            </a:r>
            <a:r>
              <a:rPr lang="en-US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situacion</a:t>
            </a:r>
            <a:r>
              <a:rPr lang="en-U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&lt; 20 THEN 'Malo'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            WHEN </a:t>
            </a:r>
            <a:r>
              <a:rPr lang="en-US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situacion</a:t>
            </a:r>
            <a:r>
              <a:rPr lang="en-U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&lt; 30 THEN 'Regular'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            ELSE 'Bueno'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       END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      ) AS </a:t>
            </a:r>
            <a:r>
              <a:rPr lang="en-US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tipoprov</a:t>
            </a:r>
            <a:endParaRPr lang="en-US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FROM s;</a:t>
            </a:r>
          </a:p>
          <a:p>
            <a:pPr marL="0" indent="0">
              <a:buNone/>
            </a:pPr>
            <a:endParaRPr lang="en-US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Quitar</a:t>
            </a:r>
            <a:r>
              <a:rPr lang="en-US" dirty="0"/>
              <a:t> la </a:t>
            </a:r>
            <a:r>
              <a:rPr lang="en-US" dirty="0" err="1"/>
              <a:t>línea</a:t>
            </a:r>
            <a:r>
              <a:rPr lang="en-US" dirty="0"/>
              <a:t> </a:t>
            </a:r>
            <a:r>
              <a:rPr lang="en-US" sz="2400" dirty="0">
                <a:solidFill>
                  <a:schemeClr val="accent2"/>
                </a:solidFill>
                <a:latin typeface="SimSun" panose="02010600030101010101" pitchFamily="2" charset="-122"/>
              </a:rPr>
              <a:t>ELSE '</a:t>
            </a:r>
            <a:r>
              <a:rPr lang="en-US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Bueno'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que </a:t>
            </a:r>
            <a:r>
              <a:rPr lang="en-US" dirty="0" err="1"/>
              <a:t>ocurre</a:t>
            </a: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4B4B-3F1B-4CB1-9324-D6878397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C75-F2EF-409C-8C4D-8C1826CCF978}" type="datetime1">
              <a:rPr lang="es-ES_tradnl" smtClean="0"/>
              <a:t>02/11/2023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B7C2-10DF-46CB-BFE1-1E8D79E0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0170-F8FC-417A-9671-F61B2EAE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B72B-E0E5-4BC8-A59F-86EA4388E71F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8322718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2EB5-EBC5-400E-BAB9-3258E19E6D6C}" type="datetime1">
              <a:rPr lang="es-ES_tradnl"/>
              <a:t>02/11/2023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F2DD-BDE1-4312-B971-EB69E2BEC01B}" type="slidenum">
              <a:rPr lang="es-ES_tradnl"/>
              <a:t>15</a:t>
            </a:fld>
            <a:endParaRPr lang="es-ES_tradnl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4594225"/>
          </a:xfrm>
        </p:spPr>
        <p:txBody>
          <a:bodyPr/>
          <a:lstStyle/>
          <a:p>
            <a:r>
              <a:rPr lang="es-ES_tradnl" i="1" dirty="0" err="1"/>
              <a:t>Joins</a:t>
            </a:r>
            <a:r>
              <a:rPr lang="es-ES_tradnl" dirty="0"/>
              <a:t>:</a:t>
            </a:r>
          </a:p>
          <a:p>
            <a:pPr lvl="1"/>
            <a:r>
              <a:rPr lang="es-ES_tradnl" dirty="0"/>
              <a:t>Mediante la cláusula </a:t>
            </a: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INNER JOIN</a:t>
            </a:r>
            <a:r>
              <a:rPr lang="es-ES_tradnl" dirty="0"/>
              <a:t> </a:t>
            </a:r>
            <a:r>
              <a:rPr lang="es-ES_tradnl" dirty="0">
                <a:solidFill>
                  <a:schemeClr val="accent2"/>
                </a:solidFill>
              </a:rPr>
              <a:t>…</a:t>
            </a:r>
            <a:r>
              <a:rPr lang="es-ES_tradnl" dirty="0"/>
              <a:t> </a:t>
            </a: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ON</a:t>
            </a:r>
          </a:p>
          <a:p>
            <a:pPr lvl="1"/>
            <a:r>
              <a:rPr lang="es-ES_tradnl" dirty="0"/>
              <a:t>Se puede usar cualquier operador de comparación diferente al de igualdad produciendo </a:t>
            </a:r>
            <a:r>
              <a:rPr lang="es-ES_tradnl" i="1" dirty="0"/>
              <a:t>theta</a:t>
            </a:r>
            <a:r>
              <a:rPr lang="es-ES_tradnl" dirty="0"/>
              <a:t> </a:t>
            </a:r>
            <a:r>
              <a:rPr lang="es-ES_tradnl" i="1" dirty="0" err="1"/>
              <a:t>joins</a:t>
            </a:r>
            <a:endParaRPr lang="es-ES_tradnl" i="1" dirty="0"/>
          </a:p>
          <a:p>
            <a:pPr lvl="1"/>
            <a:r>
              <a:rPr lang="es-ES_tradnl" dirty="0"/>
              <a:t>La forma “clásica” para hacer un </a:t>
            </a:r>
            <a:r>
              <a:rPr lang="es-ES_tradnl" i="1" dirty="0" err="1"/>
              <a:t>join</a:t>
            </a:r>
            <a:r>
              <a:rPr lang="es-ES_tradnl" dirty="0"/>
              <a:t> es comparar los atributos de </a:t>
            </a:r>
            <a:r>
              <a:rPr lang="es-ES_tradnl" i="1" dirty="0" err="1"/>
              <a:t>join</a:t>
            </a:r>
            <a:r>
              <a:rPr lang="es-ES_tradnl" dirty="0"/>
              <a:t> en la cláusula </a:t>
            </a: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WHERE</a:t>
            </a:r>
          </a:p>
          <a:p>
            <a:pPr lvl="1"/>
            <a:r>
              <a:rPr lang="es-ES_tradnl" dirty="0"/>
              <a:t>Otra forma es usar la cláusula </a:t>
            </a: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NATURAL JOIN</a:t>
            </a:r>
            <a:endParaRPr lang="es-ES_tradnl" dirty="0"/>
          </a:p>
        </p:txBody>
      </p:sp>
    </p:spTree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D916-2807-4F34-A0EA-22C9491B92D4}" type="datetime1">
              <a:rPr lang="es-ES_tradnl"/>
              <a:t>02/11/2023</a:t>
            </a:fld>
            <a:endParaRPr lang="es-ES_tradnl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713B-5BD7-4673-91C2-EA78E2587C46}" type="slidenum">
              <a:rPr lang="es-ES_tradnl"/>
              <a:t>16</a:t>
            </a:fld>
            <a:endParaRPr lang="es-ES_tradnl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7772400" cy="647700"/>
          </a:xfrm>
        </p:spPr>
        <p:txBody>
          <a:bodyPr/>
          <a:lstStyle/>
          <a:p>
            <a:pPr>
              <a:buFontTx/>
              <a:buNone/>
            </a:pPr>
            <a:r>
              <a:rPr lang="es-ES_tradnl"/>
              <a:t>Sean las relaciones:</a:t>
            </a:r>
          </a:p>
          <a:p>
            <a:endParaRPr lang="es-ES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684213" y="2636838"/>
          <a:ext cx="4410075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4" name="Hoja de cálculo" r:id="rId3" imgW="6501130" imgH="3486150" progId="Excel.Sheet.8">
                  <p:embed/>
                </p:oleObj>
              </mc:Choice>
              <mc:Fallback>
                <p:oleObj name="Hoja de cálculo" r:id="rId3" imgW="6501130" imgH="348615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36838"/>
                        <a:ext cx="4410075" cy="2363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5435600" y="2636838"/>
          <a:ext cx="26987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5" name="Hoja de cálculo" r:id="rId5" imgW="3986530" imgH="2486025" progId="Excel.Sheet.8">
                  <p:embed/>
                </p:oleObj>
              </mc:Choice>
              <mc:Fallback>
                <p:oleObj name="Hoja de cálculo" r:id="rId5" imgW="3986530" imgH="2486025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636838"/>
                        <a:ext cx="2698750" cy="167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331913" y="206057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2800" b="1"/>
              <a:t>EMPLEADO</a:t>
            </a:r>
            <a:endParaRPr lang="es-ES_tradnl" sz="2800" b="1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219700" y="1989138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2800" b="1"/>
              <a:t>DEPARTAMENTO</a:t>
            </a:r>
            <a:endParaRPr lang="es-ES_tradnl" sz="2800" b="1"/>
          </a:p>
        </p:txBody>
      </p:sp>
    </p:spTree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40AD-0249-4F23-BBC2-0F59B29C8D23}" type="datetime1">
              <a:rPr lang="es-ES_tradnl"/>
              <a:t>02/11/2023</a:t>
            </a:fld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897D-CD56-446E-9EFF-F00761F0D1A4}" type="slidenum">
              <a:rPr lang="es-ES_tradnl"/>
              <a:t>17</a:t>
            </a:fld>
            <a:endParaRPr lang="es-ES_tradnl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748712" cy="4824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2400" dirty="0"/>
              <a:t>Ejemplos de </a:t>
            </a:r>
            <a:r>
              <a:rPr lang="es-ES_tradnl" sz="2400" i="1" dirty="0" err="1"/>
              <a:t>joins</a:t>
            </a:r>
            <a:r>
              <a:rPr lang="es-ES_tradnl" sz="2400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/>
              <a:t>a)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SELECT *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 FROM empleado INNER JOIN departamento 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	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empleado.depto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=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departamento.depto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sz="2400" dirty="0">
              <a:latin typeface="SimSun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/>
              <a:t>b)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SELECT *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 FROM empleado, departamento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 WHERE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empleado.depto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=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departamento.depto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/>
              <a:t>c) Nótese que la siguiente consulta imprime </a:t>
            </a:r>
            <a:r>
              <a:rPr lang="es-ES_tradnl" sz="2400" b="1" dirty="0"/>
              <a:t>solo una vez</a:t>
            </a:r>
            <a:r>
              <a:rPr lang="es-ES_tradnl" sz="2400" dirty="0"/>
              <a:t> el atributo de </a:t>
            </a:r>
            <a:r>
              <a:rPr lang="es-ES_tradnl" sz="2400" i="1" dirty="0" err="1"/>
              <a:t>join</a:t>
            </a:r>
            <a:r>
              <a:rPr lang="es-ES_tradnl" sz="2400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latin typeface="SimSun" panose="02010600030101010101" pitchFamily="2" charset="-122"/>
              </a:rPr>
              <a:t> 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SELECT *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 FROM empleado NATURAL JOIN departamento;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390106" y="6027223"/>
            <a:ext cx="52593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000" dirty="0"/>
              <a:t>Equivale a </a:t>
            </a:r>
            <a:r>
              <a:rPr lang="es-CO" sz="2000" dirty="0">
                <a:solidFill>
                  <a:schemeClr val="accent2"/>
                </a:solidFill>
              </a:rPr>
              <a:t>EMPLEADO </a:t>
            </a:r>
            <a:r>
              <a:rPr lang="en-US" sz="2000" dirty="0">
                <a:solidFill>
                  <a:schemeClr val="accent2"/>
                </a:solidFill>
              </a:rPr>
              <a:t>⋈</a:t>
            </a:r>
            <a:r>
              <a:rPr lang="es-CO" sz="2000" dirty="0">
                <a:solidFill>
                  <a:schemeClr val="accent2"/>
                </a:solidFill>
              </a:rPr>
              <a:t> DEPARTAMENTO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4464050" y="5766974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8781-923B-485F-BAFB-1A227540422B}" type="datetime1">
              <a:rPr lang="es-ES_tradnl"/>
              <a:t>02/11/2023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9212-36AF-44BB-9D80-075098F67721}" type="slidenum">
              <a:rPr lang="es-ES_tradnl"/>
              <a:t>18</a:t>
            </a:fld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Los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INNER </a:t>
            </a:r>
            <a:r>
              <a:rPr lang="es-ES_tradnl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JOIN</a:t>
            </a:r>
            <a:r>
              <a:rPr lang="es-ES_tradnl" sz="2800" dirty="0" err="1"/>
              <a:t>s</a:t>
            </a:r>
            <a:r>
              <a:rPr lang="es-ES_tradnl" sz="2800" dirty="0"/>
              <a:t> se pueden anidar para lograr una sucesión de </a:t>
            </a:r>
            <a:r>
              <a:rPr lang="es-ES_tradnl" sz="2800" i="1" dirty="0" err="1"/>
              <a:t>joins</a:t>
            </a:r>
            <a:r>
              <a:rPr lang="es-ES_tradnl" sz="2800" dirty="0"/>
              <a:t>. Además los atributos de </a:t>
            </a:r>
            <a:r>
              <a:rPr lang="es-ES_tradnl" sz="2800" i="1" dirty="0" err="1"/>
              <a:t>join</a:t>
            </a:r>
            <a:r>
              <a:rPr lang="es-ES_tradnl" sz="2800" dirty="0"/>
              <a:t> no se tienen que llamar igual entre las tablas:</a:t>
            </a:r>
          </a:p>
          <a:p>
            <a:pPr>
              <a:lnSpc>
                <a:spcPct val="90000"/>
              </a:lnSpc>
            </a:pPr>
            <a:endParaRPr lang="es-ES_tradnl" sz="2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SELECT *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FROM (t1 INNER JOIN t2 ON t1.a = t2.b)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         INNER JOIN t3 ON t1.b = t3.c;</a:t>
            </a:r>
          </a:p>
          <a:p>
            <a:pPr>
              <a:lnSpc>
                <a:spcPct val="90000"/>
              </a:lnSpc>
            </a:pPr>
            <a:endParaRPr lang="es-ES_tradnl" sz="2800" dirty="0"/>
          </a:p>
        </p:txBody>
      </p:sp>
    </p:spTree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4644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Se puede usar la cláusula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AS</a:t>
            </a:r>
            <a:r>
              <a:rPr lang="es-ES_tradnl" sz="2800" dirty="0"/>
              <a:t> para especificar alias para las tablas.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sz="2400" dirty="0"/>
              <a:t>	</a:t>
            </a:r>
            <a:r>
              <a:rPr lang="es-ES_tradnl" sz="2400" dirty="0">
                <a:solidFill>
                  <a:schemeClr val="accent2"/>
                </a:solidFill>
              </a:rPr>
              <a:t>	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SELECT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e.codigo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,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e.nombre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, d.*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		FROM empleado AS e, departamento AS 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		WHERE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e.depto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=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d.depto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ES_tradnl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sz="2400" dirty="0"/>
              <a:t>   </a:t>
            </a:r>
            <a:r>
              <a:rPr lang="es-ES_tradnl" sz="2400" b="1" dirty="0"/>
              <a:t>Nota</a:t>
            </a:r>
            <a:r>
              <a:rPr lang="es-ES_tradnl" sz="2400" dirty="0"/>
              <a:t>: </a:t>
            </a:r>
            <a:r>
              <a:rPr lang="es-ES_tradnl" sz="2400" dirty="0">
                <a:solidFill>
                  <a:schemeClr val="accent2"/>
                </a:solidFill>
              </a:rPr>
              <a:t>AS</a:t>
            </a:r>
            <a:r>
              <a:rPr lang="es-ES_tradnl" sz="2400" dirty="0"/>
              <a:t> hace parte del SQL estándar; sin embargo, algunos SGBD como </a:t>
            </a:r>
            <a:r>
              <a:rPr lang="es-ES_tradnl" sz="2400" b="1" dirty="0">
                <a:solidFill>
                  <a:srgbClr val="FF0000"/>
                </a:solidFill>
              </a:rPr>
              <a:t>Oracle no lo soportan para dar alias a las tablas (en Oracle se omite)</a:t>
            </a:r>
            <a:r>
              <a:rPr lang="es-ES_tradnl" sz="2400" dirty="0"/>
              <a:t>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</a:rPr>
              <a:t>   AS</a:t>
            </a:r>
            <a:r>
              <a:rPr lang="es-ES_tradnl" sz="2400" dirty="0"/>
              <a:t> también sirve para renombrar atributos (en este sentido</a:t>
            </a:r>
            <a:r>
              <a:rPr lang="es-ES_tradnl" sz="2400" dirty="0">
                <a:solidFill>
                  <a:srgbClr val="00B050"/>
                </a:solidFill>
              </a:rPr>
              <a:t> SÍ </a:t>
            </a:r>
            <a:r>
              <a:rPr lang="es-ES_tradnl" sz="2400" dirty="0"/>
              <a:t>funciona en Oracle, pero su uso es opcional).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C75-F2EF-409C-8C4D-8C1826CCF978}" type="datetime1">
              <a:rPr lang="es-ES_tradnl" smtClean="0"/>
              <a:t>02/11/2023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B72B-E0E5-4BC8-A59F-86EA4388E71F}" type="slidenum">
              <a:rPr lang="es-ES_tradnl" smtClean="0"/>
              <a:t>19</a:t>
            </a:fld>
            <a:endParaRPr lang="es-ES_tradnl"/>
          </a:p>
        </p:txBody>
      </p:sp>
    </p:spTree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0EF9-4E4D-4AF3-8458-C26AC9ED0BC1}" type="datetime1">
              <a:rPr lang="es-ES_tradnl"/>
              <a:t>02/11/2023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52BA-6647-40A2-A3CB-CC94266DB919}" type="slidenum">
              <a:rPr lang="es-ES_tradnl"/>
              <a:t>2</a:t>
            </a:fld>
            <a:endParaRPr lang="es-ES_tradnl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Structured Query Language (SQL)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989138"/>
            <a:ext cx="8136259" cy="4114800"/>
          </a:xfrm>
        </p:spPr>
        <p:txBody>
          <a:bodyPr/>
          <a:lstStyle/>
          <a:p>
            <a:r>
              <a:rPr lang="es-ES_tradnl" sz="2800" dirty="0"/>
              <a:t>Versión original: San José </a:t>
            </a:r>
            <a:r>
              <a:rPr lang="es-ES_tradnl" sz="2800" i="1" dirty="0" err="1"/>
              <a:t>Research</a:t>
            </a:r>
            <a:r>
              <a:rPr lang="es-ES_tradnl" sz="2800" i="1" dirty="0"/>
              <a:t> </a:t>
            </a:r>
            <a:r>
              <a:rPr lang="es-ES_tradnl" sz="2800" i="1" dirty="0" err="1"/>
              <a:t>Laboratory</a:t>
            </a:r>
            <a:r>
              <a:rPr lang="es-ES_tradnl" sz="2800" i="1" dirty="0"/>
              <a:t> </a:t>
            </a:r>
            <a:r>
              <a:rPr lang="es-ES_tradnl" sz="2800" dirty="0"/>
              <a:t>de IBM, mediados de 1970</a:t>
            </a:r>
          </a:p>
          <a:p>
            <a:r>
              <a:rPr lang="es-ES_tradnl" sz="2800" dirty="0"/>
              <a:t>Implementado por primera vez en un prototipo de IBM llamado </a:t>
            </a:r>
            <a:r>
              <a:rPr lang="es-ES_tradnl" sz="2800" dirty="0" err="1"/>
              <a:t>System</a:t>
            </a:r>
            <a:r>
              <a:rPr lang="es-ES_tradnl" sz="2800" dirty="0"/>
              <a:t> R</a:t>
            </a:r>
          </a:p>
          <a:p>
            <a:r>
              <a:rPr lang="es-ES_tradnl" sz="2800" dirty="0"/>
              <a:t>El </a:t>
            </a:r>
            <a:r>
              <a:rPr lang="es-ES_tradnl" sz="2800" i="1" dirty="0"/>
              <a:t>American </a:t>
            </a:r>
            <a:r>
              <a:rPr lang="es-ES_tradnl" sz="2800" i="1" dirty="0" err="1"/>
              <a:t>National</a:t>
            </a:r>
            <a:r>
              <a:rPr lang="es-ES_tradnl" sz="2800" i="1" dirty="0"/>
              <a:t> Standard </a:t>
            </a:r>
            <a:r>
              <a:rPr lang="es-ES_tradnl" sz="2800" i="1" dirty="0" err="1"/>
              <a:t>Institute</a:t>
            </a:r>
            <a:r>
              <a:rPr lang="es-ES_tradnl" sz="2800" i="1" dirty="0"/>
              <a:t> </a:t>
            </a:r>
            <a:r>
              <a:rPr lang="es-ES_tradnl" sz="2800" dirty="0"/>
              <a:t>(ANSI) publicó el estándar SQL en 1986</a:t>
            </a:r>
          </a:p>
          <a:p>
            <a:r>
              <a:rPr lang="es-ES_tradnl" sz="2800" dirty="0"/>
              <a:t>La última versión es </a:t>
            </a:r>
            <a:r>
              <a:rPr lang="es-ES_tradnl" sz="2800" dirty="0">
                <a:solidFill>
                  <a:srgbClr val="00B050"/>
                </a:solidFill>
              </a:rPr>
              <a:t>SQL:2023 </a:t>
            </a:r>
            <a:r>
              <a:rPr lang="es-ES_tradnl" sz="2800" dirty="0"/>
              <a:t>(soporta JSON y grafos)</a:t>
            </a:r>
          </a:p>
          <a:p>
            <a:r>
              <a:rPr lang="es-ES_tradnl" sz="2800" dirty="0"/>
              <a:t>Es el lenguaje estándar de los SGBD comerciales</a:t>
            </a:r>
          </a:p>
          <a:p>
            <a:endParaRPr lang="es-ES_tradnl" sz="2800" dirty="0"/>
          </a:p>
          <a:p>
            <a:endParaRPr lang="es-ES_tradnl" sz="2800" dirty="0"/>
          </a:p>
        </p:txBody>
      </p:sp>
    </p:spTree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E5C2-DC66-42AE-877A-FC85255BD58D}" type="datetime1">
              <a:rPr lang="es-ES_tradnl"/>
              <a:t>02/11/2023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51A1-B3DE-464C-A845-F7EB1A2F51F2}" type="slidenum">
              <a:rPr lang="es-ES_tradnl"/>
              <a:t>20</a:t>
            </a:fld>
            <a:endParaRPr lang="es-ES_tradnl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7772400" cy="4114800"/>
          </a:xfrm>
        </p:spPr>
        <p:txBody>
          <a:bodyPr/>
          <a:lstStyle/>
          <a:p>
            <a:r>
              <a:rPr lang="es-ES_tradnl"/>
              <a:t>Ejemplo: Sean las relaciones:</a:t>
            </a:r>
          </a:p>
          <a:p>
            <a:pPr lvl="1"/>
            <a:r>
              <a:rPr lang="es-ES_tradnl"/>
              <a:t>SOCIO (</a:t>
            </a:r>
            <a:r>
              <a:rPr lang="es-ES_tradnl" u="sng"/>
              <a:t>codsocio</a:t>
            </a:r>
            <a:r>
              <a:rPr lang="es-ES_tradnl"/>
              <a:t>, nombre, direccion, telefono)</a:t>
            </a:r>
          </a:p>
          <a:p>
            <a:pPr lvl="1"/>
            <a:r>
              <a:rPr lang="es-ES_tradnl"/>
              <a:t>PELICULA (</a:t>
            </a:r>
            <a:r>
              <a:rPr lang="es-ES_tradnl" u="sng"/>
              <a:t>codpeli</a:t>
            </a:r>
            <a:r>
              <a:rPr lang="es-ES_tradnl"/>
              <a:t>, titulo, genero)</a:t>
            </a:r>
          </a:p>
          <a:p>
            <a:pPr lvl="1"/>
            <a:r>
              <a:rPr lang="es-ES_tradnl"/>
              <a:t>COPIA (</a:t>
            </a:r>
            <a:r>
              <a:rPr lang="es-ES_tradnl" u="sng"/>
              <a:t>codcopia</a:t>
            </a:r>
            <a:r>
              <a:rPr lang="es-ES_tradnl"/>
              <a:t>, codpeli)</a:t>
            </a:r>
          </a:p>
          <a:p>
            <a:pPr lvl="1"/>
            <a:r>
              <a:rPr lang="es-ES_tradnl"/>
              <a:t>PRESTAMO (</a:t>
            </a:r>
            <a:r>
              <a:rPr lang="es-ES_tradnl" u="sng"/>
              <a:t>codsocio</a:t>
            </a:r>
            <a:r>
              <a:rPr lang="es-ES_tradnl"/>
              <a:t>, </a:t>
            </a:r>
            <a:r>
              <a:rPr lang="es-ES_tradnl" u="sng"/>
              <a:t>codcopia</a:t>
            </a:r>
            <a:r>
              <a:rPr lang="es-ES_tradnl"/>
              <a:t>, </a:t>
            </a:r>
            <a:r>
              <a:rPr lang="es-ES_tradnl" u="sng"/>
              <a:t>fecha_pres</a:t>
            </a:r>
            <a:r>
              <a:rPr lang="es-ES_tradnl"/>
              <a:t>, fecha_dev)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1116013" y="4868863"/>
            <a:ext cx="698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/>
              <a:t>Nota: Aquí se han subrayado los atributos que forman la CP de cada relación. </a:t>
            </a:r>
            <a:endParaRPr lang="es-ES_tradnl"/>
          </a:p>
        </p:txBody>
      </p:sp>
    </p:spTree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EC9-F64C-4807-84DC-9FB87989755F}" type="datetime1">
              <a:rPr lang="es-ES_tradnl"/>
              <a:t>02/11/2023</a:t>
            </a:fld>
            <a:endParaRPr lang="es-ES_tradnl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AF41-90E8-4248-83F9-78FFF8B1698E}" type="slidenum">
              <a:rPr lang="es-ES_tradnl"/>
              <a:t>21</a:t>
            </a:fld>
            <a:endParaRPr lang="es-ES_tradnl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594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dirty="0"/>
              <a:t>Ejemplo de una </a:t>
            </a:r>
            <a:r>
              <a:rPr lang="es-ES_tradnl" b="1" dirty="0" err="1"/>
              <a:t>subconsulta</a:t>
            </a:r>
            <a:r>
              <a:rPr lang="es-ES_tradnl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dirty="0"/>
              <a:t>	</a:t>
            </a:r>
            <a:r>
              <a:rPr lang="es-ES_tradnl" dirty="0" err="1"/>
              <a:t>Ej</a:t>
            </a:r>
            <a:r>
              <a:rPr lang="es-ES_tradnl" dirty="0"/>
              <a:t>: Mostrar el título de las películas que nunca se han prestado: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SELECT titulo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FROM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pelicula</a:t>
            </a:r>
            <a:endParaRPr lang="es-ES_tradnl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WHERE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codpeli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NOT IN (SELECT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co.codpeli</a:t>
            </a:r>
            <a:endParaRPr lang="es-ES_tradnl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		     FROM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prestamo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AS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pr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, copia AS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</a:t>
            </a:r>
            <a:endParaRPr lang="es-ES_tradnl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		     WHERE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pr.codcopia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=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co.codcopia</a:t>
            </a:r>
            <a:endParaRPr lang="es-ES_tradnl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		     );</a:t>
            </a:r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3276600" y="3213100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6011863" y="2349500"/>
            <a:ext cx="2881312" cy="822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/>
              <a:t>¿Será necesario usar acá </a:t>
            </a:r>
            <a:r>
              <a:rPr lang="es-CO">
                <a:solidFill>
                  <a:schemeClr val="accent2"/>
                </a:solidFill>
              </a:rPr>
              <a:t>DISTINCT</a:t>
            </a:r>
            <a:r>
              <a:rPr lang="es-CO"/>
              <a:t>?</a:t>
            </a: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4284663" y="3500438"/>
            <a:ext cx="15827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0" y="5703019"/>
            <a:ext cx="2916238" cy="822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dirty="0"/>
              <a:t>¿Sería recomendable incluir </a:t>
            </a:r>
            <a:r>
              <a:rPr lang="es-CO" dirty="0" err="1"/>
              <a:t>codpeli</a:t>
            </a:r>
            <a:r>
              <a:rPr lang="es-ES_tradnl" dirty="0"/>
              <a:t> acá?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H="1">
            <a:off x="323850" y="3213100"/>
            <a:ext cx="86360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A717-ECD8-42E5-B349-E8373A0A6B5D}" type="datetime1">
              <a:rPr lang="es-ES_tradnl"/>
              <a:t>02/11/2023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4E44-0D04-41A1-9880-77F508DEA458}" type="slidenum">
              <a:rPr lang="es-ES_tradnl"/>
              <a:t>22</a:t>
            </a:fld>
            <a:endParaRPr lang="es-ES_tradnl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2400" cy="4752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2800" dirty="0"/>
              <a:t>Se pueden usar funciones de agregados:</a:t>
            </a:r>
          </a:p>
          <a:p>
            <a:pPr lvl="1">
              <a:lnSpc>
                <a:spcPct val="80000"/>
              </a:lnSpc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SUM(atributo)</a:t>
            </a:r>
            <a:r>
              <a:rPr lang="es-ES_tradnl" sz="2400" dirty="0"/>
              <a:t>: Sumatoria de los valores del atributo.</a:t>
            </a:r>
          </a:p>
          <a:p>
            <a:pPr lvl="1">
              <a:lnSpc>
                <a:spcPct val="80000"/>
              </a:lnSpc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MAX(atributo)</a:t>
            </a:r>
            <a:r>
              <a:rPr lang="es-ES_tradnl" sz="2400" dirty="0"/>
              <a:t>: Valor máximo del atributo.</a:t>
            </a:r>
          </a:p>
          <a:p>
            <a:pPr lvl="1">
              <a:lnSpc>
                <a:spcPct val="80000"/>
              </a:lnSpc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MIN(atributo)</a:t>
            </a:r>
            <a:r>
              <a:rPr lang="es-ES_tradnl" sz="2400" dirty="0"/>
              <a:t>: Valor mínimo del atributo.</a:t>
            </a:r>
          </a:p>
          <a:p>
            <a:pPr lvl="1">
              <a:lnSpc>
                <a:spcPct val="80000"/>
              </a:lnSpc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AVG(atributo)</a:t>
            </a:r>
            <a:r>
              <a:rPr lang="es-ES_tradnl" sz="2400" dirty="0"/>
              <a:t>: Valor promedio del atributo.</a:t>
            </a:r>
          </a:p>
          <a:p>
            <a:pPr lvl="1">
              <a:lnSpc>
                <a:spcPct val="80000"/>
              </a:lnSpc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COUNT(atributo </a:t>
            </a:r>
            <a:r>
              <a:rPr lang="es-ES_tradnl" sz="2400" dirty="0">
                <a:latin typeface="SimSun" panose="02010600030101010101" pitchFamily="2" charset="-122"/>
              </a:rPr>
              <a:t>o</a:t>
            </a:r>
            <a:r>
              <a:rPr lang="es-ES_tradnl" sz="2400" b="1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*)</a:t>
            </a:r>
            <a:r>
              <a:rPr lang="es-ES_tradnl" sz="2400" dirty="0"/>
              <a:t>: Conteo de </a:t>
            </a:r>
            <a:r>
              <a:rPr lang="es-ES_tradnl" sz="2400" dirty="0" err="1"/>
              <a:t>tuplas</a:t>
            </a:r>
            <a:r>
              <a:rPr lang="es-ES_tradnl" sz="2400" dirty="0"/>
              <a:t>.</a:t>
            </a:r>
          </a:p>
          <a:p>
            <a:pPr>
              <a:lnSpc>
                <a:spcPct val="80000"/>
              </a:lnSpc>
            </a:pPr>
            <a:r>
              <a:rPr lang="es-ES_tradnl" sz="2800" dirty="0"/>
              <a:t>Se puede usar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GROUP BY</a:t>
            </a:r>
            <a:r>
              <a:rPr lang="es-ES_tradnl" sz="2800" dirty="0"/>
              <a:t> con estas funciones para consolidar por grupos (operador </a:t>
            </a:r>
            <a:r>
              <a:rPr 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Ģ</a:t>
            </a:r>
            <a:r>
              <a:rPr lang="es-ES_tradnl" sz="2800" dirty="0"/>
              <a:t> del álgebra)</a:t>
            </a:r>
          </a:p>
          <a:p>
            <a:pPr>
              <a:lnSpc>
                <a:spcPct val="80000"/>
              </a:lnSpc>
            </a:pPr>
            <a:r>
              <a:rPr lang="es-ES_tradnl" sz="2800" dirty="0"/>
              <a:t>Se puede usar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HAVING</a:t>
            </a:r>
            <a:r>
              <a:rPr lang="es-ES_tradnl" sz="2800" dirty="0"/>
              <a:t> para establecer condiciones para los grupos (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HAVING</a:t>
            </a:r>
            <a:r>
              <a:rPr lang="es-ES_tradnl" sz="2800" dirty="0"/>
              <a:t> es para los grupos lo que el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WHERE</a:t>
            </a:r>
            <a:r>
              <a:rPr lang="es-ES_tradnl" sz="2800" dirty="0"/>
              <a:t> es para las </a:t>
            </a:r>
            <a:r>
              <a:rPr lang="es-ES_tradnl" sz="2800" dirty="0" err="1"/>
              <a:t>tuplas</a:t>
            </a:r>
            <a:r>
              <a:rPr lang="es-ES_tradnl" sz="2800" dirty="0"/>
              <a:t>)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851275" y="260350"/>
            <a:ext cx="5292725" cy="822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/>
              <a:t>Estas funciones </a:t>
            </a:r>
            <a:r>
              <a:rPr lang="es-CO" b="1"/>
              <a:t>hacen caso omiso de los nulos</a:t>
            </a:r>
            <a:r>
              <a:rPr lang="es-CO"/>
              <a:t> pero consideran valores repetidos.</a:t>
            </a:r>
          </a:p>
        </p:txBody>
      </p:sp>
      <p:cxnSp>
        <p:nvCxnSpPr>
          <p:cNvPr id="3" name="Conector recto de flecha 2"/>
          <p:cNvCxnSpPr/>
          <p:nvPr/>
        </p:nvCxnSpPr>
        <p:spPr bwMode="auto">
          <a:xfrm flipV="1">
            <a:off x="6876256" y="1082675"/>
            <a:ext cx="288032" cy="3301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0C51-53A7-48A2-85CD-401A417997A0}" type="datetime1">
              <a:rPr lang="es-ES_tradnl"/>
              <a:t>02/11/2023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445-A873-4E13-9CB3-7BC8C13A7F04}" type="slidenum">
              <a:rPr lang="es-ES_tradnl"/>
              <a:t>23</a:t>
            </a:fld>
            <a:endParaRPr lang="es-ES_tradnl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4891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3600" dirty="0" err="1"/>
              <a:t>Ej</a:t>
            </a:r>
            <a:r>
              <a:rPr lang="es-ES_tradnl" sz="3600" dirty="0"/>
              <a:t>: Obtener el número de veces que se ha prestado la película más prestada.</a:t>
            </a:r>
            <a:endParaRPr lang="es-ES_tradnl" sz="2800" dirty="0"/>
          </a:p>
          <a:p>
            <a:pPr>
              <a:lnSpc>
                <a:spcPct val="80000"/>
              </a:lnSpc>
              <a:buFontTx/>
              <a:buNone/>
            </a:pPr>
            <a:endParaRPr lang="es-ES_tradnl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/>
              <a:t>	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SELECT MAX(</a:t>
            </a:r>
            <a:r>
              <a:rPr lang="es-ES_tradnl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numero_veces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) AS </a:t>
            </a:r>
            <a:r>
              <a:rPr lang="es-ES_tradnl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maxnumvec</a:t>
            </a:r>
            <a:endParaRPr lang="es-ES_tradnl" sz="28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	FROM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	(SELECT COUNT(*) AS </a:t>
            </a:r>
            <a:r>
              <a:rPr lang="es-ES_tradnl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numero_veces</a:t>
            </a:r>
            <a:endParaRPr lang="es-ES_tradnl" sz="28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	 FROM </a:t>
            </a:r>
            <a:r>
              <a:rPr lang="es-ES_tradnl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prestamo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AS </a:t>
            </a:r>
            <a:r>
              <a:rPr lang="es-ES_tradnl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pr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, copia AS </a:t>
            </a:r>
            <a:r>
              <a:rPr lang="es-ES_tradnl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</a:t>
            </a:r>
            <a:endParaRPr lang="es-ES_tradnl" sz="28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	 WHERE </a:t>
            </a:r>
            <a:r>
              <a:rPr lang="es-ES_tradnl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pr.codcopia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= </a:t>
            </a:r>
            <a:r>
              <a:rPr lang="es-ES_tradnl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co.codcopia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	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  GROUP BY </a:t>
            </a:r>
            <a:r>
              <a:rPr lang="es-ES_tradnl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co.codpeli</a:t>
            </a:r>
            <a:endParaRPr lang="es-ES_tradnl" sz="28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	);</a:t>
            </a:r>
          </a:p>
        </p:txBody>
      </p:sp>
    </p:spTree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26B7-CEE5-4B00-8F82-BF6FB5B5A649}" type="datetime1">
              <a:rPr lang="es-ES_tradnl"/>
              <a:t>02/11/2023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27F2-2C8D-4024-A81E-E3FB765E9F4D}" type="slidenum">
              <a:rPr lang="es-ES_tradnl"/>
              <a:t>24</a:t>
            </a:fld>
            <a:endParaRPr lang="es-ES_tradnl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2400" cy="4114800"/>
          </a:xfrm>
        </p:spPr>
        <p:txBody>
          <a:bodyPr/>
          <a:lstStyle/>
          <a:p>
            <a:r>
              <a:rPr lang="es-CO" dirty="0"/>
              <a:t>En esta consulta se puede evitar, en algunos SGBD, el </a:t>
            </a:r>
            <a:r>
              <a:rPr lang="es-CO" dirty="0">
                <a:solidFill>
                  <a:schemeClr val="accent2"/>
                </a:solidFill>
                <a:latin typeface="SimSun" panose="02010600030101010101" pitchFamily="2" charset="-122"/>
              </a:rPr>
              <a:t>SELECT</a:t>
            </a:r>
            <a:r>
              <a:rPr lang="es-CO" dirty="0"/>
              <a:t> externo así:</a:t>
            </a:r>
          </a:p>
          <a:p>
            <a:pPr marL="0" indent="0">
              <a:buNone/>
            </a:pPr>
            <a:endParaRPr lang="es-CO" dirty="0"/>
          </a:p>
          <a:p>
            <a:pPr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	SELECT MAX(COUNT(*)) AS </a:t>
            </a:r>
            <a:r>
              <a:rPr lang="es-ES_tradnl" dirty="0" err="1">
                <a:solidFill>
                  <a:schemeClr val="accent2"/>
                </a:solidFill>
                <a:latin typeface="SimSun" panose="02010600030101010101" pitchFamily="2" charset="-122"/>
              </a:rPr>
              <a:t>maxnumvec</a:t>
            </a:r>
            <a:endParaRPr lang="es-ES_tradnl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	FROM </a:t>
            </a:r>
            <a:r>
              <a:rPr lang="es-ES_tradnl" dirty="0" err="1">
                <a:solidFill>
                  <a:schemeClr val="accent2"/>
                </a:solidFill>
                <a:latin typeface="SimSun" panose="02010600030101010101" pitchFamily="2" charset="-122"/>
              </a:rPr>
              <a:t>prestamo</a:t>
            </a: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  <a:r>
              <a:rPr lang="es-ES_tradnl" dirty="0" err="1">
                <a:solidFill>
                  <a:schemeClr val="accent2"/>
                </a:solidFill>
                <a:latin typeface="SimSun" panose="02010600030101010101" pitchFamily="2" charset="-122"/>
              </a:rPr>
              <a:t>pr</a:t>
            </a: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, copia </a:t>
            </a:r>
            <a:r>
              <a:rPr lang="es-ES_tradnl" dirty="0" err="1">
                <a:solidFill>
                  <a:schemeClr val="accent2"/>
                </a:solidFill>
                <a:latin typeface="SimSun" panose="02010600030101010101" pitchFamily="2" charset="-122"/>
              </a:rPr>
              <a:t>co</a:t>
            </a:r>
            <a:endParaRPr lang="es-ES_tradnl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	WHERE </a:t>
            </a:r>
            <a:r>
              <a:rPr lang="es-ES_tradnl" dirty="0" err="1">
                <a:solidFill>
                  <a:schemeClr val="accent2"/>
                </a:solidFill>
                <a:latin typeface="SimSun" panose="02010600030101010101" pitchFamily="2" charset="-122"/>
              </a:rPr>
              <a:t>pr.codcopia</a:t>
            </a: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 = </a:t>
            </a:r>
            <a:r>
              <a:rPr lang="es-ES_tradnl" dirty="0" err="1">
                <a:solidFill>
                  <a:schemeClr val="accent2"/>
                </a:solidFill>
                <a:latin typeface="SimSun" panose="02010600030101010101" pitchFamily="2" charset="-122"/>
              </a:rPr>
              <a:t>co.codcopia</a:t>
            </a: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 	    </a:t>
            </a:r>
          </a:p>
          <a:p>
            <a:pPr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  GROUP BY </a:t>
            </a:r>
            <a:r>
              <a:rPr lang="es-ES_tradnl" dirty="0" err="1">
                <a:solidFill>
                  <a:schemeClr val="accent2"/>
                </a:solidFill>
                <a:latin typeface="SimSun" panose="02010600030101010101" pitchFamily="2" charset="-122"/>
              </a:rPr>
              <a:t>co.codpeli</a:t>
            </a: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;</a:t>
            </a:r>
          </a:p>
          <a:p>
            <a:endParaRPr lang="es-ES_tradnl" dirty="0"/>
          </a:p>
        </p:txBody>
      </p:sp>
    </p:spTree>
  </p:cSld>
  <p:clrMapOvr>
    <a:masterClrMapping/>
  </p:clrMapOvr>
  <p:transition spd="med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620576"/>
            <a:ext cx="8352928" cy="5868888"/>
          </a:xfrm>
        </p:spPr>
        <p:txBody>
          <a:bodyPr/>
          <a:lstStyle/>
          <a:p>
            <a:r>
              <a:rPr lang="es-ES" sz="2800" dirty="0"/>
              <a:t>En lo posible evite </a:t>
            </a:r>
            <a:r>
              <a:rPr lang="es-ES" sz="2800" dirty="0" err="1">
                <a:latin typeface="SimSun" panose="02010600030101010101" pitchFamily="2" charset="-122"/>
              </a:rPr>
              <a:t>SELECTs</a:t>
            </a:r>
            <a:r>
              <a:rPr lang="es-ES" sz="2800" dirty="0"/>
              <a:t> innecesarios:</a:t>
            </a:r>
          </a:p>
          <a:p>
            <a:endParaRPr lang="es-ES" sz="2800" dirty="0"/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SELECT </a:t>
            </a:r>
            <a:r>
              <a:rPr 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codsocio</a:t>
            </a:r>
            <a:r>
              <a:rPr 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FROM (SELECT * FROM socio);</a:t>
            </a:r>
          </a:p>
          <a:p>
            <a:pPr marL="0" indent="0">
              <a:buNone/>
            </a:pPr>
            <a:r>
              <a:rPr lang="es-ES" sz="2800" dirty="0"/>
              <a:t>Esto es simplemente:</a:t>
            </a:r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SELECT </a:t>
            </a:r>
            <a:r>
              <a:rPr lang="es-ES" sz="2800" dirty="0" err="1">
                <a:solidFill>
                  <a:schemeClr val="accent2"/>
                </a:solidFill>
                <a:latin typeface="SimSun" panose="02010600030101010101" pitchFamily="2" charset="-122"/>
              </a:rPr>
              <a:t>codsocio</a:t>
            </a:r>
            <a:endParaRPr lang="es-ES" sz="28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  <a:latin typeface="SimSun" panose="02010600030101010101" pitchFamily="2" charset="-122"/>
              </a:rPr>
              <a:t>FROM socio;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C75-F2EF-409C-8C4D-8C1826CCF978}" type="datetime1">
              <a:rPr lang="es-ES_tradnl" smtClean="0"/>
              <a:t>02/11/2023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B72B-E0E5-4BC8-A59F-86EA4388E71F}" type="slidenum">
              <a:rPr lang="es-ES_tradnl" smtClean="0"/>
              <a:t>25</a:t>
            </a:fld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1115616" y="4678740"/>
            <a:ext cx="7558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Lamentablemente, el uso de consultas que son más complejas de lo necesario </a:t>
            </a:r>
            <a:r>
              <a:rPr lang="es-ES" b="1" u="sng" dirty="0">
                <a:solidFill>
                  <a:srgbClr val="C00000"/>
                </a:solidFill>
              </a:rPr>
              <a:t>es muy común</a:t>
            </a:r>
            <a:r>
              <a:rPr lang="es-ES" dirty="0">
                <a:solidFill>
                  <a:srgbClr val="C00000"/>
                </a:solidFill>
              </a:rPr>
              <a:t> y esto puede </a:t>
            </a:r>
            <a:r>
              <a:rPr lang="es-ES" b="1" dirty="0">
                <a:solidFill>
                  <a:srgbClr val="C00000"/>
                </a:solidFill>
              </a:rPr>
              <a:t>afectar negativamente</a:t>
            </a:r>
            <a:r>
              <a:rPr lang="es-ES" dirty="0">
                <a:solidFill>
                  <a:srgbClr val="C00000"/>
                </a:solidFill>
              </a:rPr>
              <a:t> el rendimiento de las aplicaciones</a:t>
            </a:r>
          </a:p>
          <a:p>
            <a:endParaRPr lang="es-ES" dirty="0"/>
          </a:p>
        </p:txBody>
      </p:sp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7CB9-8D4E-4769-9E76-01D29C21D728}" type="datetime1">
              <a:rPr lang="es-ES_tradnl"/>
              <a:t>02/11/2023</a:t>
            </a:fld>
            <a:endParaRPr lang="es-ES_tradnl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5EE6-52C1-409B-AD96-2E08064C0BA2}" type="slidenum">
              <a:rPr lang="es-ES_tradnl"/>
              <a:t>3</a:t>
            </a:fld>
            <a:endParaRPr lang="es-ES_tradnl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Structured query Language (SQL)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920037" cy="439261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_tradnl" dirty="0"/>
              <a:t>Se divide en </a:t>
            </a:r>
            <a:r>
              <a:rPr lang="es-ES_tradnl" dirty="0" err="1"/>
              <a:t>sublenguajes</a:t>
            </a:r>
            <a:r>
              <a:rPr lang="es-ES_tradnl" dirty="0"/>
              <a:t>:</a:t>
            </a:r>
          </a:p>
          <a:p>
            <a:pPr lvl="1">
              <a:lnSpc>
                <a:spcPct val="90000"/>
              </a:lnSpc>
            </a:pPr>
            <a:r>
              <a:rPr lang="es-ES_tradnl" b="1" dirty="0">
                <a:solidFill>
                  <a:srgbClr val="CC3300"/>
                </a:solidFill>
              </a:rPr>
              <a:t>DDL</a:t>
            </a:r>
            <a:r>
              <a:rPr lang="es-ES_tradnl" dirty="0"/>
              <a:t>: </a:t>
            </a:r>
            <a:r>
              <a:rPr lang="es-ES_tradnl" dirty="0" err="1"/>
              <a:t>Sublenguaje</a:t>
            </a:r>
            <a:r>
              <a:rPr lang="es-ES_tradnl" dirty="0"/>
              <a:t> para crear, modificar y eliminar relaciones, crear y eliminar índices y vistas, permite especificar restricciones de integridad, entre otros aspectos</a:t>
            </a:r>
          </a:p>
          <a:p>
            <a:pPr lvl="1">
              <a:lnSpc>
                <a:spcPct val="90000"/>
              </a:lnSpc>
            </a:pPr>
            <a:r>
              <a:rPr lang="es-ES_tradnl" b="1" dirty="0">
                <a:solidFill>
                  <a:srgbClr val="CC3300"/>
                </a:solidFill>
              </a:rPr>
              <a:t>DCL</a:t>
            </a:r>
            <a:r>
              <a:rPr lang="es-ES_tradnl" dirty="0"/>
              <a:t>: </a:t>
            </a:r>
            <a:r>
              <a:rPr lang="es-ES_tradnl" dirty="0" err="1"/>
              <a:t>Sublenguaje</a:t>
            </a:r>
            <a:r>
              <a:rPr lang="es-ES_tradnl" dirty="0"/>
              <a:t> para crear usuarios y definir permisos de acceso</a:t>
            </a:r>
          </a:p>
          <a:p>
            <a:pPr lvl="1">
              <a:lnSpc>
                <a:spcPct val="90000"/>
              </a:lnSpc>
            </a:pPr>
            <a:r>
              <a:rPr lang="es-ES_tradnl" b="1" dirty="0">
                <a:solidFill>
                  <a:srgbClr val="CC3300"/>
                </a:solidFill>
              </a:rPr>
              <a:t>DML</a:t>
            </a:r>
            <a:r>
              <a:rPr lang="es-ES_tradnl" dirty="0"/>
              <a:t>: </a:t>
            </a:r>
            <a:r>
              <a:rPr lang="es-ES_tradnl" dirty="0" err="1"/>
              <a:t>Sublenguaje</a:t>
            </a:r>
            <a:r>
              <a:rPr lang="es-ES_tradnl" dirty="0"/>
              <a:t> de </a:t>
            </a:r>
            <a:r>
              <a:rPr lang="es-ES_tradnl" u="sng" dirty="0"/>
              <a:t>consulta</a:t>
            </a:r>
            <a:r>
              <a:rPr lang="es-ES_tradnl" dirty="0"/>
              <a:t> (basado en álgebra y </a:t>
            </a:r>
            <a:r>
              <a:rPr lang="es-ES_tradnl" dirty="0">
                <a:solidFill>
                  <a:srgbClr val="3366FF"/>
                </a:solidFill>
              </a:rPr>
              <a:t>cálculo relacional</a:t>
            </a:r>
            <a:r>
              <a:rPr lang="es-ES_tradnl" dirty="0"/>
              <a:t>), </a:t>
            </a:r>
            <a:r>
              <a:rPr lang="es-ES_tradnl" u="sng" dirty="0"/>
              <a:t>actualización, inserción</a:t>
            </a:r>
            <a:r>
              <a:rPr lang="es-ES_tradnl" dirty="0"/>
              <a:t> y </a:t>
            </a:r>
            <a:r>
              <a:rPr lang="es-ES_tradnl" u="sng" dirty="0"/>
              <a:t>borrado</a:t>
            </a:r>
            <a:r>
              <a:rPr lang="es-ES_tradnl" dirty="0"/>
              <a:t> de </a:t>
            </a:r>
            <a:r>
              <a:rPr lang="es-ES_tradnl" dirty="0" err="1"/>
              <a:t>tuplas</a:t>
            </a:r>
            <a:endParaRPr lang="es-ES_tradnl" dirty="0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5367491" y="6005367"/>
            <a:ext cx="3221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b="1">
                <a:solidFill>
                  <a:srgbClr val="3366FF"/>
                </a:solidFill>
              </a:rPr>
              <a:t>Se ve posteriormente</a:t>
            </a:r>
            <a:endParaRPr lang="es-ES_tradnl" b="1">
              <a:solidFill>
                <a:srgbClr val="3366FF"/>
              </a:solidFill>
            </a:endParaRP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5004048" y="5629275"/>
            <a:ext cx="122555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7FE0-046E-485B-A1AE-E8E198B9C2B1}" type="datetime1">
              <a:rPr lang="es-ES_tradnl"/>
              <a:t>02/11/2023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9B7-0881-4588-ACF3-D5C637AE6D04}" type="slidenum">
              <a:rPr lang="es-ES_tradnl"/>
              <a:t>4</a:t>
            </a:fld>
            <a:endParaRPr lang="es-ES_tradnl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89888" cy="4114800"/>
          </a:xfrm>
        </p:spPr>
        <p:txBody>
          <a:bodyPr/>
          <a:lstStyle/>
          <a:p>
            <a:r>
              <a:rPr lang="es-ES_tradnl" sz="2800" dirty="0"/>
              <a:t>Su estructura esencial tiene tres elementos:</a:t>
            </a:r>
          </a:p>
          <a:p>
            <a:pPr lvl="1"/>
            <a:r>
              <a:rPr lang="es-ES_tradnl" sz="2400" dirty="0"/>
              <a:t>Una cláusula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SELECT</a:t>
            </a:r>
            <a:r>
              <a:rPr lang="es-ES_tradnl" sz="2400" dirty="0"/>
              <a:t>, que permite especificar los atributos que se desean en el resultado. Corresponde a la operación de </a:t>
            </a:r>
            <a:r>
              <a:rPr lang="es-ES_tradnl" sz="2400" b="1" dirty="0"/>
              <a:t>Proyección</a:t>
            </a:r>
            <a:r>
              <a:rPr lang="es-ES_tradnl" sz="2400" dirty="0"/>
              <a:t> del álgebra relacional. </a:t>
            </a:r>
          </a:p>
          <a:p>
            <a:pPr lvl="1"/>
            <a:r>
              <a:rPr lang="es-ES_tradnl" sz="2400" dirty="0"/>
              <a:t>Una cláusula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FROM</a:t>
            </a:r>
            <a:r>
              <a:rPr lang="es-ES_tradnl" sz="2400" dirty="0"/>
              <a:t>, que permite especificar las relaciones de la consulta. En su forma más simple corresponde a la operación </a:t>
            </a:r>
            <a:r>
              <a:rPr lang="es-ES_tradnl" sz="2400" b="1" dirty="0"/>
              <a:t>Producto Cartesiano</a:t>
            </a:r>
            <a:r>
              <a:rPr lang="es-ES_tradnl" sz="2400" dirty="0"/>
              <a:t> del álgebra.</a:t>
            </a:r>
          </a:p>
          <a:p>
            <a:pPr lvl="1"/>
            <a:r>
              <a:rPr lang="es-ES_tradnl" sz="2400" dirty="0"/>
              <a:t>Una cláusula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WHERE</a:t>
            </a:r>
            <a:r>
              <a:rPr lang="es-ES_tradnl" sz="2400" dirty="0"/>
              <a:t>, que permite especificar las condiciones de la consulta. Corresponde a la operación de </a:t>
            </a:r>
            <a:r>
              <a:rPr lang="es-ES_tradnl" sz="2400" b="1" dirty="0"/>
              <a:t>Restricción</a:t>
            </a:r>
            <a:r>
              <a:rPr lang="es-ES_tradnl" sz="2400" dirty="0"/>
              <a:t> del álgebra. </a:t>
            </a:r>
          </a:p>
          <a:p>
            <a:endParaRPr lang="es-ES_tradnl" sz="2800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_tradnl"/>
              <a:t>Consultas: </a:t>
            </a:r>
            <a:r>
              <a:rPr lang="es-ES_tradnl">
                <a:solidFill>
                  <a:schemeClr val="accent2"/>
                </a:solidFill>
                <a:latin typeface="SimSun" panose="02010600030101010101" pitchFamily="2" charset="-122"/>
              </a:rPr>
              <a:t>SELECT</a:t>
            </a:r>
          </a:p>
        </p:txBody>
      </p:sp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6AFA-D1AE-449D-B152-A0CE8842E45C}" type="datetime1">
              <a:rPr lang="es-ES_tradnl"/>
              <a:t>02/11/2023</a:t>
            </a:fld>
            <a:endParaRPr lang="es-ES_tradnl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6E56-B98D-40AE-BA4F-71FD6521FAAC}" type="slidenum">
              <a:rPr lang="es-ES_tradnl"/>
              <a:t>5</a:t>
            </a:fld>
            <a:endParaRPr lang="es-ES_tradnl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08050"/>
            <a:ext cx="7920037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2800" dirty="0"/>
              <a:t>En forma esquemática, se tiene: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sz="2400" dirty="0">
              <a:latin typeface="SimSun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SELECT DISTINCT a</a:t>
            </a:r>
            <a:r>
              <a:rPr lang="es-ES_tradnl" baseline="-25000" dirty="0">
                <a:solidFill>
                  <a:schemeClr val="accent2"/>
                </a:solidFill>
                <a:latin typeface="SimSun" panose="02010600030101010101" pitchFamily="2" charset="-122"/>
              </a:rPr>
              <a:t>1</a:t>
            </a: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,a</a:t>
            </a:r>
            <a:r>
              <a:rPr lang="es-ES_tradnl" baseline="-25000" dirty="0">
                <a:solidFill>
                  <a:schemeClr val="accent2"/>
                </a:solidFill>
                <a:latin typeface="SimSun" panose="02010600030101010101" pitchFamily="2" charset="-122"/>
              </a:rPr>
              <a:t>2</a:t>
            </a: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,...,</a:t>
            </a:r>
            <a:r>
              <a:rPr lang="es-ES_tradnl" dirty="0" err="1">
                <a:solidFill>
                  <a:schemeClr val="accent2"/>
                </a:solidFill>
                <a:latin typeface="SimSun" panose="02010600030101010101" pitchFamily="2" charset="-122"/>
              </a:rPr>
              <a:t>a</a:t>
            </a:r>
            <a:r>
              <a:rPr lang="es-ES_tradnl" baseline="-25000" dirty="0" err="1">
                <a:solidFill>
                  <a:schemeClr val="accent2"/>
                </a:solidFill>
                <a:latin typeface="SimSun" panose="02010600030101010101" pitchFamily="2" charset="-122"/>
              </a:rPr>
              <a:t>n</a:t>
            </a:r>
            <a:endParaRPr lang="es-ES_tradnl" baseline="-250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FROM R</a:t>
            </a:r>
            <a:r>
              <a:rPr lang="es-ES_tradnl" baseline="-25000" dirty="0">
                <a:solidFill>
                  <a:schemeClr val="accent2"/>
                </a:solidFill>
                <a:latin typeface="SimSun" panose="02010600030101010101" pitchFamily="2" charset="-122"/>
              </a:rPr>
              <a:t>1</a:t>
            </a: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,R</a:t>
            </a:r>
            <a:r>
              <a:rPr lang="es-ES_tradnl" baseline="-25000" dirty="0">
                <a:solidFill>
                  <a:schemeClr val="accent2"/>
                </a:solidFill>
                <a:latin typeface="SimSun" panose="02010600030101010101" pitchFamily="2" charset="-122"/>
              </a:rPr>
              <a:t>2</a:t>
            </a: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,...,</a:t>
            </a:r>
            <a:r>
              <a:rPr lang="es-ES_tradnl" dirty="0" err="1">
                <a:solidFill>
                  <a:schemeClr val="accent2"/>
                </a:solidFill>
                <a:latin typeface="SimSun" panose="02010600030101010101" pitchFamily="2" charset="-122"/>
              </a:rPr>
              <a:t>R</a:t>
            </a:r>
            <a:r>
              <a:rPr lang="es-ES_tradnl" baseline="-25000" dirty="0" err="1">
                <a:solidFill>
                  <a:schemeClr val="accent2"/>
                </a:solidFill>
                <a:latin typeface="SimSun" panose="02010600030101010101" pitchFamily="2" charset="-122"/>
              </a:rPr>
              <a:t>m</a:t>
            </a:r>
            <a:endParaRPr lang="es-ES_tradnl" baseline="-250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dirty="0">
                <a:solidFill>
                  <a:schemeClr val="accent2"/>
                </a:solidFill>
                <a:latin typeface="SimSun" panose="02010600030101010101" pitchFamily="2" charset="-122"/>
              </a:rPr>
              <a:t>WHERE condición;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dirty="0"/>
              <a:t>	Lo anterior equivale a la siguiente expresión del álgebra: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dirty="0"/>
              <a:t> </a:t>
            </a:r>
            <a:r>
              <a:rPr lang="es-ES_tradnl" dirty="0">
                <a:solidFill>
                  <a:schemeClr val="accent2"/>
                </a:solidFill>
                <a:sym typeface="Symbol" panose="05050102010706020507" pitchFamily="18" charset="2"/>
              </a:rPr>
              <a:t></a:t>
            </a:r>
            <a:r>
              <a:rPr lang="es-ES_tradnl" sz="2400" dirty="0"/>
              <a:t>                      </a:t>
            </a:r>
            <a:r>
              <a:rPr lang="es-ES_tradnl" dirty="0">
                <a:solidFill>
                  <a:schemeClr val="accent2"/>
                </a:solidFill>
              </a:rPr>
              <a:t>(</a:t>
            </a:r>
            <a:r>
              <a:rPr lang="es-ES_tradnl" dirty="0" err="1">
                <a:solidFill>
                  <a:schemeClr val="accent2"/>
                </a:solidFill>
                <a:latin typeface="Symbol" panose="05050102010706020507" pitchFamily="18" charset="2"/>
              </a:rPr>
              <a:t>s</a:t>
            </a:r>
            <a:r>
              <a:rPr lang="es-ES_tradnl" baseline="-25000" dirty="0" err="1">
                <a:solidFill>
                  <a:schemeClr val="accent2"/>
                </a:solidFill>
              </a:rPr>
              <a:t>condición</a:t>
            </a:r>
            <a:r>
              <a:rPr lang="es-ES_tradnl" dirty="0">
                <a:solidFill>
                  <a:schemeClr val="accent2"/>
                </a:solidFill>
              </a:rPr>
              <a:t>(R</a:t>
            </a:r>
            <a:r>
              <a:rPr lang="es-ES_tradnl" baseline="-25000" dirty="0">
                <a:solidFill>
                  <a:schemeClr val="accent2"/>
                </a:solidFill>
              </a:rPr>
              <a:t>1 </a:t>
            </a:r>
            <a:r>
              <a:rPr lang="es-ES_tradnl" dirty="0">
                <a:solidFill>
                  <a:schemeClr val="accent2"/>
                </a:solidFill>
                <a:cs typeface="Times New Roman" panose="02020603050405020304" pitchFamily="18" charset="0"/>
              </a:rPr>
              <a:t>X</a:t>
            </a:r>
            <a:r>
              <a:rPr lang="es-ES_tradnl" dirty="0">
                <a:solidFill>
                  <a:schemeClr val="accent2"/>
                </a:solidFill>
              </a:rPr>
              <a:t> R</a:t>
            </a:r>
            <a:r>
              <a:rPr lang="es-ES_tradnl" baseline="-25000" dirty="0">
                <a:solidFill>
                  <a:schemeClr val="accent2"/>
                </a:solidFill>
              </a:rPr>
              <a:t>2</a:t>
            </a:r>
            <a:r>
              <a:rPr lang="es-ES_tradnl" dirty="0">
                <a:solidFill>
                  <a:schemeClr val="accent2"/>
                </a:solidFill>
              </a:rPr>
              <a:t> </a:t>
            </a:r>
            <a:r>
              <a:rPr lang="es-ES_tradnl" dirty="0">
                <a:solidFill>
                  <a:schemeClr val="accent2"/>
                </a:solidFill>
                <a:cs typeface="Times New Roman" panose="02020603050405020304" pitchFamily="18" charset="0"/>
              </a:rPr>
              <a:t>X </a:t>
            </a:r>
            <a:r>
              <a:rPr lang="es-ES_tradnl" dirty="0">
                <a:solidFill>
                  <a:schemeClr val="accent2"/>
                </a:solidFill>
              </a:rPr>
              <a:t>... </a:t>
            </a:r>
            <a:r>
              <a:rPr lang="es-ES_tradnl" dirty="0">
                <a:solidFill>
                  <a:schemeClr val="accent2"/>
                </a:solidFill>
                <a:cs typeface="Times New Roman" panose="02020603050405020304" pitchFamily="18" charset="0"/>
              </a:rPr>
              <a:t>X</a:t>
            </a:r>
            <a:r>
              <a:rPr lang="es-ES_tradnl" dirty="0">
                <a:solidFill>
                  <a:schemeClr val="accent2"/>
                </a:solidFill>
              </a:rPr>
              <a:t> </a:t>
            </a:r>
            <a:r>
              <a:rPr lang="es-ES_tradnl" dirty="0" err="1">
                <a:solidFill>
                  <a:schemeClr val="accent2"/>
                </a:solidFill>
              </a:rPr>
              <a:t>R</a:t>
            </a:r>
            <a:r>
              <a:rPr lang="es-ES_tradnl" baseline="-25000" dirty="0" err="1">
                <a:solidFill>
                  <a:schemeClr val="accent2"/>
                </a:solidFill>
              </a:rPr>
              <a:t>m</a:t>
            </a:r>
            <a:r>
              <a:rPr lang="es-ES_tradnl" dirty="0">
                <a:solidFill>
                  <a:schemeClr val="accent2"/>
                </a:solidFill>
              </a:rPr>
              <a:t>))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2800" dirty="0"/>
              <a:t>En la lista de atributos se puede colocar un asterisco (</a:t>
            </a:r>
            <a:r>
              <a:rPr lang="es-ES_tradnl" sz="2800" dirty="0">
                <a:solidFill>
                  <a:schemeClr val="accent2"/>
                </a:solidFill>
              </a:rPr>
              <a:t>*</a:t>
            </a:r>
            <a:r>
              <a:rPr lang="es-ES_tradnl" sz="2800" dirty="0"/>
              <a:t>), para representarlos a todos</a:t>
            </a: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V="1">
            <a:off x="5466701" y="1488145"/>
            <a:ext cx="936625" cy="175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 flipV="1">
            <a:off x="4386557" y="2420888"/>
            <a:ext cx="2016769" cy="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458228" y="1303735"/>
            <a:ext cx="1439863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dirty="0"/>
              <a:t>atributos</a:t>
            </a:r>
            <a:endParaRPr lang="es-ES_tradnl" dirty="0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488112" y="2192288"/>
            <a:ext cx="1439863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dirty="0"/>
              <a:t>relaciones</a:t>
            </a:r>
            <a:endParaRPr lang="es-ES_tradnl" dirty="0"/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1475656" y="422108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dirty="0">
                <a:solidFill>
                  <a:schemeClr val="accent2"/>
                </a:solidFill>
                <a:latin typeface="SimSun" panose="02010600030101010101" pitchFamily="2" charset="-122"/>
              </a:rPr>
              <a:t>a</a:t>
            </a:r>
            <a:r>
              <a:rPr lang="es-CO" baseline="-25000" dirty="0">
                <a:solidFill>
                  <a:schemeClr val="accent2"/>
                </a:solidFill>
                <a:latin typeface="SimSun" panose="02010600030101010101" pitchFamily="2" charset="-122"/>
              </a:rPr>
              <a:t>1</a:t>
            </a:r>
            <a:r>
              <a:rPr lang="es-CO" dirty="0">
                <a:solidFill>
                  <a:schemeClr val="accent2"/>
                </a:solidFill>
                <a:latin typeface="SimSun" panose="02010600030101010101" pitchFamily="2" charset="-122"/>
              </a:rPr>
              <a:t>,a</a:t>
            </a:r>
            <a:r>
              <a:rPr lang="es-CO" baseline="-25000" dirty="0">
                <a:solidFill>
                  <a:schemeClr val="accent2"/>
                </a:solidFill>
                <a:latin typeface="SimSun" panose="02010600030101010101" pitchFamily="2" charset="-122"/>
              </a:rPr>
              <a:t>2</a:t>
            </a:r>
            <a:r>
              <a:rPr lang="es-CO" dirty="0">
                <a:solidFill>
                  <a:schemeClr val="accent2"/>
                </a:solidFill>
                <a:latin typeface="SimSun" panose="02010600030101010101" pitchFamily="2" charset="-122"/>
              </a:rPr>
              <a:t>,…,</a:t>
            </a:r>
            <a:r>
              <a:rPr lang="es-CO" dirty="0" err="1">
                <a:solidFill>
                  <a:schemeClr val="accent2"/>
                </a:solidFill>
                <a:latin typeface="SimSun" panose="02010600030101010101" pitchFamily="2" charset="-122"/>
              </a:rPr>
              <a:t>a</a:t>
            </a:r>
            <a:r>
              <a:rPr lang="es-CO" baseline="-25000" dirty="0" err="1">
                <a:solidFill>
                  <a:schemeClr val="accent2"/>
                </a:solidFill>
                <a:latin typeface="SimSun" panose="02010600030101010101" pitchFamily="2" charset="-122"/>
              </a:rPr>
              <a:t>n</a:t>
            </a:r>
            <a:endParaRPr lang="es-ES_tradnl" baseline="-25000" dirty="0">
              <a:solidFill>
                <a:schemeClr val="accent2"/>
              </a:solidFill>
              <a:latin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1285-D517-47D8-AAC2-AD0ADA9C023C}" type="datetime1">
              <a:rPr lang="es-ES_tradnl"/>
              <a:t>02/11/2023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BFCB-FE58-492E-9DCC-8D6A78EC3535}" type="slidenum">
              <a:rPr lang="es-ES_tradnl"/>
              <a:t>6</a:t>
            </a:fld>
            <a:endParaRPr lang="es-ES_tradnl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918450" cy="48275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2800" dirty="0"/>
              <a:t>SQL </a:t>
            </a:r>
            <a:r>
              <a:rPr lang="es-ES_tradnl" sz="2800" dirty="0">
                <a:solidFill>
                  <a:srgbClr val="FF0000"/>
                </a:solidFill>
              </a:rPr>
              <a:t>no elimina </a:t>
            </a:r>
            <a:r>
              <a:rPr lang="es-ES_tradnl" sz="2800" dirty="0" err="1"/>
              <a:t>tuplas</a:t>
            </a:r>
            <a:r>
              <a:rPr lang="es-ES_tradnl" sz="2800" dirty="0"/>
              <a:t> repetidas</a:t>
            </a:r>
            <a:r>
              <a:rPr lang="es-ES_tradnl" sz="2800" dirty="0">
                <a:solidFill>
                  <a:srgbClr val="CC3300"/>
                </a:solidFill>
              </a:rPr>
              <a:t>*</a:t>
            </a:r>
            <a:r>
              <a:rPr lang="es-ES_tradnl" sz="2800" dirty="0"/>
              <a:t> (si las hay). Para eliminarlas se usa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DISTINCT</a:t>
            </a:r>
            <a:r>
              <a:rPr lang="es-ES_tradnl" sz="2800" dirty="0"/>
              <a:t> después de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SELECT</a:t>
            </a:r>
            <a:r>
              <a:rPr lang="es-ES_tradnl" sz="2800" dirty="0"/>
              <a:t>.</a:t>
            </a:r>
          </a:p>
          <a:p>
            <a:pPr>
              <a:lnSpc>
                <a:spcPct val="80000"/>
              </a:lnSpc>
            </a:pPr>
            <a:endParaRPr lang="es-ES_tradnl" sz="2800" dirty="0"/>
          </a:p>
          <a:p>
            <a:pPr>
              <a:lnSpc>
                <a:spcPct val="80000"/>
              </a:lnSpc>
            </a:pPr>
            <a:r>
              <a:rPr lang="es-ES_tradnl" sz="2800" dirty="0"/>
              <a:t>Explícitamente se puede indicar que no se desea eliminar las posibles </a:t>
            </a:r>
            <a:r>
              <a:rPr lang="es-ES_tradnl" sz="2800" dirty="0" err="1"/>
              <a:t>tuplas</a:t>
            </a:r>
            <a:r>
              <a:rPr lang="es-ES_tradnl" sz="2800" dirty="0"/>
              <a:t> duplicadas, colocando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ALL</a:t>
            </a:r>
            <a:r>
              <a:rPr lang="es-ES_tradnl" sz="2800" dirty="0">
                <a:solidFill>
                  <a:srgbClr val="CC3300"/>
                </a:solidFill>
              </a:rPr>
              <a:t>**</a:t>
            </a:r>
            <a:r>
              <a:rPr lang="es-ES_tradnl" sz="2800" dirty="0"/>
              <a:t> después de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SELECT</a:t>
            </a:r>
            <a:r>
              <a:rPr lang="es-ES_tradnl" sz="2800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sz="2000" dirty="0"/>
          </a:p>
          <a:p>
            <a:pPr>
              <a:lnSpc>
                <a:spcPct val="80000"/>
              </a:lnSpc>
              <a:buFontTx/>
              <a:buNone/>
            </a:pPr>
            <a:endParaRPr lang="es-ES_tradnl" sz="2000" dirty="0"/>
          </a:p>
          <a:p>
            <a:pPr>
              <a:lnSpc>
                <a:spcPct val="80000"/>
              </a:lnSpc>
              <a:buFontTx/>
              <a:buNone/>
            </a:pPr>
            <a:endParaRPr lang="es-ES_tradnl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dirty="0">
                <a:solidFill>
                  <a:srgbClr val="CC3300"/>
                </a:solidFill>
              </a:rPr>
              <a:t>*</a:t>
            </a:r>
            <a:r>
              <a:rPr lang="es-ES_tradnl" sz="2000" dirty="0"/>
              <a:t> Es decir, SQL </a:t>
            </a:r>
            <a:r>
              <a:rPr lang="es-ES_tradnl" sz="2000" b="1" u="sng" dirty="0"/>
              <a:t>NO</a:t>
            </a:r>
            <a:r>
              <a:rPr lang="es-ES_tradnl" sz="2000" dirty="0"/>
              <a:t> es cerrado relacionalmente, por ejemplo, puede producir resultados con </a:t>
            </a:r>
            <a:r>
              <a:rPr lang="es-ES_tradnl" sz="2000" dirty="0" err="1"/>
              <a:t>tuplas</a:t>
            </a:r>
            <a:r>
              <a:rPr lang="es-ES_tradnl" sz="2000" dirty="0"/>
              <a:t> repetidas.</a:t>
            </a:r>
            <a:endParaRPr lang="es-ES_tradnl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dirty="0">
                <a:solidFill>
                  <a:srgbClr val="CC3300"/>
                </a:solidFill>
              </a:rPr>
              <a:t>**</a:t>
            </a:r>
            <a:r>
              <a:rPr lang="es-ES_tradnl" sz="2000" dirty="0"/>
              <a:t> Es la opción predeterminada, rara vez se usa.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sz="2000" dirty="0"/>
          </a:p>
          <a:p>
            <a:pPr>
              <a:lnSpc>
                <a:spcPct val="80000"/>
              </a:lnSpc>
              <a:buFontTx/>
              <a:buNone/>
            </a:pPr>
            <a:endParaRPr lang="es-ES" sz="2400" dirty="0"/>
          </a:p>
        </p:txBody>
      </p:sp>
    </p:spTree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7CF5-87A0-4BFD-B883-C55360B1A6B5}" type="datetime1">
              <a:rPr lang="es-ES_tradnl"/>
              <a:t>02/11/2023</a:t>
            </a:fld>
            <a:endParaRPr lang="es-ES_tradnl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7615-B068-49EB-9569-130B2362496D}" type="slidenum">
              <a:rPr lang="es-ES_tradnl"/>
              <a:t>7</a:t>
            </a:fld>
            <a:endParaRPr lang="es-ES_tradnl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52513"/>
            <a:ext cx="7772400" cy="609600"/>
          </a:xfrm>
        </p:spPr>
        <p:txBody>
          <a:bodyPr/>
          <a:lstStyle/>
          <a:p>
            <a:r>
              <a:rPr lang="es-ES_tradnl" sz="2800"/>
              <a:t>Supóngase la relación EMPLEADO: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979613" y="1844675"/>
          <a:ext cx="4410075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9" name="Hoja de cálculo" r:id="rId3" imgW="4333875" imgH="2324100" progId="Excel.Sheet.8">
                  <p:embed/>
                </p:oleObj>
              </mc:Choice>
              <mc:Fallback>
                <p:oleObj name="Hoja de cálculo" r:id="rId3" imgW="4333875" imgH="23241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844675"/>
                        <a:ext cx="4410075" cy="2363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827088" y="4508500"/>
            <a:ext cx="78486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_tradnl" sz="2800"/>
              <a:t>Sea la consulta: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_tradnl" sz="2000">
                <a:solidFill>
                  <a:schemeClr val="accent2"/>
                </a:solidFill>
                <a:latin typeface="SimSun" panose="02010600030101010101" pitchFamily="2" charset="-122"/>
              </a:rPr>
              <a:t>SELECT nombre, edad 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_tradnl" sz="2000">
                <a:solidFill>
                  <a:schemeClr val="accent2"/>
                </a:solidFill>
                <a:latin typeface="SimSun" panose="02010600030101010101" pitchFamily="2" charset="-122"/>
              </a:rPr>
              <a:t>FROM empleado </a:t>
            </a:r>
          </a:p>
          <a:p>
            <a:pPr marL="742950" lvl="1" indent="-285750">
              <a:spcBef>
                <a:spcPct val="20000"/>
              </a:spcBef>
            </a:pPr>
            <a:r>
              <a:rPr lang="es-ES_tradnl" sz="2000">
                <a:solidFill>
                  <a:schemeClr val="accent2"/>
                </a:solidFill>
                <a:latin typeface="SimSun" panose="02010600030101010101" pitchFamily="2" charset="-122"/>
              </a:rPr>
              <a:t>WHERE edad &gt;= 28;</a:t>
            </a:r>
            <a:endParaRPr lang="es-ES_tradnl">
              <a:solidFill>
                <a:schemeClr val="accent2"/>
              </a:solidFill>
              <a:latin typeface="SimSun" panose="02010600030101010101" pitchFamily="2" charset="-122"/>
            </a:endParaRP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3419475" y="5589588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5600700" y="4652963"/>
            <a:ext cx="3074988" cy="132343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sz="2000" dirty="0"/>
              <a:t>En SQL se prefieren minúsculas para referirse a las relaciones y a los atributos</a:t>
            </a:r>
            <a:endParaRPr lang="es-ES_tradnl" sz="2000" dirty="0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4067175" y="5157788"/>
            <a:ext cx="151288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1359-35C0-41EC-BAB6-D2EDF17E6A1D}" type="datetime1">
              <a:rPr lang="es-ES_tradnl"/>
              <a:t>02/11/2023</a:t>
            </a:fld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3D86-5622-4568-96E7-FD9DE972DC16}" type="slidenum">
              <a:rPr lang="es-ES_tradnl"/>
              <a:t>8</a:t>
            </a:fld>
            <a:endParaRPr lang="es-ES_tradnl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772400" cy="609600"/>
          </a:xfrm>
        </p:spPr>
        <p:txBody>
          <a:bodyPr/>
          <a:lstStyle/>
          <a:p>
            <a:r>
              <a:rPr lang="es-ES_tradnl" sz="2800"/>
              <a:t>La respuesta es: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3203575" y="2060575"/>
          <a:ext cx="27178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Hoja de cálculo" r:id="rId3" imgW="4015105" imgH="1986280" progId="Excel.Sheet.8">
                  <p:embed/>
                </p:oleObj>
              </mc:Choice>
              <mc:Fallback>
                <p:oleObj name="Hoja de cálculo" r:id="rId3" imgW="4015105" imgH="198628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060575"/>
                        <a:ext cx="2717800" cy="1339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838200" y="3886200"/>
            <a:ext cx="7772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_tradnl" sz="2800" dirty="0" err="1"/>
              <a:t>Oeradores</a:t>
            </a:r>
            <a:r>
              <a:rPr lang="es-ES_tradnl" sz="2800" dirty="0"/>
              <a:t> de comparación: </a:t>
            </a:r>
          </a:p>
          <a:p>
            <a:pPr marL="342900" indent="-342900">
              <a:spcBef>
                <a:spcPct val="20000"/>
              </a:spcBef>
            </a:pPr>
            <a:r>
              <a:rPr lang="es-ES_tradnl" sz="2800" dirty="0">
                <a:solidFill>
                  <a:schemeClr val="accent2"/>
                </a:solidFill>
              </a:rPr>
              <a:t>	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=</a:t>
            </a:r>
            <a:r>
              <a:rPr lang="es-ES_tradnl" sz="2800" dirty="0"/>
              <a:t> (igual),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!=</a:t>
            </a:r>
            <a:r>
              <a:rPr lang="es-ES_tradnl" sz="2800" dirty="0"/>
              <a:t> o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&lt;&gt;</a:t>
            </a:r>
            <a:r>
              <a:rPr lang="es-ES_tradnl" sz="2800" dirty="0"/>
              <a:t> (diferente),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&gt;</a:t>
            </a:r>
            <a:r>
              <a:rPr lang="es-ES_tradnl" sz="2800" dirty="0"/>
              <a:t> (mayor que),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&lt;</a:t>
            </a:r>
            <a:r>
              <a:rPr lang="es-ES_tradnl" sz="2800" dirty="0">
                <a:solidFill>
                  <a:schemeClr val="accent2"/>
                </a:solidFill>
              </a:rPr>
              <a:t> </a:t>
            </a:r>
            <a:r>
              <a:rPr lang="es-ES_tradnl" sz="2800" dirty="0"/>
              <a:t>(menor que),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&gt;=</a:t>
            </a:r>
            <a:r>
              <a:rPr lang="es-ES_tradnl" sz="2800" dirty="0"/>
              <a:t> (mayor o igual que),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&lt;=</a:t>
            </a:r>
            <a:r>
              <a:rPr lang="es-ES_tradnl" sz="2800" dirty="0"/>
              <a:t> (menor o igual que)</a:t>
            </a:r>
          </a:p>
        </p:txBody>
      </p:sp>
    </p:spTree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8677-13D9-4417-84C5-5F33574DB0D1}" type="datetime1">
              <a:rPr lang="es-ES_tradnl"/>
              <a:t>02/11/2023</a:t>
            </a:fld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Curso Bases de Datos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0908-EAE3-4940-8A1C-94A28D40FDE3}" type="slidenum">
              <a:rPr lang="es-ES_tradnl"/>
              <a:t>9</a:t>
            </a:fld>
            <a:endParaRPr lang="es-ES_tradnl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2400" cy="532779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2800" dirty="0"/>
              <a:t>Se pueden usar los conectores </a:t>
            </a:r>
            <a:r>
              <a:rPr lang="es-ES_tradnl" sz="2800" dirty="0">
                <a:solidFill>
                  <a:schemeClr val="accent2"/>
                </a:solidFill>
              </a:rPr>
              <a:t>AND</a:t>
            </a:r>
            <a:r>
              <a:rPr lang="es-ES_tradnl" sz="2800" dirty="0"/>
              <a:t>, </a:t>
            </a:r>
            <a:r>
              <a:rPr lang="es-ES_tradnl" sz="2800" dirty="0">
                <a:solidFill>
                  <a:schemeClr val="accent2"/>
                </a:solidFill>
              </a:rPr>
              <a:t>OR</a:t>
            </a:r>
            <a:r>
              <a:rPr lang="es-ES_tradnl" sz="2800" dirty="0"/>
              <a:t>, </a:t>
            </a:r>
            <a:r>
              <a:rPr lang="es-ES_tradnl" sz="2800" dirty="0">
                <a:solidFill>
                  <a:schemeClr val="accent2"/>
                </a:solidFill>
              </a:rPr>
              <a:t>NOT</a:t>
            </a:r>
            <a:r>
              <a:rPr lang="es-ES_tradnl" sz="2800" dirty="0"/>
              <a:t>:</a:t>
            </a:r>
          </a:p>
          <a:p>
            <a:pPr lvl="1">
              <a:lnSpc>
                <a:spcPct val="80000"/>
              </a:lnSpc>
            </a:pPr>
            <a:endParaRPr lang="es-ES_tradnl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 err="1"/>
              <a:t>Ej</a:t>
            </a:r>
            <a:r>
              <a:rPr lang="es-ES_tradnl" sz="2400"/>
              <a:t>: </a:t>
            </a:r>
            <a:r>
              <a:rPr lang="es-ES_tradnl" sz="2400">
                <a:solidFill>
                  <a:schemeClr val="accent2"/>
                </a:solidFill>
                <a:latin typeface="SimSun" panose="02010600030101010101" pitchFamily="2" charset="-122"/>
              </a:rPr>
              <a:t>SELECT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*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  FROM empleado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	 WHERE edad &lt; 28 AND </a:t>
            </a:r>
            <a:r>
              <a:rPr lang="es-ES_tradnl" sz="2400" dirty="0" err="1">
                <a:solidFill>
                  <a:schemeClr val="accent2"/>
                </a:solidFill>
                <a:latin typeface="SimSun" panose="02010600030101010101" pitchFamily="2" charset="-122"/>
              </a:rPr>
              <a:t>depto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= 1;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s-ES_tradnl" sz="2800" dirty="0"/>
              <a:t>Se puede usar el operador </a:t>
            </a:r>
            <a:r>
              <a:rPr lang="es-ES_tradnl" sz="2800" dirty="0">
                <a:solidFill>
                  <a:schemeClr val="accent2"/>
                </a:solidFill>
                <a:latin typeface="SimSun" panose="02010600030101010101" pitchFamily="2" charset="-122"/>
              </a:rPr>
              <a:t>BETWEEN</a:t>
            </a:r>
            <a:r>
              <a:rPr lang="es-ES_tradnl" sz="2800" dirty="0"/>
              <a:t>, para especificar un rango de valores, por ejemplo:</a:t>
            </a:r>
          </a:p>
          <a:p>
            <a:pPr lvl="1">
              <a:lnSpc>
                <a:spcPct val="80000"/>
              </a:lnSpc>
            </a:pPr>
            <a:endParaRPr lang="es-ES_tradnl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 err="1"/>
              <a:t>Ej</a:t>
            </a:r>
            <a:r>
              <a:rPr lang="es-ES_tradnl" sz="2400" dirty="0"/>
              <a:t>: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SELECT *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  FROM empleado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   WHERE edad BETWEEN 18 AND 30;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BETWEEN</a:t>
            </a:r>
            <a:r>
              <a:rPr lang="es-ES_tradnl" sz="2400" dirty="0"/>
              <a:t> se puede expresar por medio de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&gt;=</a:t>
            </a:r>
            <a:r>
              <a:rPr lang="es-ES_tradnl" sz="2400" dirty="0"/>
              <a:t> y </a:t>
            </a:r>
            <a:r>
              <a:rPr lang="es-ES_tradnl" sz="2400" dirty="0">
                <a:solidFill>
                  <a:schemeClr val="accent2"/>
                </a:solidFill>
                <a:latin typeface="SimSun" panose="02010600030101010101" pitchFamily="2" charset="-122"/>
              </a:rPr>
              <a:t>&lt;=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_tradnl" sz="2400" dirty="0">
              <a:solidFill>
                <a:schemeClr val="accent2"/>
              </a:solidFill>
              <a:latin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1696</Words>
  <Application>Microsoft Office PowerPoint</Application>
  <PresentationFormat>On-screen Show (4:3)</PresentationFormat>
  <Paragraphs>268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SimSun</vt:lpstr>
      <vt:lpstr>Arial</vt:lpstr>
      <vt:lpstr>Symbol</vt:lpstr>
      <vt:lpstr>Times New Roman</vt:lpstr>
      <vt:lpstr>Diseño predeterminado</vt:lpstr>
      <vt:lpstr>Hoja de cálculo</vt:lpstr>
      <vt:lpstr>LENGUAJES DE BASES DE DATOS: SQL</vt:lpstr>
      <vt:lpstr>Structured Query Language (SQL)</vt:lpstr>
      <vt:lpstr>Structured query Language (SQL)</vt:lpstr>
      <vt:lpstr>Consultas: SELECT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 cláusula WHEN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BASES DE DATOS (2)</dc:title>
  <dc:creator>Francisco Moreno</dc:creator>
  <cp:lastModifiedBy>Francisco Moreno</cp:lastModifiedBy>
  <cp:revision>134</cp:revision>
  <dcterms:created xsi:type="dcterms:W3CDTF">2002-11-12T03:57:00Z</dcterms:created>
  <dcterms:modified xsi:type="dcterms:W3CDTF">2023-11-02T16:35:08Z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